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media/image102.jpg" ContentType="image/jpg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</p:sldIdLst>
  <p:sldSz cx="7562850" cy="10688638"/>
  <p:notesSz cx="10688638" cy="75628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0F8554"/>
    <a:srgbClr val="FF8200"/>
    <a:srgbClr val="F0F0F0"/>
    <a:srgbClr val="CCFECC"/>
    <a:srgbClr val="FE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50" d="100"/>
          <a:sy n="150" d="100"/>
        </p:scale>
        <p:origin x="-92" y="-16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5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1.png"/><Relationship Id="rId4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27.png"/><Relationship Id="rId4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09728" y="0"/>
            <a:ext cx="7562088" cy="1068933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8403336"/>
            <a:ext cx="7562088" cy="2286000"/>
          </a:xfrm>
          <a:prstGeom prst="rect">
            <a:avLst/>
          </a:prstGeom>
          <a:solidFill>
            <a:srgbClr val="243B5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Shape 2"/>
          <p:cNvSpPr/>
          <p:nvPr/>
        </p:nvSpPr>
        <p:spPr>
          <a:xfrm>
            <a:off x="0" y="9409176"/>
            <a:ext cx="7562088" cy="36576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" name="Shape 3"/>
          <p:cNvSpPr/>
          <p:nvPr/>
        </p:nvSpPr>
        <p:spPr>
          <a:xfrm>
            <a:off x="7452360" y="0"/>
            <a:ext cx="109728" cy="10689336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6400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548640" y="960120"/>
            <a:ext cx="82296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8" name="Text 6"/>
          <p:cNvSpPr/>
          <p:nvPr/>
        </p:nvSpPr>
        <p:spPr>
          <a:xfrm>
            <a:off x="548640" y="1005840"/>
            <a:ext cx="5486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Industrial X-Ray Inspection Systems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548640" y="2743200"/>
            <a:ext cx="5486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10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USER MANUAL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548640" y="3291840"/>
            <a:ext cx="646480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3D CT</a:t>
            </a:r>
            <a:endParaRPr lang="en-US" sz="5200" dirty="0"/>
          </a:p>
        </p:txBody>
      </p:sp>
      <p:sp>
        <p:nvSpPr>
          <p:cNvPr id="11" name="Text 9"/>
          <p:cNvSpPr/>
          <p:nvPr/>
        </p:nvSpPr>
        <p:spPr>
          <a:xfrm>
            <a:off x="548640" y="4114800"/>
            <a:ext cx="646480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Inspection System</a:t>
            </a:r>
            <a:endParaRPr lang="en-US" sz="3000" dirty="0"/>
          </a:p>
        </p:txBody>
      </p:sp>
      <p:sp>
        <p:nvSpPr>
          <p:cNvPr id="12" name="Text 10"/>
          <p:cNvSpPr/>
          <p:nvPr/>
        </p:nvSpPr>
        <p:spPr>
          <a:xfrm>
            <a:off x="548640" y="4846320"/>
            <a:ext cx="64648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산업용 X선 3D CT 검사 장비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48640" y="5760720"/>
            <a:ext cx="54864" cy="45720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4" name="Text 12"/>
          <p:cNvSpPr/>
          <p:nvPr/>
        </p:nvSpPr>
        <p:spPr>
          <a:xfrm>
            <a:off x="713232" y="5760720"/>
            <a:ext cx="13716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4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MODEL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713232" y="5943600"/>
            <a:ext cx="3657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</a:t>
            </a:r>
            <a:endParaRPr lang="en-US" sz="2000" dirty="0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116" y="5632704"/>
            <a:ext cx="548640" cy="5486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001768" y="6355080"/>
            <a:ext cx="17373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b="1" kern="0" spc="300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HAZARD</a:t>
            </a:r>
            <a:endParaRPr lang="en-US" sz="800" dirty="0"/>
          </a:p>
        </p:txBody>
      </p:sp>
      <p:sp>
        <p:nvSpPr>
          <p:cNvPr id="18" name="Text 15"/>
          <p:cNvSpPr/>
          <p:nvPr/>
        </p:nvSpPr>
        <p:spPr>
          <a:xfrm>
            <a:off x="548640" y="9729216"/>
            <a:ext cx="2154936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VERSION</a:t>
            </a:r>
            <a:endParaRPr lang="en-US" sz="800" dirty="0"/>
          </a:p>
        </p:txBody>
      </p:sp>
      <p:sp>
        <p:nvSpPr>
          <p:cNvPr id="19" name="Text 16"/>
          <p:cNvSpPr/>
          <p:nvPr/>
        </p:nvSpPr>
        <p:spPr>
          <a:xfrm>
            <a:off x="548640" y="9930384"/>
            <a:ext cx="215493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2.0.1</a:t>
            </a:r>
            <a:endParaRPr lang="en-US" sz="1300" dirty="0"/>
          </a:p>
        </p:txBody>
      </p:sp>
      <p:sp>
        <p:nvSpPr>
          <p:cNvPr id="20" name="Text 17"/>
          <p:cNvSpPr/>
          <p:nvPr/>
        </p:nvSpPr>
        <p:spPr>
          <a:xfrm>
            <a:off x="2703576" y="9729216"/>
            <a:ext cx="2154936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ISSUED</a:t>
            </a:r>
            <a:endParaRPr lang="en-US" sz="800" dirty="0"/>
          </a:p>
        </p:txBody>
      </p:sp>
      <p:sp>
        <p:nvSpPr>
          <p:cNvPr id="21" name="Text 18"/>
          <p:cNvSpPr/>
          <p:nvPr/>
        </p:nvSpPr>
        <p:spPr>
          <a:xfrm>
            <a:off x="2703576" y="9930384"/>
            <a:ext cx="215493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MAY 2026</a:t>
            </a:r>
            <a:endParaRPr lang="en-US" sz="1300" dirty="0"/>
          </a:p>
        </p:txBody>
      </p:sp>
      <p:sp>
        <p:nvSpPr>
          <p:cNvPr id="22" name="Text 19"/>
          <p:cNvSpPr/>
          <p:nvPr/>
        </p:nvSpPr>
        <p:spPr>
          <a:xfrm>
            <a:off x="4858512" y="9729216"/>
            <a:ext cx="2154936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DOCUMENT NO.</a:t>
            </a:r>
            <a:endParaRPr lang="en-US" sz="800" dirty="0"/>
          </a:p>
        </p:txBody>
      </p:sp>
      <p:sp>
        <p:nvSpPr>
          <p:cNvPr id="23" name="Text 20"/>
          <p:cNvSpPr/>
          <p:nvPr/>
        </p:nvSpPr>
        <p:spPr>
          <a:xfrm>
            <a:off x="4858512" y="9930384"/>
            <a:ext cx="215493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3205CT-UM-KR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02 · Safety Precautions · 안전 주의 사항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2.3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 · 경고 사항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환경 및 취급 주의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다음은 본 장비 다룰 때 반드시 따라야 할 경고 사항입니다. 위반 시 사용자가 부상을 입거나 장비 손상이 발생할 수 있습니다.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57400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057400"/>
            <a:ext cx="365760" cy="9601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2400300"/>
            <a:ext cx="292608" cy="292608"/>
          </a:xfrm>
          <a:prstGeom prst="rect">
            <a:avLst/>
          </a:prstGeom>
        </p:spPr>
      </p:pic>
      <p:sp>
        <p:nvSpPr>
          <p:cNvPr id="18" name="Shape 15"/>
          <p:cNvSpPr/>
          <p:nvPr/>
        </p:nvSpPr>
        <p:spPr>
          <a:xfrm>
            <a:off x="1051560" y="2221992"/>
            <a:ext cx="868680" cy="22860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9" name="Text 16"/>
          <p:cNvSpPr/>
          <p:nvPr/>
        </p:nvSpPr>
        <p:spPr>
          <a:xfrm>
            <a:off x="1051560" y="2221992"/>
            <a:ext cx="868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</a:t>
            </a:r>
            <a:endParaRPr lang="en-US" sz="950" dirty="0"/>
          </a:p>
        </p:txBody>
      </p:sp>
      <p:sp>
        <p:nvSpPr>
          <p:cNvPr id="20" name="Text 17"/>
          <p:cNvSpPr/>
          <p:nvPr/>
        </p:nvSpPr>
        <p:spPr>
          <a:xfrm>
            <a:off x="2011680" y="2221992"/>
            <a:ext cx="4910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고온 발생 — 주의해서 다루십시오</a:t>
            </a:r>
            <a:endParaRPr lang="en-US" sz="1150" dirty="0"/>
          </a:p>
        </p:txBody>
      </p:sp>
      <p:sp>
        <p:nvSpPr>
          <p:cNvPr id="21" name="Text 18"/>
          <p:cNvSpPr/>
          <p:nvPr/>
        </p:nvSpPr>
        <p:spPr>
          <a:xfrm>
            <a:off x="1051560" y="2514600"/>
            <a:ext cx="587044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고전압 고전류 운용으로 인해 X선관 부근은 매우 뜨거울 수 있습니다. 운용 중 또는 운용 직후 X선관 주변에 접촉하지 마십시오.</a:t>
            </a:r>
            <a:endParaRPr lang="en-US" sz="950" dirty="0"/>
          </a:p>
        </p:txBody>
      </p:sp>
      <p:sp>
        <p:nvSpPr>
          <p:cNvPr id="22" name="Shape 19"/>
          <p:cNvSpPr/>
          <p:nvPr/>
        </p:nvSpPr>
        <p:spPr>
          <a:xfrm>
            <a:off x="548640" y="3127248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" name="Shape 20"/>
          <p:cNvSpPr/>
          <p:nvPr/>
        </p:nvSpPr>
        <p:spPr>
          <a:xfrm>
            <a:off x="548640" y="3127248"/>
            <a:ext cx="365760" cy="9601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3470148"/>
            <a:ext cx="292608" cy="292608"/>
          </a:xfrm>
          <a:prstGeom prst="rect">
            <a:avLst/>
          </a:prstGeom>
        </p:spPr>
      </p:pic>
      <p:sp>
        <p:nvSpPr>
          <p:cNvPr id="25" name="Shape 21"/>
          <p:cNvSpPr/>
          <p:nvPr/>
        </p:nvSpPr>
        <p:spPr>
          <a:xfrm>
            <a:off x="1051560" y="3291840"/>
            <a:ext cx="868680" cy="22860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2"/>
          <p:cNvSpPr/>
          <p:nvPr/>
        </p:nvSpPr>
        <p:spPr>
          <a:xfrm>
            <a:off x="1051560" y="3291840"/>
            <a:ext cx="868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</a:t>
            </a:r>
            <a:endParaRPr lang="en-US" sz="950" dirty="0"/>
          </a:p>
        </p:txBody>
      </p:sp>
      <p:sp>
        <p:nvSpPr>
          <p:cNvPr id="27" name="Text 23"/>
          <p:cNvSpPr/>
          <p:nvPr/>
        </p:nvSpPr>
        <p:spPr>
          <a:xfrm>
            <a:off x="2011680" y="3291840"/>
            <a:ext cx="4910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강한 진동이나 충격을 가하지 마십시오</a:t>
            </a:r>
            <a:endParaRPr lang="en-US" sz="1150" dirty="0"/>
          </a:p>
        </p:txBody>
      </p:sp>
      <p:sp>
        <p:nvSpPr>
          <p:cNvPr id="28" name="Text 24"/>
          <p:cNvSpPr/>
          <p:nvPr/>
        </p:nvSpPr>
        <p:spPr>
          <a:xfrm>
            <a:off x="1051560" y="3584448"/>
            <a:ext cx="587044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장비는 정밀 검사 장비입니다. 진동이나 충격에 매우 민감하므로 운반 및 사용 시 강한 진동을 가하지 마십시오.</a:t>
            </a:r>
            <a:endParaRPr lang="en-US" sz="950" dirty="0"/>
          </a:p>
        </p:txBody>
      </p:sp>
      <p:sp>
        <p:nvSpPr>
          <p:cNvPr id="29" name="Shape 25"/>
          <p:cNvSpPr/>
          <p:nvPr/>
        </p:nvSpPr>
        <p:spPr>
          <a:xfrm>
            <a:off x="548640" y="4197096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6"/>
          <p:cNvSpPr/>
          <p:nvPr/>
        </p:nvSpPr>
        <p:spPr>
          <a:xfrm>
            <a:off x="548640" y="4197096"/>
            <a:ext cx="365760" cy="9601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4539996"/>
            <a:ext cx="292608" cy="292608"/>
          </a:xfrm>
          <a:prstGeom prst="rect">
            <a:avLst/>
          </a:prstGeom>
        </p:spPr>
      </p:pic>
      <p:sp>
        <p:nvSpPr>
          <p:cNvPr id="32" name="Shape 27"/>
          <p:cNvSpPr/>
          <p:nvPr/>
        </p:nvSpPr>
        <p:spPr>
          <a:xfrm>
            <a:off x="1051560" y="4361688"/>
            <a:ext cx="868680" cy="22860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3" name="Text 28"/>
          <p:cNvSpPr/>
          <p:nvPr/>
        </p:nvSpPr>
        <p:spPr>
          <a:xfrm>
            <a:off x="1051560" y="4361688"/>
            <a:ext cx="868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</a:t>
            </a:r>
            <a:endParaRPr lang="en-US" sz="950" dirty="0"/>
          </a:p>
        </p:txBody>
      </p:sp>
      <p:sp>
        <p:nvSpPr>
          <p:cNvPr id="34" name="Text 29"/>
          <p:cNvSpPr/>
          <p:nvPr/>
        </p:nvSpPr>
        <p:spPr>
          <a:xfrm>
            <a:off x="2011680" y="4361688"/>
            <a:ext cx="4910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고온 다습한 환경에서 사용하지 마십시오</a:t>
            </a:r>
            <a:endParaRPr lang="en-US" sz="1150" dirty="0"/>
          </a:p>
        </p:txBody>
      </p:sp>
      <p:sp>
        <p:nvSpPr>
          <p:cNvPr id="35" name="Text 30"/>
          <p:cNvSpPr/>
          <p:nvPr/>
        </p:nvSpPr>
        <p:spPr>
          <a:xfrm>
            <a:off x="1051560" y="4654296"/>
            <a:ext cx="587044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이상기온 및 다습한 환경에서 장비를 사용하지 마십시오. 장비 내부의 전기 부품에 손상을 입힐 수 있습니다.</a:t>
            </a:r>
            <a:endParaRPr lang="en-US" sz="950" dirty="0"/>
          </a:p>
        </p:txBody>
      </p:sp>
      <p:sp>
        <p:nvSpPr>
          <p:cNvPr id="36" name="Shape 31"/>
          <p:cNvSpPr/>
          <p:nvPr/>
        </p:nvSpPr>
        <p:spPr>
          <a:xfrm>
            <a:off x="548640" y="5266944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7" name="Shape 32"/>
          <p:cNvSpPr/>
          <p:nvPr/>
        </p:nvSpPr>
        <p:spPr>
          <a:xfrm>
            <a:off x="548640" y="5266944"/>
            <a:ext cx="365760" cy="9601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8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5609844"/>
            <a:ext cx="292608" cy="292608"/>
          </a:xfrm>
          <a:prstGeom prst="rect">
            <a:avLst/>
          </a:prstGeom>
        </p:spPr>
      </p:pic>
      <p:sp>
        <p:nvSpPr>
          <p:cNvPr id="39" name="Shape 33"/>
          <p:cNvSpPr/>
          <p:nvPr/>
        </p:nvSpPr>
        <p:spPr>
          <a:xfrm>
            <a:off x="1051560" y="5431536"/>
            <a:ext cx="868680" cy="22860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0" name="Text 34"/>
          <p:cNvSpPr/>
          <p:nvPr/>
        </p:nvSpPr>
        <p:spPr>
          <a:xfrm>
            <a:off x="1051560" y="5431536"/>
            <a:ext cx="868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</a:t>
            </a:r>
            <a:endParaRPr lang="en-US" sz="950" dirty="0"/>
          </a:p>
        </p:txBody>
      </p:sp>
      <p:sp>
        <p:nvSpPr>
          <p:cNvPr id="41" name="Text 35"/>
          <p:cNvSpPr/>
          <p:nvPr/>
        </p:nvSpPr>
        <p:spPr>
          <a:xfrm>
            <a:off x="2011680" y="5431536"/>
            <a:ext cx="4910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특별한 가스나 부식성 환경에서 사용하지 마십시오</a:t>
            </a:r>
            <a:endParaRPr lang="en-US" sz="1150" dirty="0"/>
          </a:p>
        </p:txBody>
      </p:sp>
      <p:sp>
        <p:nvSpPr>
          <p:cNvPr id="42" name="Text 36"/>
          <p:cNvSpPr/>
          <p:nvPr/>
        </p:nvSpPr>
        <p:spPr>
          <a:xfrm>
            <a:off x="1051560" y="5724144"/>
            <a:ext cx="587044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장비를 가연성 가스, 부식성 가스, 인화성 액체가 있는 곳에서 사용하지 마십시오.</a:t>
            </a:r>
            <a:endParaRPr lang="en-US" sz="950" dirty="0"/>
          </a:p>
        </p:txBody>
      </p:sp>
      <p:sp>
        <p:nvSpPr>
          <p:cNvPr id="43" name="Shape 37"/>
          <p:cNvSpPr/>
          <p:nvPr/>
        </p:nvSpPr>
        <p:spPr>
          <a:xfrm>
            <a:off x="548640" y="6336792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4" name="Shape 38"/>
          <p:cNvSpPr/>
          <p:nvPr/>
        </p:nvSpPr>
        <p:spPr>
          <a:xfrm>
            <a:off x="548640" y="6336792"/>
            <a:ext cx="365760" cy="9601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5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6679692"/>
            <a:ext cx="292608" cy="292608"/>
          </a:xfrm>
          <a:prstGeom prst="rect">
            <a:avLst/>
          </a:prstGeom>
        </p:spPr>
      </p:pic>
      <p:sp>
        <p:nvSpPr>
          <p:cNvPr id="46" name="Shape 39"/>
          <p:cNvSpPr/>
          <p:nvPr/>
        </p:nvSpPr>
        <p:spPr>
          <a:xfrm>
            <a:off x="1051560" y="6501384"/>
            <a:ext cx="868680" cy="22860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7" name="Text 40"/>
          <p:cNvSpPr/>
          <p:nvPr/>
        </p:nvSpPr>
        <p:spPr>
          <a:xfrm>
            <a:off x="1051560" y="6501384"/>
            <a:ext cx="868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</a:t>
            </a:r>
            <a:endParaRPr lang="en-US" sz="950" dirty="0"/>
          </a:p>
        </p:txBody>
      </p:sp>
      <p:sp>
        <p:nvSpPr>
          <p:cNvPr id="48" name="Text 41"/>
          <p:cNvSpPr/>
          <p:nvPr/>
        </p:nvSpPr>
        <p:spPr>
          <a:xfrm>
            <a:off x="2011680" y="6501384"/>
            <a:ext cx="4910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장비를 떨어뜨리지 마십시오</a:t>
            </a:r>
            <a:endParaRPr lang="en-US" sz="1150" dirty="0"/>
          </a:p>
        </p:txBody>
      </p:sp>
      <p:sp>
        <p:nvSpPr>
          <p:cNvPr id="49" name="Text 42"/>
          <p:cNvSpPr/>
          <p:nvPr/>
        </p:nvSpPr>
        <p:spPr>
          <a:xfrm>
            <a:off x="1051560" y="6793992"/>
            <a:ext cx="587044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및 부품을 떨어뜨리지 마십시오. 떨어진 부품으로 인한 사용자의 신체 부상 및 장비 손상이 발생할 수 있습니다.</a:t>
            </a:r>
            <a:endParaRPr lang="en-US" sz="950" dirty="0"/>
          </a:p>
        </p:txBody>
      </p:sp>
      <p:sp>
        <p:nvSpPr>
          <p:cNvPr id="50" name="Shape 43"/>
          <p:cNvSpPr/>
          <p:nvPr/>
        </p:nvSpPr>
        <p:spPr>
          <a:xfrm>
            <a:off x="548640" y="7406640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1" name="Shape 44"/>
          <p:cNvSpPr/>
          <p:nvPr/>
        </p:nvSpPr>
        <p:spPr>
          <a:xfrm>
            <a:off x="548640" y="7406640"/>
            <a:ext cx="365760" cy="9601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52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7749540"/>
            <a:ext cx="292608" cy="292608"/>
          </a:xfrm>
          <a:prstGeom prst="rect">
            <a:avLst/>
          </a:prstGeom>
        </p:spPr>
      </p:pic>
      <p:sp>
        <p:nvSpPr>
          <p:cNvPr id="53" name="Shape 45"/>
          <p:cNvSpPr/>
          <p:nvPr/>
        </p:nvSpPr>
        <p:spPr>
          <a:xfrm>
            <a:off x="1051560" y="7571232"/>
            <a:ext cx="868680" cy="22860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4" name="Text 46"/>
          <p:cNvSpPr/>
          <p:nvPr/>
        </p:nvSpPr>
        <p:spPr>
          <a:xfrm>
            <a:off x="1051560" y="7571232"/>
            <a:ext cx="868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</a:t>
            </a:r>
            <a:endParaRPr lang="en-US" sz="950" dirty="0"/>
          </a:p>
        </p:txBody>
      </p:sp>
      <p:sp>
        <p:nvSpPr>
          <p:cNvPr id="55" name="Text 47"/>
          <p:cNvSpPr/>
          <p:nvPr/>
        </p:nvSpPr>
        <p:spPr>
          <a:xfrm>
            <a:off x="2011680" y="7571232"/>
            <a:ext cx="4910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변경된 부품을 사용하지 마십시오</a:t>
            </a:r>
            <a:endParaRPr lang="en-US" sz="1150" dirty="0"/>
          </a:p>
        </p:txBody>
      </p:sp>
      <p:sp>
        <p:nvSpPr>
          <p:cNvPr id="56" name="Text 48"/>
          <p:cNvSpPr/>
          <p:nvPr/>
        </p:nvSpPr>
        <p:spPr>
          <a:xfrm>
            <a:off x="1051560" y="7863840"/>
            <a:ext cx="587044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사용 인가된 부품 외에 다른 부품을 사용하지 마십시오. 검사 정확도 저하 및 장비 손상 원인이 됩니다.</a:t>
            </a:r>
            <a:endParaRPr lang="en-US" sz="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02 · Safety Precautions · 안전 주의 사항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2.4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 · 주의 사항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일반 작동 안전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다음은 장비 사용 시 따라야 할 주의 사항입니다. 안전한 작동을 위해 본 내용을 숙지하십시오.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57400"/>
            <a:ext cx="6464808" cy="960120"/>
          </a:xfrm>
          <a:prstGeom prst="rect">
            <a:avLst/>
          </a:prstGeom>
          <a:solidFill>
            <a:srgbClr val="FFFDF5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057400"/>
            <a:ext cx="365760" cy="96012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2400300"/>
            <a:ext cx="292608" cy="292608"/>
          </a:xfrm>
          <a:prstGeom prst="rect">
            <a:avLst/>
          </a:prstGeom>
        </p:spPr>
      </p:pic>
      <p:sp>
        <p:nvSpPr>
          <p:cNvPr id="18" name="Shape 15"/>
          <p:cNvSpPr/>
          <p:nvPr/>
        </p:nvSpPr>
        <p:spPr>
          <a:xfrm>
            <a:off x="1051560" y="2221992"/>
            <a:ext cx="868680" cy="22860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9" name="Text 16"/>
          <p:cNvSpPr/>
          <p:nvPr/>
        </p:nvSpPr>
        <p:spPr>
          <a:xfrm>
            <a:off x="1051560" y="2221992"/>
            <a:ext cx="868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</a:t>
            </a:r>
            <a:endParaRPr lang="en-US" sz="950" dirty="0"/>
          </a:p>
        </p:txBody>
      </p:sp>
      <p:sp>
        <p:nvSpPr>
          <p:cNvPr id="20" name="Text 17"/>
          <p:cNvSpPr/>
          <p:nvPr/>
        </p:nvSpPr>
        <p:spPr>
          <a:xfrm>
            <a:off x="2011680" y="2221992"/>
            <a:ext cx="4910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전원 케이블을 안전하게 연결하십시오</a:t>
            </a:r>
            <a:endParaRPr lang="en-US" sz="1150" dirty="0"/>
          </a:p>
        </p:txBody>
      </p:sp>
      <p:sp>
        <p:nvSpPr>
          <p:cNvPr id="21" name="Text 18"/>
          <p:cNvSpPr/>
          <p:nvPr/>
        </p:nvSpPr>
        <p:spPr>
          <a:xfrm>
            <a:off x="1051560" y="2514600"/>
            <a:ext cx="587044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전원 케이블이 분리되거나 외부 충격으로 손상되지 않도록 케이블을 안전하게 배선하십시오. 전원이 차단되면 검사 작업이 중단될 수 있습니다.</a:t>
            </a:r>
            <a:endParaRPr lang="en-US" sz="950" dirty="0"/>
          </a:p>
        </p:txBody>
      </p:sp>
      <p:sp>
        <p:nvSpPr>
          <p:cNvPr id="22" name="Shape 19"/>
          <p:cNvSpPr/>
          <p:nvPr/>
        </p:nvSpPr>
        <p:spPr>
          <a:xfrm>
            <a:off x="548640" y="3127248"/>
            <a:ext cx="6464808" cy="960120"/>
          </a:xfrm>
          <a:prstGeom prst="rect">
            <a:avLst/>
          </a:prstGeom>
          <a:solidFill>
            <a:srgbClr val="FFFDF5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" name="Shape 20"/>
          <p:cNvSpPr/>
          <p:nvPr/>
        </p:nvSpPr>
        <p:spPr>
          <a:xfrm>
            <a:off x="548640" y="3127248"/>
            <a:ext cx="365760" cy="96012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3470148"/>
            <a:ext cx="292608" cy="292608"/>
          </a:xfrm>
          <a:prstGeom prst="rect">
            <a:avLst/>
          </a:prstGeom>
        </p:spPr>
      </p:pic>
      <p:sp>
        <p:nvSpPr>
          <p:cNvPr id="25" name="Shape 21"/>
          <p:cNvSpPr/>
          <p:nvPr/>
        </p:nvSpPr>
        <p:spPr>
          <a:xfrm>
            <a:off x="1051560" y="3291840"/>
            <a:ext cx="868680" cy="22860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2"/>
          <p:cNvSpPr/>
          <p:nvPr/>
        </p:nvSpPr>
        <p:spPr>
          <a:xfrm>
            <a:off x="1051560" y="3291840"/>
            <a:ext cx="868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</a:t>
            </a:r>
            <a:endParaRPr lang="en-US" sz="950" dirty="0"/>
          </a:p>
        </p:txBody>
      </p:sp>
      <p:sp>
        <p:nvSpPr>
          <p:cNvPr id="27" name="Text 23"/>
          <p:cNvSpPr/>
          <p:nvPr/>
        </p:nvSpPr>
        <p:spPr>
          <a:xfrm>
            <a:off x="2011680" y="3291840"/>
            <a:ext cx="4910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물을 흘리지 마십시오</a:t>
            </a:r>
            <a:endParaRPr lang="en-US" sz="1150" dirty="0"/>
          </a:p>
        </p:txBody>
      </p:sp>
      <p:sp>
        <p:nvSpPr>
          <p:cNvPr id="28" name="Text 24"/>
          <p:cNvSpPr/>
          <p:nvPr/>
        </p:nvSpPr>
        <p:spPr>
          <a:xfrm>
            <a:off x="1051560" y="3584448"/>
            <a:ext cx="587044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안이나 표면에 물을 흘리지 마십시오. 전기 부품에 손상이 발생할 수 있습니다.</a:t>
            </a:r>
            <a:endParaRPr lang="en-US" sz="950" dirty="0"/>
          </a:p>
        </p:txBody>
      </p:sp>
      <p:sp>
        <p:nvSpPr>
          <p:cNvPr id="29" name="Shape 25"/>
          <p:cNvSpPr/>
          <p:nvPr/>
        </p:nvSpPr>
        <p:spPr>
          <a:xfrm>
            <a:off x="548640" y="4197096"/>
            <a:ext cx="6464808" cy="960120"/>
          </a:xfrm>
          <a:prstGeom prst="rect">
            <a:avLst/>
          </a:prstGeom>
          <a:solidFill>
            <a:srgbClr val="FFFDF5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6"/>
          <p:cNvSpPr/>
          <p:nvPr/>
        </p:nvSpPr>
        <p:spPr>
          <a:xfrm>
            <a:off x="548640" y="4197096"/>
            <a:ext cx="365760" cy="96012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4539996"/>
            <a:ext cx="292608" cy="292608"/>
          </a:xfrm>
          <a:prstGeom prst="rect">
            <a:avLst/>
          </a:prstGeom>
        </p:spPr>
      </p:pic>
      <p:sp>
        <p:nvSpPr>
          <p:cNvPr id="32" name="Shape 27"/>
          <p:cNvSpPr/>
          <p:nvPr/>
        </p:nvSpPr>
        <p:spPr>
          <a:xfrm>
            <a:off x="1051560" y="4361688"/>
            <a:ext cx="868680" cy="22860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3" name="Text 28"/>
          <p:cNvSpPr/>
          <p:nvPr/>
        </p:nvSpPr>
        <p:spPr>
          <a:xfrm>
            <a:off x="1051560" y="4361688"/>
            <a:ext cx="868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</a:t>
            </a:r>
            <a:endParaRPr lang="en-US" sz="950" dirty="0"/>
          </a:p>
        </p:txBody>
      </p:sp>
      <p:sp>
        <p:nvSpPr>
          <p:cNvPr id="34" name="Text 29"/>
          <p:cNvSpPr/>
          <p:nvPr/>
        </p:nvSpPr>
        <p:spPr>
          <a:xfrm>
            <a:off x="2011680" y="4361688"/>
            <a:ext cx="4910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도어 사이에 손이 끼지 않도록 주의하십시오</a:t>
            </a:r>
            <a:endParaRPr lang="en-US" sz="1150" dirty="0"/>
          </a:p>
        </p:txBody>
      </p:sp>
      <p:sp>
        <p:nvSpPr>
          <p:cNvPr id="35" name="Text 30"/>
          <p:cNvSpPr/>
          <p:nvPr/>
        </p:nvSpPr>
        <p:spPr>
          <a:xfrm>
            <a:off x="1051560" y="4654296"/>
            <a:ext cx="587044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도어를 열거나 닫을 때 도어 사이에 손이 끼지 않도록 주의하십시오.</a:t>
            </a:r>
            <a:endParaRPr lang="en-US" sz="950" dirty="0"/>
          </a:p>
        </p:txBody>
      </p:sp>
      <p:sp>
        <p:nvSpPr>
          <p:cNvPr id="36" name="Shape 31"/>
          <p:cNvSpPr/>
          <p:nvPr/>
        </p:nvSpPr>
        <p:spPr>
          <a:xfrm>
            <a:off x="548640" y="5266944"/>
            <a:ext cx="6464808" cy="960120"/>
          </a:xfrm>
          <a:prstGeom prst="rect">
            <a:avLst/>
          </a:prstGeom>
          <a:solidFill>
            <a:srgbClr val="FFFDF5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7" name="Shape 32"/>
          <p:cNvSpPr/>
          <p:nvPr/>
        </p:nvSpPr>
        <p:spPr>
          <a:xfrm>
            <a:off x="548640" y="5266944"/>
            <a:ext cx="365760" cy="96012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8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5609844"/>
            <a:ext cx="292608" cy="292608"/>
          </a:xfrm>
          <a:prstGeom prst="rect">
            <a:avLst/>
          </a:prstGeom>
        </p:spPr>
      </p:pic>
      <p:sp>
        <p:nvSpPr>
          <p:cNvPr id="39" name="Shape 33"/>
          <p:cNvSpPr/>
          <p:nvPr/>
        </p:nvSpPr>
        <p:spPr>
          <a:xfrm>
            <a:off x="1051560" y="5431536"/>
            <a:ext cx="868680" cy="22860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0" name="Text 34"/>
          <p:cNvSpPr/>
          <p:nvPr/>
        </p:nvSpPr>
        <p:spPr>
          <a:xfrm>
            <a:off x="1051560" y="5431536"/>
            <a:ext cx="868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</a:t>
            </a:r>
            <a:endParaRPr lang="en-US" sz="950" dirty="0"/>
          </a:p>
        </p:txBody>
      </p:sp>
      <p:sp>
        <p:nvSpPr>
          <p:cNvPr id="41" name="Text 35"/>
          <p:cNvSpPr/>
          <p:nvPr/>
        </p:nvSpPr>
        <p:spPr>
          <a:xfrm>
            <a:off x="2011680" y="5431536"/>
            <a:ext cx="4910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 작동 중 도어를 강제 개방하지 마십시오</a:t>
            </a:r>
            <a:endParaRPr lang="en-US" sz="1150" dirty="0"/>
          </a:p>
        </p:txBody>
      </p:sp>
      <p:sp>
        <p:nvSpPr>
          <p:cNvPr id="42" name="Text 36"/>
          <p:cNvSpPr/>
          <p:nvPr/>
        </p:nvSpPr>
        <p:spPr>
          <a:xfrm>
            <a:off x="1051560" y="5724144"/>
            <a:ext cx="587044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 작동 중에는 안전을 위해 도어가 잠겨 있습니다. 강제로 개방하지 마십시오. 인터락 안전장치가 손상될 수 있습니다.</a:t>
            </a:r>
            <a:endParaRPr lang="en-US" sz="950" dirty="0"/>
          </a:p>
        </p:txBody>
      </p:sp>
      <p:sp>
        <p:nvSpPr>
          <p:cNvPr id="43" name="Shape 37"/>
          <p:cNvSpPr/>
          <p:nvPr/>
        </p:nvSpPr>
        <p:spPr>
          <a:xfrm>
            <a:off x="548640" y="6336792"/>
            <a:ext cx="6464808" cy="960120"/>
          </a:xfrm>
          <a:prstGeom prst="rect">
            <a:avLst/>
          </a:prstGeom>
          <a:solidFill>
            <a:srgbClr val="FFFDF5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4" name="Shape 38"/>
          <p:cNvSpPr/>
          <p:nvPr/>
        </p:nvSpPr>
        <p:spPr>
          <a:xfrm>
            <a:off x="548640" y="6336792"/>
            <a:ext cx="365760" cy="96012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5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6679692"/>
            <a:ext cx="292608" cy="292608"/>
          </a:xfrm>
          <a:prstGeom prst="rect">
            <a:avLst/>
          </a:prstGeom>
        </p:spPr>
      </p:pic>
      <p:sp>
        <p:nvSpPr>
          <p:cNvPr id="46" name="Shape 39"/>
          <p:cNvSpPr/>
          <p:nvPr/>
        </p:nvSpPr>
        <p:spPr>
          <a:xfrm>
            <a:off x="1051560" y="6501384"/>
            <a:ext cx="868680" cy="22860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7" name="Text 40"/>
          <p:cNvSpPr/>
          <p:nvPr/>
        </p:nvSpPr>
        <p:spPr>
          <a:xfrm>
            <a:off x="1051560" y="6501384"/>
            <a:ext cx="868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</a:t>
            </a:r>
            <a:endParaRPr lang="en-US" sz="950" dirty="0"/>
          </a:p>
        </p:txBody>
      </p:sp>
      <p:sp>
        <p:nvSpPr>
          <p:cNvPr id="48" name="Text 41"/>
          <p:cNvSpPr/>
          <p:nvPr/>
        </p:nvSpPr>
        <p:spPr>
          <a:xfrm>
            <a:off x="2011680" y="6501384"/>
            <a:ext cx="4910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위에 물건을 올려놓지 마십시오</a:t>
            </a:r>
            <a:endParaRPr lang="en-US" sz="1150" dirty="0"/>
          </a:p>
        </p:txBody>
      </p:sp>
      <p:sp>
        <p:nvSpPr>
          <p:cNvPr id="49" name="Text 42"/>
          <p:cNvSpPr/>
          <p:nvPr/>
        </p:nvSpPr>
        <p:spPr>
          <a:xfrm>
            <a:off x="1051560" y="6793992"/>
            <a:ext cx="587044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위에 물건(공구, 부품 등)을 올려놓지 마십시오. 떨어져 사용자가 부상을 입거나 장비가 손상될 수 있습니다.</a:t>
            </a:r>
            <a:endParaRPr lang="en-US" sz="950" dirty="0"/>
          </a:p>
        </p:txBody>
      </p:sp>
      <p:sp>
        <p:nvSpPr>
          <p:cNvPr id="50" name="Shape 43"/>
          <p:cNvSpPr/>
          <p:nvPr/>
        </p:nvSpPr>
        <p:spPr>
          <a:xfrm>
            <a:off x="548640" y="7406640"/>
            <a:ext cx="6464808" cy="960120"/>
          </a:xfrm>
          <a:prstGeom prst="rect">
            <a:avLst/>
          </a:prstGeom>
          <a:solidFill>
            <a:srgbClr val="FFFDF5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1" name="Shape 44"/>
          <p:cNvSpPr/>
          <p:nvPr/>
        </p:nvSpPr>
        <p:spPr>
          <a:xfrm>
            <a:off x="548640" y="7406640"/>
            <a:ext cx="365760" cy="96012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52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7749540"/>
            <a:ext cx="292608" cy="292608"/>
          </a:xfrm>
          <a:prstGeom prst="rect">
            <a:avLst/>
          </a:prstGeom>
        </p:spPr>
      </p:pic>
      <p:sp>
        <p:nvSpPr>
          <p:cNvPr id="53" name="Shape 45"/>
          <p:cNvSpPr/>
          <p:nvPr/>
        </p:nvSpPr>
        <p:spPr>
          <a:xfrm>
            <a:off x="1051560" y="7571232"/>
            <a:ext cx="868680" cy="22860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4" name="Text 46"/>
          <p:cNvSpPr/>
          <p:nvPr/>
        </p:nvSpPr>
        <p:spPr>
          <a:xfrm>
            <a:off x="1051560" y="7571232"/>
            <a:ext cx="868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</a:t>
            </a:r>
            <a:endParaRPr lang="en-US" sz="950" dirty="0"/>
          </a:p>
        </p:txBody>
      </p:sp>
      <p:sp>
        <p:nvSpPr>
          <p:cNvPr id="55" name="Text 47"/>
          <p:cNvSpPr/>
          <p:nvPr/>
        </p:nvSpPr>
        <p:spPr>
          <a:xfrm>
            <a:off x="2011680" y="7571232"/>
            <a:ext cx="4910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검사 작업 중 장비를 떠나지 마십시오</a:t>
            </a:r>
            <a:endParaRPr lang="en-US" sz="1150" dirty="0"/>
          </a:p>
        </p:txBody>
      </p:sp>
      <p:sp>
        <p:nvSpPr>
          <p:cNvPr id="56" name="Text 48"/>
          <p:cNvSpPr/>
          <p:nvPr/>
        </p:nvSpPr>
        <p:spPr>
          <a:xfrm>
            <a:off x="1051560" y="7863840"/>
            <a:ext cx="587044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검사 작업 진행 중 장비를 떠나지 마십시오. 이상 상황 발생 시 즉시 비상 정지가 가능하도록 항상 작업 위치를 유지하십시오.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03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Emergency Stop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정지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정지 스위치 위치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Emergency Stop Switch Location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정지 사용법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How to Use Emergency Stop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633679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548640" y="635508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3.3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463040" y="635508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정지 해제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463040" y="662940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Release Procedure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48640" y="9043416"/>
            <a:ext cx="6464808" cy="10058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2"/>
          <p:cNvSpPr/>
          <p:nvPr/>
        </p:nvSpPr>
        <p:spPr>
          <a:xfrm>
            <a:off x="548640" y="9043416"/>
            <a:ext cx="54864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3"/>
          <p:cNvSpPr/>
          <p:nvPr/>
        </p:nvSpPr>
        <p:spPr>
          <a:xfrm>
            <a:off x="777240" y="9208008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개요</a:t>
            </a:r>
            <a:endParaRPr lang="en-US" sz="1000" dirty="0"/>
          </a:p>
        </p:txBody>
      </p:sp>
      <p:sp>
        <p:nvSpPr>
          <p:cNvPr id="26" name="Text 24"/>
          <p:cNvSpPr/>
          <p:nvPr/>
        </p:nvSpPr>
        <p:spPr>
          <a:xfrm>
            <a:off x="777240" y="9500616"/>
            <a:ext cx="60076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챕터에서는 이상 상황 발생 시 장비를 즉시 정지시키는 비상 정지 스위치의 위치, 작동 방법, 그리고 해제 방법을 설명합니다.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03 · Emergency Stop · 비상 정지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Emergency Stop · 비상 정지 사용법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Critical Safety Feature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정지 스위치는 장비 운용 중 발생할 수 있는 이상 상황에서 장비를 즉시 정지시키는 안전장치입니다. 위치를 항상 숙지하고 비상 시 신속하게 작동하십시오.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548640" y="2194560"/>
            <a:ext cx="2926080" cy="27432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all/image33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5800" y="2331720"/>
            <a:ext cx="2651760" cy="2240280"/>
          </a:xfrm>
          <a:prstGeom prst="rect">
            <a:avLst/>
          </a:prstGeom>
        </p:spPr>
      </p:pic>
      <p:sp>
        <p:nvSpPr>
          <p:cNvPr id="17" name="Shape 14"/>
          <p:cNvSpPr/>
          <p:nvPr/>
        </p:nvSpPr>
        <p:spPr>
          <a:xfrm>
            <a:off x="685800" y="4617720"/>
            <a:ext cx="2651760" cy="228600"/>
          </a:xfrm>
          <a:prstGeom prst="rect">
            <a:avLst/>
          </a:prstGeom>
          <a:solidFill>
            <a:srgbClr val="243B5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8" name="Text 15"/>
          <p:cNvSpPr/>
          <p:nvPr/>
        </p:nvSpPr>
        <p:spPr>
          <a:xfrm>
            <a:off x="777240" y="4617720"/>
            <a:ext cx="2560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3.1 · Emergency Stop Switch</a:t>
            </a:r>
            <a:endParaRPr lang="en-US" sz="850" dirty="0"/>
          </a:p>
        </p:txBody>
      </p:sp>
      <p:sp>
        <p:nvSpPr>
          <p:cNvPr id="19" name="Text 16"/>
          <p:cNvSpPr/>
          <p:nvPr/>
        </p:nvSpPr>
        <p:spPr>
          <a:xfrm>
            <a:off x="3749040" y="2194560"/>
            <a:ext cx="32644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LOCATION · 위치</a:t>
            </a:r>
            <a:endParaRPr lang="en-US" sz="900" dirty="0"/>
          </a:p>
        </p:txBody>
      </p:sp>
      <p:sp>
        <p:nvSpPr>
          <p:cNvPr id="20" name="Text 17"/>
          <p:cNvSpPr/>
          <p:nvPr/>
        </p:nvSpPr>
        <p:spPr>
          <a:xfrm>
            <a:off x="3749040" y="2423160"/>
            <a:ext cx="3264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 err="1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</a:t>
            </a: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1200" b="1" dirty="0" err="1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전면부</a:t>
            </a: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및</a:t>
            </a: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제어 패널 좌측 상단</a:t>
            </a:r>
            <a:endParaRPr lang="en-US" sz="1200" dirty="0"/>
          </a:p>
        </p:txBody>
      </p:sp>
      <p:sp>
        <p:nvSpPr>
          <p:cNvPr id="21" name="Text 18"/>
          <p:cNvSpPr/>
          <p:nvPr/>
        </p:nvSpPr>
        <p:spPr>
          <a:xfrm>
            <a:off x="3749040" y="2926080"/>
            <a:ext cx="32644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OPERATION · 작동 방법</a:t>
            </a:r>
            <a:endParaRPr lang="en-US" sz="900" dirty="0"/>
          </a:p>
        </p:txBody>
      </p:sp>
      <p:sp>
        <p:nvSpPr>
          <p:cNvPr id="22" name="Text 19"/>
          <p:cNvSpPr/>
          <p:nvPr/>
        </p:nvSpPr>
        <p:spPr>
          <a:xfrm>
            <a:off x="3749040" y="3154680"/>
            <a:ext cx="3264408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300"/>
              </a:spcAft>
              <a:buNone/>
            </a:pPr>
            <a:r>
              <a:rPr lang="en-US" sz="100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01. 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상황 발생 시 빨간색 비상 정지 버튼을 강하게 누릅니다.</a:t>
            </a:r>
            <a:endParaRPr lang="en-US" sz="100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100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02. 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모든 동작이 즉시 정지됩니다.</a:t>
            </a:r>
            <a:endParaRPr lang="en-US" sz="100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100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03. 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 발생이 차단되고 모터 구동이 중단됩니다.</a:t>
            </a:r>
            <a:endParaRPr lang="en-US" sz="1000" dirty="0"/>
          </a:p>
        </p:txBody>
      </p:sp>
      <p:sp>
        <p:nvSpPr>
          <p:cNvPr id="23" name="Text 20"/>
          <p:cNvSpPr/>
          <p:nvPr/>
        </p:nvSpPr>
        <p:spPr>
          <a:xfrm>
            <a:off x="3749040" y="4297680"/>
            <a:ext cx="32644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RELEASE · 해제 방법</a:t>
            </a:r>
            <a:endParaRPr lang="en-US" sz="900" dirty="0"/>
          </a:p>
        </p:txBody>
      </p:sp>
      <p:sp>
        <p:nvSpPr>
          <p:cNvPr id="24" name="Text 21"/>
          <p:cNvSpPr/>
          <p:nvPr/>
        </p:nvSpPr>
        <p:spPr>
          <a:xfrm>
            <a:off x="3749040" y="4526280"/>
            <a:ext cx="32644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정지 스위치를 시계 방향으로 돌리면 해제됩니다. 해제 후 시스템 재시작이 필요합니다.</a:t>
            </a:r>
            <a:endParaRPr lang="en-US" sz="1000" dirty="0"/>
          </a:p>
        </p:txBody>
      </p:sp>
      <p:sp>
        <p:nvSpPr>
          <p:cNvPr id="25" name="Shape 22"/>
          <p:cNvSpPr/>
          <p:nvPr/>
        </p:nvSpPr>
        <p:spPr>
          <a:xfrm>
            <a:off x="548640" y="5212080"/>
            <a:ext cx="6464808" cy="868680"/>
          </a:xfrm>
          <a:prstGeom prst="rect">
            <a:avLst/>
          </a:prstGeom>
          <a:solidFill>
            <a:srgbClr val="FFF8E1"/>
          </a:solidFill>
          <a:ln w="12700">
            <a:solidFill>
              <a:srgbClr val="F2C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3"/>
          <p:cNvSpPr/>
          <p:nvPr/>
        </p:nvSpPr>
        <p:spPr>
          <a:xfrm>
            <a:off x="548640" y="5212080"/>
            <a:ext cx="73152" cy="86868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5376672"/>
            <a:ext cx="292608" cy="292608"/>
          </a:xfrm>
          <a:prstGeom prst="rect">
            <a:avLst/>
          </a:prstGeom>
        </p:spPr>
      </p:pic>
      <p:sp>
        <p:nvSpPr>
          <p:cNvPr id="28" name="Text 24"/>
          <p:cNvSpPr/>
          <p:nvPr/>
        </p:nvSpPr>
        <p:spPr>
          <a:xfrm>
            <a:off x="1143000" y="5303520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400" dirty="0">
                <a:solidFill>
                  <a:srgbClr val="8A6D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 · 주의 사항</a:t>
            </a:r>
            <a:endParaRPr lang="en-US" sz="950" dirty="0"/>
          </a:p>
        </p:txBody>
      </p:sp>
      <p:sp>
        <p:nvSpPr>
          <p:cNvPr id="29" name="Text 25"/>
          <p:cNvSpPr/>
          <p:nvPr/>
        </p:nvSpPr>
        <p:spPr>
          <a:xfrm>
            <a:off x="1143000" y="5541264"/>
            <a:ext cx="5733288" cy="448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정지 스위치를 누르면 PC의 전원이 차단되지 않습니다. PC 전원은 별도로 관리하십시오. 또한 비상 정지 사용 후에는 반드시 원인을 파악하고 해결한 뒤에 재시작하십시오.</a:t>
            </a:r>
            <a:endParaRPr lang="en-US" sz="1000" dirty="0"/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D816ACD9-3134-E3CD-56B8-7DB6AFE3E95E}"/>
              </a:ext>
            </a:extLst>
          </p:cNvPr>
          <p:cNvGrpSpPr/>
          <p:nvPr/>
        </p:nvGrpSpPr>
        <p:grpSpPr>
          <a:xfrm>
            <a:off x="548640" y="6217920"/>
            <a:ext cx="6464808" cy="1133856"/>
            <a:chOff x="548640" y="6217920"/>
            <a:chExt cx="6464808" cy="1234440"/>
          </a:xfrm>
        </p:grpSpPr>
        <p:sp>
          <p:nvSpPr>
            <p:cNvPr id="30" name="Shape 26"/>
            <p:cNvSpPr/>
            <p:nvPr/>
          </p:nvSpPr>
          <p:spPr>
            <a:xfrm>
              <a:off x="548640" y="6217920"/>
              <a:ext cx="6464808" cy="1234440"/>
            </a:xfrm>
            <a:prstGeom prst="rect">
              <a:avLst/>
            </a:prstGeom>
            <a:solidFill>
              <a:srgbClr val="F4F6F8"/>
            </a:solidFill>
            <a:ln w="12700">
              <a:solidFill>
                <a:srgbClr val="DDE3EA"/>
              </a:solidFill>
              <a:prstDash val="soli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Shape 27"/>
            <p:cNvSpPr/>
            <p:nvPr/>
          </p:nvSpPr>
          <p:spPr>
            <a:xfrm>
              <a:off x="548640" y="6217920"/>
              <a:ext cx="73152" cy="1234440"/>
            </a:xfrm>
            <a:prstGeom prst="rect">
              <a:avLst/>
            </a:prstGeom>
            <a:solidFill>
              <a:srgbClr val="005EB8"/>
            </a:solidFill>
            <a:ln/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3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" y="6400800"/>
            <a:ext cx="292608" cy="292608"/>
          </a:xfrm>
          <a:prstGeom prst="rect">
            <a:avLst/>
          </a:prstGeom>
        </p:spPr>
      </p:pic>
      <p:sp>
        <p:nvSpPr>
          <p:cNvPr id="33" name="Text 28"/>
          <p:cNvSpPr/>
          <p:nvPr/>
        </p:nvSpPr>
        <p:spPr>
          <a:xfrm>
            <a:off x="1188720" y="635508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비상 정지 시 시스템 작동</a:t>
            </a:r>
            <a:endParaRPr lang="en-US" sz="900" dirty="0"/>
          </a:p>
        </p:txBody>
      </p:sp>
      <p:sp>
        <p:nvSpPr>
          <p:cNvPr id="34" name="Text 29"/>
          <p:cNvSpPr/>
          <p:nvPr/>
        </p:nvSpPr>
        <p:spPr>
          <a:xfrm>
            <a:off x="1188720" y="6583680"/>
            <a:ext cx="56875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정지 후 시스템 상태</a:t>
            </a:r>
            <a:endParaRPr lang="en-US" sz="1200" dirty="0"/>
          </a:p>
        </p:txBody>
      </p:sp>
      <p:sp>
        <p:nvSpPr>
          <p:cNvPr id="35" name="Text 30"/>
          <p:cNvSpPr/>
          <p:nvPr/>
        </p:nvSpPr>
        <p:spPr>
          <a:xfrm>
            <a:off x="1188720" y="6876288"/>
            <a:ext cx="5687568" cy="3236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200"/>
              </a:spcAft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정지 스위치 작동 시 X선 차단, 모터 정지, 알람 발생이 일어나며, 인터락 안전장치가 활성화됩니다. 시스템 재시작 전에 반드시 안전 점검을 수행하십시오.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04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 Labels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경고 표지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전면부 라벨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Front Side Labels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후면부 라벨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Rear Side Labels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9043416"/>
            <a:ext cx="6464808" cy="10058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8"/>
          <p:cNvSpPr/>
          <p:nvPr/>
        </p:nvSpPr>
        <p:spPr>
          <a:xfrm>
            <a:off x="548640" y="9043416"/>
            <a:ext cx="54864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9"/>
          <p:cNvSpPr/>
          <p:nvPr/>
        </p:nvSpPr>
        <p:spPr>
          <a:xfrm>
            <a:off x="777240" y="9208008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개요</a:t>
            </a:r>
            <a:endParaRPr lang="en-US" sz="1000" dirty="0"/>
          </a:p>
        </p:txBody>
      </p:sp>
      <p:sp>
        <p:nvSpPr>
          <p:cNvPr id="22" name="Text 20"/>
          <p:cNvSpPr/>
          <p:nvPr/>
        </p:nvSpPr>
        <p:spPr>
          <a:xfrm>
            <a:off x="777240" y="9500616"/>
            <a:ext cx="60076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챕터에서는 장비에 부착된 모든 경고 라벨의 위치, 의미, 그리고 준수해야 할 안전 조치를 설명합니다.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04 · Warning Labels · 경고 표지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15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Front Side Labels · 전면부 라벨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Location: Front Panel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모든 위험 지점에는 경고 라벨이 부착되어 있습니다. 안전한 작동을 위해 각 라벨에 표시된 지시사항을 반드시 준수하십시오.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57400"/>
            <a:ext cx="6464808" cy="32004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057400"/>
            <a:ext cx="6464808" cy="54864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Shape 15"/>
          <p:cNvSpPr/>
          <p:nvPr/>
        </p:nvSpPr>
        <p:spPr>
          <a:xfrm>
            <a:off x="777240" y="2240280"/>
            <a:ext cx="1005840" cy="27432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8" name="Text 16"/>
          <p:cNvSpPr/>
          <p:nvPr/>
        </p:nvSpPr>
        <p:spPr>
          <a:xfrm>
            <a:off x="777240" y="2240280"/>
            <a:ext cx="1005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4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DANGER</a:t>
            </a:r>
            <a:endParaRPr lang="en-US" sz="1000" dirty="0"/>
          </a:p>
        </p:txBody>
      </p:sp>
      <p:sp>
        <p:nvSpPr>
          <p:cNvPr id="19" name="Text 17"/>
          <p:cNvSpPr/>
          <p:nvPr/>
        </p:nvSpPr>
        <p:spPr>
          <a:xfrm>
            <a:off x="1874520" y="2221992"/>
            <a:ext cx="50474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방사선 노출 위험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1874520" y="2496312"/>
            <a:ext cx="504748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Danger of Radiation Exposure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777240" y="2926080"/>
            <a:ext cx="2377440" cy="2240280"/>
          </a:xfrm>
          <a:prstGeom prst="rect">
            <a:avLst/>
          </a:prstGeom>
          <a:solidFill>
            <a:srgbClr val="F4F6F8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2" name="Text 20"/>
          <p:cNvSpPr/>
          <p:nvPr/>
        </p:nvSpPr>
        <p:spPr>
          <a:xfrm>
            <a:off x="777240" y="3017520"/>
            <a:ext cx="23774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LABEL</a:t>
            </a:r>
            <a:endParaRPr lang="en-US" sz="750" dirty="0"/>
          </a:p>
        </p:txBody>
      </p:sp>
      <p:pic>
        <p:nvPicPr>
          <p:cNvPr id="23" name="Image 0" descr="/home/claude/sample/imgs/all/image24.jpe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4400" y="3246120"/>
            <a:ext cx="2103120" cy="1737360"/>
          </a:xfrm>
          <a:prstGeom prst="rect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3429000" y="2926080"/>
            <a:ext cx="33558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Description · 설명</a:t>
            </a:r>
            <a:endParaRPr lang="en-US" sz="850" dirty="0"/>
          </a:p>
        </p:txBody>
      </p:sp>
      <p:sp>
        <p:nvSpPr>
          <p:cNvPr id="25" name="Text 22"/>
          <p:cNvSpPr/>
          <p:nvPr/>
        </p:nvSpPr>
        <p:spPr>
          <a:xfrm>
            <a:off x="3429000" y="3154680"/>
            <a:ext cx="335584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장비에는 인체에 유해한 영향을 미칠 수 있는 X선을 발생시키는 장치가 포함되어 있습니다. 따라서 직간접적인 X선 노출을 피하기 위해 각별히 주의해야 합니다.</a:t>
            </a:r>
            <a:endParaRPr lang="en-US" sz="1000" dirty="0"/>
          </a:p>
        </p:txBody>
      </p:sp>
      <p:sp>
        <p:nvSpPr>
          <p:cNvPr id="26" name="Text 23"/>
          <p:cNvSpPr/>
          <p:nvPr/>
        </p:nvSpPr>
        <p:spPr>
          <a:xfrm>
            <a:off x="3429000" y="4069080"/>
            <a:ext cx="33558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Required Actions · 준수 사항</a:t>
            </a:r>
            <a:endParaRPr lang="en-US" sz="850" dirty="0"/>
          </a:p>
        </p:txBody>
      </p:sp>
      <p:sp>
        <p:nvSpPr>
          <p:cNvPr id="27" name="Text 24"/>
          <p:cNvSpPr/>
          <p:nvPr/>
        </p:nvSpPr>
        <p:spPr>
          <a:xfrm>
            <a:off x="3429000" y="4297680"/>
            <a:ext cx="3355848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300"/>
              </a:spcAft>
              <a:buNone/>
            </a:pPr>
            <a:r>
              <a:rPr lang="en-US" sz="9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 발생 장치를 원래 설치 위치(장치 내부 상단)에서 다른 곳으로 이동하지 마십시오.</a:t>
            </a:r>
            <a:endParaRPr lang="en-US" sz="95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9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내부에 손이나 기타 신체 부위를 넣지 마십시오.</a:t>
            </a:r>
            <a:endParaRPr lang="en-US" sz="95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9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문을 열기 전에 X선 발생 장치를 반드시 정지시키십시오.</a:t>
            </a:r>
            <a:endParaRPr lang="en-US" sz="950" dirty="0"/>
          </a:p>
        </p:txBody>
      </p:sp>
      <p:sp>
        <p:nvSpPr>
          <p:cNvPr id="28" name="Shape 25"/>
          <p:cNvSpPr/>
          <p:nvPr/>
        </p:nvSpPr>
        <p:spPr>
          <a:xfrm>
            <a:off x="548640" y="5440680"/>
            <a:ext cx="6464808" cy="32004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29" name="Shape 26"/>
          <p:cNvSpPr/>
          <p:nvPr/>
        </p:nvSpPr>
        <p:spPr>
          <a:xfrm>
            <a:off x="548640" y="5440680"/>
            <a:ext cx="6464808" cy="54864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7"/>
          <p:cNvSpPr/>
          <p:nvPr/>
        </p:nvSpPr>
        <p:spPr>
          <a:xfrm>
            <a:off x="777240" y="5623560"/>
            <a:ext cx="1005840" cy="2743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1" name="Text 28"/>
          <p:cNvSpPr/>
          <p:nvPr/>
        </p:nvSpPr>
        <p:spPr>
          <a:xfrm>
            <a:off x="777240" y="5623560"/>
            <a:ext cx="1005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4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</a:t>
            </a:r>
            <a:endParaRPr lang="en-US" sz="1000" dirty="0"/>
          </a:p>
        </p:txBody>
      </p:sp>
      <p:sp>
        <p:nvSpPr>
          <p:cNvPr id="32" name="Text 29"/>
          <p:cNvSpPr/>
          <p:nvPr/>
        </p:nvSpPr>
        <p:spPr>
          <a:xfrm>
            <a:off x="1874520" y="5605272"/>
            <a:ext cx="50474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끼임 위험</a:t>
            </a:r>
            <a:endParaRPr lang="en-US" sz="1400" dirty="0"/>
          </a:p>
        </p:txBody>
      </p:sp>
      <p:sp>
        <p:nvSpPr>
          <p:cNvPr id="33" name="Text 30"/>
          <p:cNvSpPr/>
          <p:nvPr/>
        </p:nvSpPr>
        <p:spPr>
          <a:xfrm>
            <a:off x="1874520" y="5879592"/>
            <a:ext cx="504748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Danger of Being Compressed</a:t>
            </a:r>
            <a:endParaRPr lang="en-US" sz="950" dirty="0"/>
          </a:p>
        </p:txBody>
      </p:sp>
      <p:sp>
        <p:nvSpPr>
          <p:cNvPr id="34" name="Shape 31"/>
          <p:cNvSpPr/>
          <p:nvPr/>
        </p:nvSpPr>
        <p:spPr>
          <a:xfrm>
            <a:off x="777240" y="6309360"/>
            <a:ext cx="2377440" cy="2240280"/>
          </a:xfrm>
          <a:prstGeom prst="rect">
            <a:avLst/>
          </a:prstGeom>
          <a:solidFill>
            <a:srgbClr val="F4F6F8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5" name="Text 32"/>
          <p:cNvSpPr/>
          <p:nvPr/>
        </p:nvSpPr>
        <p:spPr>
          <a:xfrm>
            <a:off x="777240" y="6400800"/>
            <a:ext cx="23774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LABEL</a:t>
            </a:r>
            <a:endParaRPr lang="en-US" sz="750" dirty="0"/>
          </a:p>
        </p:txBody>
      </p:sp>
      <p:pic>
        <p:nvPicPr>
          <p:cNvPr id="36" name="Image 1" descr="/home/claude/sample/imgs/all/image25.jpe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4400" y="6629400"/>
            <a:ext cx="2103120" cy="1737360"/>
          </a:xfrm>
          <a:prstGeom prst="rect">
            <a:avLst/>
          </a:prstGeom>
        </p:spPr>
      </p:pic>
      <p:sp>
        <p:nvSpPr>
          <p:cNvPr id="37" name="Text 33"/>
          <p:cNvSpPr/>
          <p:nvPr/>
        </p:nvSpPr>
        <p:spPr>
          <a:xfrm>
            <a:off x="3429000" y="6309360"/>
            <a:ext cx="33558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Description · 설명</a:t>
            </a:r>
            <a:endParaRPr lang="en-US" sz="850" dirty="0"/>
          </a:p>
        </p:txBody>
      </p:sp>
      <p:sp>
        <p:nvSpPr>
          <p:cNvPr id="38" name="Text 34"/>
          <p:cNvSpPr/>
          <p:nvPr/>
        </p:nvSpPr>
        <p:spPr>
          <a:xfrm>
            <a:off x="3429000" y="6537960"/>
            <a:ext cx="335584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작업자는 장비 작동 중 손이나 기타 신체 부위가 장비에 닿지 않도록 주의해야 합니다. 그렇지 않으면 신체 부위가 끼이거나 심각한 부상을 입을 수 있습니다.</a:t>
            </a:r>
            <a:endParaRPr lang="en-US" sz="1000" dirty="0"/>
          </a:p>
        </p:txBody>
      </p:sp>
      <p:sp>
        <p:nvSpPr>
          <p:cNvPr id="39" name="Text 35"/>
          <p:cNvSpPr/>
          <p:nvPr/>
        </p:nvSpPr>
        <p:spPr>
          <a:xfrm>
            <a:off x="3429000" y="7452360"/>
            <a:ext cx="33558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Required Actions · 준수 사항</a:t>
            </a:r>
            <a:endParaRPr lang="en-US" sz="850" dirty="0"/>
          </a:p>
        </p:txBody>
      </p:sp>
      <p:sp>
        <p:nvSpPr>
          <p:cNvPr id="40" name="Text 36"/>
          <p:cNvSpPr/>
          <p:nvPr/>
        </p:nvSpPr>
        <p:spPr>
          <a:xfrm>
            <a:off x="3429000" y="7680960"/>
            <a:ext cx="3355848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300"/>
              </a:spcAft>
              <a:buNone/>
            </a:pPr>
            <a:r>
              <a:rPr lang="en-US" sz="95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작동 중 손이나 신체 부위를 장비 가동부에 넣지 마십시오.</a:t>
            </a:r>
            <a:endParaRPr lang="en-US" sz="95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95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도어 자동 작동 시 신체 부위가 끼이지 않도록 주의하십시오.</a:t>
            </a:r>
            <a:endParaRPr lang="en-US" sz="95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95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이상 작동 시 즉시 비상 정지 스위치를 작동시키십시오.</a:t>
            </a:r>
            <a:endParaRPr lang="en-US" sz="950" dirty="0"/>
          </a:p>
        </p:txBody>
      </p:sp>
      <p:sp>
        <p:nvSpPr>
          <p:cNvPr id="41" name="Shape 37"/>
          <p:cNvSpPr/>
          <p:nvPr/>
        </p:nvSpPr>
        <p:spPr>
          <a:xfrm>
            <a:off x="548640" y="8823960"/>
            <a:ext cx="6464808" cy="132588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2" name="Shape 38"/>
          <p:cNvSpPr/>
          <p:nvPr/>
        </p:nvSpPr>
        <p:spPr>
          <a:xfrm>
            <a:off x="548640" y="8823960"/>
            <a:ext cx="73152" cy="132588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" y="9006840"/>
            <a:ext cx="292608" cy="292608"/>
          </a:xfrm>
          <a:prstGeom prst="rect">
            <a:avLst/>
          </a:prstGeom>
        </p:spPr>
      </p:pic>
      <p:sp>
        <p:nvSpPr>
          <p:cNvPr id="44" name="Text 39"/>
          <p:cNvSpPr/>
          <p:nvPr/>
        </p:nvSpPr>
        <p:spPr>
          <a:xfrm>
            <a:off x="1188720" y="896112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추가 정보</a:t>
            </a:r>
            <a:endParaRPr lang="en-US" sz="900" dirty="0"/>
          </a:p>
        </p:txBody>
      </p:sp>
      <p:sp>
        <p:nvSpPr>
          <p:cNvPr id="45" name="Text 40"/>
          <p:cNvSpPr/>
          <p:nvPr/>
        </p:nvSpPr>
        <p:spPr>
          <a:xfrm>
            <a:off x="1188720" y="9189720"/>
            <a:ext cx="56875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라벨 손상 또는 분실 시 즉시 당사 서비스 센터에 교체를 요청하십시오.</a:t>
            </a:r>
            <a:endParaRPr lang="en-US" sz="1200" dirty="0"/>
          </a:p>
        </p:txBody>
      </p:sp>
      <p:sp>
        <p:nvSpPr>
          <p:cNvPr id="46" name="Text 41"/>
          <p:cNvSpPr/>
          <p:nvPr/>
        </p:nvSpPr>
        <p:spPr>
          <a:xfrm>
            <a:off x="1188720" y="9482328"/>
            <a:ext cx="5687568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200"/>
              </a:spcAft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후면부 라벨에 대한 자세한 내용은 4.2 Rear Side Labels (p.16)을 참조하십시오. 라벨 부착 위치는 16장 외관 도면을 함께 확인하시기 바랍니다.</a:t>
            </a:r>
            <a:endParaRPr lang="en-US" sz="9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04 · Warning Labels · 경고 표지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4.2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Rear Side Labels · 후면부 라벨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Location: Rear Panel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후면부에 부착된 경고 라벨입니다. 정비 및 점검 시 다음 사항을 반드시 준수하십시오.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57400"/>
            <a:ext cx="6464808" cy="32004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057400"/>
            <a:ext cx="6464808" cy="54864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Shape 15"/>
          <p:cNvSpPr/>
          <p:nvPr/>
        </p:nvSpPr>
        <p:spPr>
          <a:xfrm>
            <a:off x="777240" y="2240280"/>
            <a:ext cx="1005840" cy="27432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8" name="Text 16"/>
          <p:cNvSpPr/>
          <p:nvPr/>
        </p:nvSpPr>
        <p:spPr>
          <a:xfrm>
            <a:off x="777240" y="2240280"/>
            <a:ext cx="1005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4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DANGER</a:t>
            </a:r>
            <a:endParaRPr lang="en-US" sz="1000" dirty="0"/>
          </a:p>
        </p:txBody>
      </p:sp>
      <p:sp>
        <p:nvSpPr>
          <p:cNvPr id="19" name="Text 17"/>
          <p:cNvSpPr/>
          <p:nvPr/>
        </p:nvSpPr>
        <p:spPr>
          <a:xfrm>
            <a:off x="1874520" y="2221992"/>
            <a:ext cx="50474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감전 위험 (고전압)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1874520" y="2496312"/>
            <a:ext cx="504748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Hazardous Voltage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777240" y="2926080"/>
            <a:ext cx="2377440" cy="2240280"/>
          </a:xfrm>
          <a:prstGeom prst="rect">
            <a:avLst/>
          </a:prstGeom>
          <a:solidFill>
            <a:srgbClr val="F4F6F8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2" name="Text 20"/>
          <p:cNvSpPr/>
          <p:nvPr/>
        </p:nvSpPr>
        <p:spPr>
          <a:xfrm>
            <a:off x="777240" y="3017520"/>
            <a:ext cx="23774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LABEL</a:t>
            </a:r>
            <a:endParaRPr lang="en-US" sz="750" dirty="0"/>
          </a:p>
        </p:txBody>
      </p:sp>
      <p:pic>
        <p:nvPicPr>
          <p:cNvPr id="23" name="Image 0" descr="/home/claude/sample/imgs/all/image27.jpe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4400" y="3246120"/>
            <a:ext cx="2103120" cy="1737360"/>
          </a:xfrm>
          <a:prstGeom prst="rect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3429000" y="2926080"/>
            <a:ext cx="33558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Description · 설명</a:t>
            </a:r>
            <a:endParaRPr lang="en-US" sz="850" dirty="0"/>
          </a:p>
        </p:txBody>
      </p:sp>
      <p:sp>
        <p:nvSpPr>
          <p:cNvPr id="25" name="Text 22"/>
          <p:cNvSpPr/>
          <p:nvPr/>
        </p:nvSpPr>
        <p:spPr>
          <a:xfrm>
            <a:off x="3429000" y="3154680"/>
            <a:ext cx="335584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내부에 고전압 전기 회로가 있습니다. 임의로 접근하지 마십시오. 감전으로 사망 또는 심각한 부상을 입을 수 있습니다.</a:t>
            </a:r>
            <a:endParaRPr lang="en-US" sz="1000" dirty="0"/>
          </a:p>
        </p:txBody>
      </p:sp>
      <p:sp>
        <p:nvSpPr>
          <p:cNvPr id="26" name="Text 23"/>
          <p:cNvSpPr/>
          <p:nvPr/>
        </p:nvSpPr>
        <p:spPr>
          <a:xfrm>
            <a:off x="3429000" y="4069080"/>
            <a:ext cx="33558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Required Actions · 준수 사항</a:t>
            </a:r>
            <a:endParaRPr lang="en-US" sz="850" dirty="0"/>
          </a:p>
        </p:txBody>
      </p:sp>
      <p:sp>
        <p:nvSpPr>
          <p:cNvPr id="27" name="Text 24"/>
          <p:cNvSpPr/>
          <p:nvPr/>
        </p:nvSpPr>
        <p:spPr>
          <a:xfrm>
            <a:off x="3429000" y="4297680"/>
            <a:ext cx="3355848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300"/>
              </a:spcAft>
              <a:buNone/>
            </a:pPr>
            <a:r>
              <a:rPr lang="en-US" sz="100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전원을 끄기 전에는 절대 장비 내부에 접근하지 마십시오.</a:t>
            </a:r>
            <a:endParaRPr lang="en-US" sz="1000" dirty="0"/>
          </a:p>
          <a:p>
            <a:pPr>
              <a:spcAft>
                <a:spcPts val="300"/>
              </a:spcAft>
            </a:pPr>
            <a:r>
              <a:rPr lang="en-US" sz="100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전원을 차단한 후에도 충전된 콘덴서로 인해 위험할 수 있습니다. </a:t>
            </a:r>
            <a:r>
              <a:rPr lang="en-US" altLang="ko-KR" sz="100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충분히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방전된 후 작업하십시오.</a:t>
            </a:r>
            <a:endParaRPr lang="en-US" sz="100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100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안전한 작업을 위해 인증된 정비 인력만 작업을 수행해야 합니다.</a:t>
            </a:r>
            <a:endParaRPr lang="en-US" sz="1000" dirty="0"/>
          </a:p>
        </p:txBody>
      </p:sp>
      <p:sp>
        <p:nvSpPr>
          <p:cNvPr id="28" name="Shape 25"/>
          <p:cNvSpPr/>
          <p:nvPr/>
        </p:nvSpPr>
        <p:spPr>
          <a:xfrm>
            <a:off x="548640" y="5440680"/>
            <a:ext cx="6464808" cy="32004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29" name="Shape 26"/>
          <p:cNvSpPr/>
          <p:nvPr/>
        </p:nvSpPr>
        <p:spPr>
          <a:xfrm>
            <a:off x="548640" y="5440680"/>
            <a:ext cx="6464808" cy="54864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7"/>
          <p:cNvSpPr/>
          <p:nvPr/>
        </p:nvSpPr>
        <p:spPr>
          <a:xfrm>
            <a:off x="777240" y="5623560"/>
            <a:ext cx="1005840" cy="2743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1" name="Text 28"/>
          <p:cNvSpPr/>
          <p:nvPr/>
        </p:nvSpPr>
        <p:spPr>
          <a:xfrm>
            <a:off x="777240" y="5623560"/>
            <a:ext cx="1005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4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</a:t>
            </a:r>
            <a:endParaRPr lang="en-US" sz="1000" dirty="0"/>
          </a:p>
        </p:txBody>
      </p:sp>
      <p:sp>
        <p:nvSpPr>
          <p:cNvPr id="32" name="Text 29"/>
          <p:cNvSpPr/>
          <p:nvPr/>
        </p:nvSpPr>
        <p:spPr>
          <a:xfrm>
            <a:off x="1874520" y="5605272"/>
            <a:ext cx="50474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허가된 인원만 접근</a:t>
            </a:r>
            <a:endParaRPr lang="en-US" sz="1400" dirty="0"/>
          </a:p>
        </p:txBody>
      </p:sp>
      <p:sp>
        <p:nvSpPr>
          <p:cNvPr id="33" name="Text 30"/>
          <p:cNvSpPr/>
          <p:nvPr/>
        </p:nvSpPr>
        <p:spPr>
          <a:xfrm>
            <a:off x="1874520" y="5879592"/>
            <a:ext cx="504748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Only Authorized Personnel</a:t>
            </a:r>
            <a:endParaRPr lang="en-US" sz="950" dirty="0"/>
          </a:p>
        </p:txBody>
      </p:sp>
      <p:sp>
        <p:nvSpPr>
          <p:cNvPr id="34" name="Shape 31"/>
          <p:cNvSpPr/>
          <p:nvPr/>
        </p:nvSpPr>
        <p:spPr>
          <a:xfrm>
            <a:off x="777240" y="6309360"/>
            <a:ext cx="2377440" cy="2240280"/>
          </a:xfrm>
          <a:prstGeom prst="rect">
            <a:avLst/>
          </a:prstGeom>
          <a:solidFill>
            <a:srgbClr val="F4F6F8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5" name="Text 32"/>
          <p:cNvSpPr/>
          <p:nvPr/>
        </p:nvSpPr>
        <p:spPr>
          <a:xfrm>
            <a:off x="777240" y="6400800"/>
            <a:ext cx="23774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LABEL</a:t>
            </a:r>
            <a:endParaRPr lang="en-US" sz="750" dirty="0"/>
          </a:p>
        </p:txBody>
      </p:sp>
      <p:pic>
        <p:nvPicPr>
          <p:cNvPr id="36" name="Image 1" descr="/home/claude/sample/imgs/all/image28.jpe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4400" y="6629400"/>
            <a:ext cx="2103120" cy="1737360"/>
          </a:xfrm>
          <a:prstGeom prst="rect">
            <a:avLst/>
          </a:prstGeom>
        </p:spPr>
      </p:pic>
      <p:sp>
        <p:nvSpPr>
          <p:cNvPr id="37" name="Text 33"/>
          <p:cNvSpPr/>
          <p:nvPr/>
        </p:nvSpPr>
        <p:spPr>
          <a:xfrm>
            <a:off x="3429000" y="6309360"/>
            <a:ext cx="33558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Description · 설명</a:t>
            </a:r>
            <a:endParaRPr lang="en-US" sz="850" dirty="0"/>
          </a:p>
        </p:txBody>
      </p:sp>
      <p:sp>
        <p:nvSpPr>
          <p:cNvPr id="38" name="Text 34"/>
          <p:cNvSpPr/>
          <p:nvPr/>
        </p:nvSpPr>
        <p:spPr>
          <a:xfrm>
            <a:off x="3429000" y="6537960"/>
            <a:ext cx="335584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정비 및 점검은 자사에서 인증된 서비스 인력에 의해 수행되어야 합니다. 임의 접근 시 부상 또는 장비 손상이 발생할 수 있습니다.</a:t>
            </a:r>
            <a:endParaRPr lang="en-US" sz="1000" dirty="0"/>
          </a:p>
        </p:txBody>
      </p:sp>
      <p:sp>
        <p:nvSpPr>
          <p:cNvPr id="39" name="Text 35"/>
          <p:cNvSpPr/>
          <p:nvPr/>
        </p:nvSpPr>
        <p:spPr>
          <a:xfrm>
            <a:off x="3429000" y="7452360"/>
            <a:ext cx="33558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Required Actions · 준수 사항</a:t>
            </a:r>
            <a:endParaRPr lang="en-US" sz="850" dirty="0"/>
          </a:p>
        </p:txBody>
      </p:sp>
      <p:sp>
        <p:nvSpPr>
          <p:cNvPr id="40" name="Text 36"/>
          <p:cNvSpPr/>
          <p:nvPr/>
        </p:nvSpPr>
        <p:spPr>
          <a:xfrm>
            <a:off x="3429000" y="7680960"/>
            <a:ext cx="3355848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300"/>
              </a:spcAft>
              <a:buNone/>
            </a:pPr>
            <a:r>
              <a:rPr lang="en-US" sz="95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안전 정보를 따르지 않으면 부상의 위험이 있습니다.</a:t>
            </a:r>
            <a:endParaRPr lang="en-US" sz="95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95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정비 작업은 반드시 인증된 자사 서비스 인력에게 요청하십시오.</a:t>
            </a:r>
            <a:endParaRPr lang="en-US" sz="95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95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사용자 임의 정비로 인한 사고는 자사가 책임지지 않습니다.</a:t>
            </a:r>
            <a:endParaRPr lang="en-US" sz="950" dirty="0"/>
          </a:p>
        </p:txBody>
      </p:sp>
      <p:sp>
        <p:nvSpPr>
          <p:cNvPr id="41" name="Shape 37"/>
          <p:cNvSpPr/>
          <p:nvPr/>
        </p:nvSpPr>
        <p:spPr>
          <a:xfrm>
            <a:off x="548640" y="8823960"/>
            <a:ext cx="6464808" cy="132588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2" name="Shape 38"/>
          <p:cNvSpPr/>
          <p:nvPr/>
        </p:nvSpPr>
        <p:spPr>
          <a:xfrm>
            <a:off x="548640" y="8823960"/>
            <a:ext cx="73152" cy="132588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" y="9006840"/>
            <a:ext cx="292608" cy="292608"/>
          </a:xfrm>
          <a:prstGeom prst="rect">
            <a:avLst/>
          </a:prstGeom>
        </p:spPr>
      </p:pic>
      <p:sp>
        <p:nvSpPr>
          <p:cNvPr id="44" name="Text 39"/>
          <p:cNvSpPr/>
          <p:nvPr/>
        </p:nvSpPr>
        <p:spPr>
          <a:xfrm>
            <a:off x="1188720" y="896112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라벨 관리</a:t>
            </a:r>
            <a:endParaRPr lang="en-US" sz="900" dirty="0"/>
          </a:p>
        </p:txBody>
      </p:sp>
      <p:sp>
        <p:nvSpPr>
          <p:cNvPr id="45" name="Text 40"/>
          <p:cNvSpPr/>
          <p:nvPr/>
        </p:nvSpPr>
        <p:spPr>
          <a:xfrm>
            <a:off x="1188720" y="9189720"/>
            <a:ext cx="56875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정기 점검 시 라벨 상태도 함께 확인하십시오.</a:t>
            </a:r>
            <a:endParaRPr lang="en-US" sz="1200" dirty="0"/>
          </a:p>
        </p:txBody>
      </p:sp>
      <p:sp>
        <p:nvSpPr>
          <p:cNvPr id="46" name="Text 41"/>
          <p:cNvSpPr/>
          <p:nvPr/>
        </p:nvSpPr>
        <p:spPr>
          <a:xfrm>
            <a:off x="1188720" y="9482328"/>
            <a:ext cx="5687568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200"/>
              </a:spcAft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운용 중 라벨이 훼손되거나 식별이 어려운 상태가 되면 즉시 교체를 요청하십시오. 라벨이 없는 상태에서는 장비를 운용하지 마십시오.</a:t>
            </a:r>
            <a:endParaRPr lang="en-US" sz="9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05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Specifications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일반 설명 및 장비 사양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사양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Equipment Specifications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9043416"/>
            <a:ext cx="6464808" cy="10058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9043416"/>
            <a:ext cx="54864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777240" y="9208008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개요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777240" y="9500616"/>
            <a:ext cx="60076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</a:t>
            </a:r>
            <a:r>
              <a:rPr lang="en-US" sz="10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챕터에서는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3205CT 콘빔 CT 검사 장비의 일반 설명과 함께 상세 장비 사양을 안내합니다. X선 광원, 디텍터, 기계 구조, 전원 및 환경 요건 등 장비를 이해하고 운용하기 위해 필요한 핵심 사양을 한눈에 확인할 수 있도록 구성하였습니다.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DE22E4A5-63DE-4545-3B6E-0E94C674B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5972439"/>
            <a:ext cx="4413250" cy="27586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05 · Specifications · 장비 사양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Equipment Specifications · 장비 사양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Model: 3205CT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장비는 세계 최고 수준의 X선 3D CT를 향한 도전으로 개발된 콘빔 CT 검사 장비입니다. 기본 콘빔 CT 스캔으로 비파괴 검사 및 분석이 가능하며, 연속 스캔 및 CT 데이터 병렬 처리 기술을 통해 초고속 촬영 및 재구성이 가능합니다.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57400"/>
            <a:ext cx="3140964" cy="7772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057400"/>
            <a:ext cx="45720" cy="7772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267712"/>
            <a:ext cx="347472" cy="347472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234440" y="2176272"/>
            <a:ext cx="240944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Cone-Beam CT</a:t>
            </a:r>
            <a:endParaRPr lang="en-US" sz="900" dirty="0"/>
          </a:p>
        </p:txBody>
      </p:sp>
      <p:sp>
        <p:nvSpPr>
          <p:cNvPr id="19" name="Text 16"/>
          <p:cNvSpPr/>
          <p:nvPr/>
        </p:nvSpPr>
        <p:spPr>
          <a:xfrm>
            <a:off x="1234440" y="2404872"/>
            <a:ext cx="240944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비파괴 검사 및 분석</a:t>
            </a:r>
            <a:endParaRPr lang="en-US" sz="1250" dirty="0"/>
          </a:p>
        </p:txBody>
      </p:sp>
      <p:sp>
        <p:nvSpPr>
          <p:cNvPr id="20" name="Shape 17"/>
          <p:cNvSpPr/>
          <p:nvPr/>
        </p:nvSpPr>
        <p:spPr>
          <a:xfrm>
            <a:off x="3872484" y="2057400"/>
            <a:ext cx="3140964" cy="7772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8"/>
          <p:cNvSpPr/>
          <p:nvPr/>
        </p:nvSpPr>
        <p:spPr>
          <a:xfrm>
            <a:off x="3872484" y="2057400"/>
            <a:ext cx="45720" cy="7772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364" y="2267712"/>
            <a:ext cx="347472" cy="347472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4558284" y="2176272"/>
            <a:ext cx="240944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최소 스캔 시간</a:t>
            </a:r>
            <a:endParaRPr lang="en-US" sz="900" dirty="0"/>
          </a:p>
        </p:txBody>
      </p:sp>
      <p:sp>
        <p:nvSpPr>
          <p:cNvPr id="24" name="Text 20"/>
          <p:cNvSpPr/>
          <p:nvPr/>
        </p:nvSpPr>
        <p:spPr>
          <a:xfrm>
            <a:off x="4558284" y="2404872"/>
            <a:ext cx="240944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 sec</a:t>
            </a:r>
            <a:endParaRPr lang="en-US" sz="1250" dirty="0"/>
          </a:p>
        </p:txBody>
      </p:sp>
      <p:sp>
        <p:nvSpPr>
          <p:cNvPr id="25" name="Shape 21"/>
          <p:cNvSpPr/>
          <p:nvPr/>
        </p:nvSpPr>
        <p:spPr>
          <a:xfrm>
            <a:off x="548640" y="2971800"/>
            <a:ext cx="3140964" cy="7772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2"/>
          <p:cNvSpPr/>
          <p:nvPr/>
        </p:nvSpPr>
        <p:spPr>
          <a:xfrm>
            <a:off x="548640" y="2971800"/>
            <a:ext cx="45720" cy="7772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" y="3182112"/>
            <a:ext cx="347472" cy="347472"/>
          </a:xfrm>
          <a:prstGeom prst="rect">
            <a:avLst/>
          </a:prstGeom>
        </p:spPr>
      </p:pic>
      <p:sp>
        <p:nvSpPr>
          <p:cNvPr id="28" name="Text 23"/>
          <p:cNvSpPr/>
          <p:nvPr/>
        </p:nvSpPr>
        <p:spPr>
          <a:xfrm>
            <a:off x="1234440" y="3090672"/>
            <a:ext cx="240944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 누출량</a:t>
            </a:r>
            <a:endParaRPr lang="en-US" sz="900" dirty="0"/>
          </a:p>
        </p:txBody>
      </p:sp>
      <p:sp>
        <p:nvSpPr>
          <p:cNvPr id="29" name="Text 24"/>
          <p:cNvSpPr/>
          <p:nvPr/>
        </p:nvSpPr>
        <p:spPr>
          <a:xfrm>
            <a:off x="1234440" y="3319272"/>
            <a:ext cx="240944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≤ 1 μSv/h</a:t>
            </a:r>
            <a:endParaRPr lang="en-US" sz="1250" dirty="0"/>
          </a:p>
        </p:txBody>
      </p:sp>
      <p:sp>
        <p:nvSpPr>
          <p:cNvPr id="30" name="Shape 25"/>
          <p:cNvSpPr/>
          <p:nvPr/>
        </p:nvSpPr>
        <p:spPr>
          <a:xfrm>
            <a:off x="3872484" y="2971800"/>
            <a:ext cx="3140964" cy="7772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1" name="Shape 26"/>
          <p:cNvSpPr/>
          <p:nvPr/>
        </p:nvSpPr>
        <p:spPr>
          <a:xfrm>
            <a:off x="3872484" y="2971800"/>
            <a:ext cx="45720" cy="7772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364" y="3182112"/>
            <a:ext cx="347472" cy="347472"/>
          </a:xfrm>
          <a:prstGeom prst="rect">
            <a:avLst/>
          </a:prstGeom>
        </p:spPr>
      </p:pic>
      <p:sp>
        <p:nvSpPr>
          <p:cNvPr id="33" name="Text 27"/>
          <p:cNvSpPr/>
          <p:nvPr/>
        </p:nvSpPr>
        <p:spPr>
          <a:xfrm>
            <a:off x="4558284" y="3090672"/>
            <a:ext cx="240944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X선관</a:t>
            </a:r>
            <a:endParaRPr lang="en-US" sz="900" dirty="0"/>
          </a:p>
        </p:txBody>
      </p:sp>
      <p:sp>
        <p:nvSpPr>
          <p:cNvPr id="34" name="Text 28"/>
          <p:cNvSpPr/>
          <p:nvPr/>
        </p:nvSpPr>
        <p:spPr>
          <a:xfrm>
            <a:off x="4558284" y="3319272"/>
            <a:ext cx="240944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Sealed · 유지보수 불필요</a:t>
            </a:r>
            <a:endParaRPr lang="en-US" sz="1250" dirty="0"/>
          </a:p>
        </p:txBody>
      </p:sp>
      <p:sp>
        <p:nvSpPr>
          <p:cNvPr id="35" name="Shape 29"/>
          <p:cNvSpPr/>
          <p:nvPr/>
        </p:nvSpPr>
        <p:spPr>
          <a:xfrm>
            <a:off x="548640" y="3657600"/>
            <a:ext cx="6464808" cy="1517904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6" name="Shape 30"/>
          <p:cNvSpPr/>
          <p:nvPr/>
        </p:nvSpPr>
        <p:spPr>
          <a:xfrm>
            <a:off x="548640" y="3657600"/>
            <a:ext cx="6464808" cy="34747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32" y="3730752"/>
            <a:ext cx="201168" cy="201168"/>
          </a:xfrm>
          <a:prstGeom prst="rect">
            <a:avLst/>
          </a:prstGeom>
        </p:spPr>
      </p:pic>
      <p:sp>
        <p:nvSpPr>
          <p:cNvPr id="38" name="Text 31"/>
          <p:cNvSpPr/>
          <p:nvPr/>
        </p:nvSpPr>
        <p:spPr>
          <a:xfrm>
            <a:off x="1005840" y="3657600"/>
            <a:ext cx="591616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kern="0" spc="5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SOURCE</a:t>
            </a:r>
            <a:endParaRPr lang="en-US" sz="1050" dirty="0"/>
          </a:p>
        </p:txBody>
      </p:sp>
      <p:sp>
        <p:nvSpPr>
          <p:cNvPr id="39" name="Text 32"/>
          <p:cNvSpPr/>
          <p:nvPr/>
        </p:nvSpPr>
        <p:spPr>
          <a:xfrm>
            <a:off x="731520" y="4005072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Tube Voltage</a:t>
            </a:r>
            <a:endParaRPr lang="en-US" sz="950" dirty="0"/>
          </a:p>
        </p:txBody>
      </p:sp>
      <p:sp>
        <p:nvSpPr>
          <p:cNvPr id="40" name="Text 33"/>
          <p:cNvSpPr/>
          <p:nvPr/>
        </p:nvSpPr>
        <p:spPr>
          <a:xfrm>
            <a:off x="3134563" y="4005072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관전압</a:t>
            </a:r>
            <a:endParaRPr lang="en-US" sz="850" dirty="0"/>
          </a:p>
        </p:txBody>
      </p:sp>
      <p:sp>
        <p:nvSpPr>
          <p:cNvPr id="41" name="Text 34"/>
          <p:cNvSpPr/>
          <p:nvPr/>
        </p:nvSpPr>
        <p:spPr>
          <a:xfrm>
            <a:off x="4556821" y="4005072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40 – 160 kV</a:t>
            </a:r>
            <a:endParaRPr lang="en-US" sz="1000" dirty="0"/>
          </a:p>
        </p:txBody>
      </p:sp>
      <p:sp>
        <p:nvSpPr>
          <p:cNvPr id="42" name="Shape 35"/>
          <p:cNvSpPr/>
          <p:nvPr/>
        </p:nvSpPr>
        <p:spPr>
          <a:xfrm>
            <a:off x="548640" y="4297680"/>
            <a:ext cx="6464808" cy="29260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3" name="Text 36"/>
          <p:cNvSpPr/>
          <p:nvPr/>
        </p:nvSpPr>
        <p:spPr>
          <a:xfrm>
            <a:off x="731520" y="4297680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Tube Current</a:t>
            </a:r>
            <a:endParaRPr lang="en-US" sz="950" dirty="0"/>
          </a:p>
        </p:txBody>
      </p:sp>
      <p:sp>
        <p:nvSpPr>
          <p:cNvPr id="44" name="Text 37"/>
          <p:cNvSpPr/>
          <p:nvPr/>
        </p:nvSpPr>
        <p:spPr>
          <a:xfrm>
            <a:off x="3134563" y="4297680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관전류</a:t>
            </a:r>
            <a:endParaRPr lang="en-US" sz="850" dirty="0"/>
          </a:p>
        </p:txBody>
      </p:sp>
      <p:sp>
        <p:nvSpPr>
          <p:cNvPr id="45" name="Text 38"/>
          <p:cNvSpPr/>
          <p:nvPr/>
        </p:nvSpPr>
        <p:spPr>
          <a:xfrm>
            <a:off x="4556821" y="4297680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0.1 – 2.5 mA</a:t>
            </a:r>
            <a:endParaRPr lang="en-US" sz="1000" dirty="0"/>
          </a:p>
        </p:txBody>
      </p:sp>
      <p:sp>
        <p:nvSpPr>
          <p:cNvPr id="46" name="Text 39"/>
          <p:cNvSpPr/>
          <p:nvPr/>
        </p:nvSpPr>
        <p:spPr>
          <a:xfrm>
            <a:off x="731520" y="4590288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Tube Type</a:t>
            </a:r>
            <a:endParaRPr lang="en-US" sz="950" dirty="0"/>
          </a:p>
        </p:txBody>
      </p:sp>
      <p:sp>
        <p:nvSpPr>
          <p:cNvPr id="47" name="Text 40"/>
          <p:cNvSpPr/>
          <p:nvPr/>
        </p:nvSpPr>
        <p:spPr>
          <a:xfrm>
            <a:off x="3134563" y="4590288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튜브 타입</a:t>
            </a:r>
            <a:endParaRPr lang="en-US" sz="850" dirty="0"/>
          </a:p>
        </p:txBody>
      </p:sp>
      <p:sp>
        <p:nvSpPr>
          <p:cNvPr id="48" name="Text 41"/>
          <p:cNvSpPr/>
          <p:nvPr/>
        </p:nvSpPr>
        <p:spPr>
          <a:xfrm>
            <a:off x="4556821" y="4590288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Sealed (Maintenance-free)</a:t>
            </a:r>
            <a:endParaRPr lang="en-US" sz="1000" dirty="0"/>
          </a:p>
        </p:txBody>
      </p:sp>
      <p:sp>
        <p:nvSpPr>
          <p:cNvPr id="49" name="Shape 42"/>
          <p:cNvSpPr/>
          <p:nvPr/>
        </p:nvSpPr>
        <p:spPr>
          <a:xfrm>
            <a:off x="548640" y="4882896"/>
            <a:ext cx="6464808" cy="29260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0" name="Text 43"/>
          <p:cNvSpPr/>
          <p:nvPr/>
        </p:nvSpPr>
        <p:spPr>
          <a:xfrm>
            <a:off x="731520" y="4882896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Focal Spot</a:t>
            </a:r>
            <a:endParaRPr lang="en-US" sz="950" dirty="0"/>
          </a:p>
        </p:txBody>
      </p:sp>
      <p:sp>
        <p:nvSpPr>
          <p:cNvPr id="51" name="Text 44"/>
          <p:cNvSpPr/>
          <p:nvPr/>
        </p:nvSpPr>
        <p:spPr>
          <a:xfrm>
            <a:off x="3134563" y="4882896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초점 크기</a:t>
            </a:r>
            <a:endParaRPr lang="en-US" sz="850" dirty="0"/>
          </a:p>
        </p:txBody>
      </p:sp>
      <p:sp>
        <p:nvSpPr>
          <p:cNvPr id="52" name="Text 45"/>
          <p:cNvSpPr/>
          <p:nvPr/>
        </p:nvSpPr>
        <p:spPr>
          <a:xfrm>
            <a:off x="4556821" y="4882896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Micro Focus</a:t>
            </a:r>
            <a:endParaRPr lang="en-US" sz="1000" dirty="0"/>
          </a:p>
        </p:txBody>
      </p:sp>
      <p:sp>
        <p:nvSpPr>
          <p:cNvPr id="53" name="Shape 46"/>
          <p:cNvSpPr/>
          <p:nvPr/>
        </p:nvSpPr>
        <p:spPr>
          <a:xfrm>
            <a:off x="548640" y="5340096"/>
            <a:ext cx="6464808" cy="1225296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4" name="Shape 47"/>
          <p:cNvSpPr/>
          <p:nvPr/>
        </p:nvSpPr>
        <p:spPr>
          <a:xfrm>
            <a:off x="548640" y="5340096"/>
            <a:ext cx="6464808" cy="34747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5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232" y="5413248"/>
            <a:ext cx="201168" cy="201168"/>
          </a:xfrm>
          <a:prstGeom prst="rect">
            <a:avLst/>
          </a:prstGeom>
        </p:spPr>
      </p:pic>
      <p:sp>
        <p:nvSpPr>
          <p:cNvPr id="56" name="Text 48"/>
          <p:cNvSpPr/>
          <p:nvPr/>
        </p:nvSpPr>
        <p:spPr>
          <a:xfrm>
            <a:off x="1005840" y="5340096"/>
            <a:ext cx="591616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kern="0" spc="5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DETECTOR</a:t>
            </a:r>
            <a:endParaRPr lang="en-US" sz="1050" dirty="0"/>
          </a:p>
        </p:txBody>
      </p:sp>
      <p:sp>
        <p:nvSpPr>
          <p:cNvPr id="57" name="Text 49"/>
          <p:cNvSpPr/>
          <p:nvPr/>
        </p:nvSpPr>
        <p:spPr>
          <a:xfrm>
            <a:off x="731520" y="5687568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Active Area</a:t>
            </a:r>
            <a:endParaRPr lang="en-US" sz="950" dirty="0"/>
          </a:p>
        </p:txBody>
      </p:sp>
      <p:sp>
        <p:nvSpPr>
          <p:cNvPr id="58" name="Text 50"/>
          <p:cNvSpPr/>
          <p:nvPr/>
        </p:nvSpPr>
        <p:spPr>
          <a:xfrm>
            <a:off x="3134563" y="5687568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유효 면적</a:t>
            </a:r>
            <a:endParaRPr lang="en-US" sz="850" dirty="0"/>
          </a:p>
        </p:txBody>
      </p:sp>
      <p:sp>
        <p:nvSpPr>
          <p:cNvPr id="59" name="Text 51"/>
          <p:cNvSpPr/>
          <p:nvPr/>
        </p:nvSpPr>
        <p:spPr>
          <a:xfrm>
            <a:off x="4556821" y="5687568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430 × 430 mm</a:t>
            </a:r>
            <a:endParaRPr lang="en-US" sz="1000" dirty="0"/>
          </a:p>
        </p:txBody>
      </p:sp>
      <p:sp>
        <p:nvSpPr>
          <p:cNvPr id="60" name="Shape 52"/>
          <p:cNvSpPr/>
          <p:nvPr/>
        </p:nvSpPr>
        <p:spPr>
          <a:xfrm>
            <a:off x="548640" y="5980176"/>
            <a:ext cx="6464808" cy="29260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1" name="Text 53"/>
          <p:cNvSpPr/>
          <p:nvPr/>
        </p:nvSpPr>
        <p:spPr>
          <a:xfrm>
            <a:off x="731520" y="5980176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Pixel Resolution</a:t>
            </a:r>
            <a:endParaRPr lang="en-US" sz="950" dirty="0"/>
          </a:p>
        </p:txBody>
      </p:sp>
      <p:sp>
        <p:nvSpPr>
          <p:cNvPr id="62" name="Text 54"/>
          <p:cNvSpPr/>
          <p:nvPr/>
        </p:nvSpPr>
        <p:spPr>
          <a:xfrm>
            <a:off x="3134563" y="5980176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픽셀 해상도</a:t>
            </a:r>
            <a:endParaRPr lang="en-US" sz="850" dirty="0"/>
          </a:p>
        </p:txBody>
      </p:sp>
      <p:sp>
        <p:nvSpPr>
          <p:cNvPr id="63" name="Text 55"/>
          <p:cNvSpPr/>
          <p:nvPr/>
        </p:nvSpPr>
        <p:spPr>
          <a:xfrm>
            <a:off x="4556821" y="5980176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9.4 Megapixels</a:t>
            </a:r>
            <a:endParaRPr lang="en-US" sz="1000" dirty="0"/>
          </a:p>
        </p:txBody>
      </p:sp>
      <p:sp>
        <p:nvSpPr>
          <p:cNvPr id="64" name="Text 56"/>
          <p:cNvSpPr/>
          <p:nvPr/>
        </p:nvSpPr>
        <p:spPr>
          <a:xfrm>
            <a:off x="731520" y="6272784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Calibration Interval</a:t>
            </a:r>
            <a:endParaRPr lang="en-US" sz="950" dirty="0"/>
          </a:p>
        </p:txBody>
      </p:sp>
      <p:sp>
        <p:nvSpPr>
          <p:cNvPr id="65" name="Text 57"/>
          <p:cNvSpPr/>
          <p:nvPr/>
        </p:nvSpPr>
        <p:spPr>
          <a:xfrm>
            <a:off x="3134563" y="6272784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캘리브레이션 주기</a:t>
            </a:r>
            <a:endParaRPr lang="en-US" sz="850" dirty="0"/>
          </a:p>
        </p:txBody>
      </p:sp>
      <p:sp>
        <p:nvSpPr>
          <p:cNvPr id="66" name="Text 58"/>
          <p:cNvSpPr/>
          <p:nvPr/>
        </p:nvSpPr>
        <p:spPr>
          <a:xfrm>
            <a:off x="4556821" y="6272784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≥ Every 24 hours</a:t>
            </a:r>
            <a:endParaRPr lang="en-US" sz="1000" dirty="0"/>
          </a:p>
        </p:txBody>
      </p:sp>
      <p:sp>
        <p:nvSpPr>
          <p:cNvPr id="67" name="Shape 59"/>
          <p:cNvSpPr/>
          <p:nvPr/>
        </p:nvSpPr>
        <p:spPr>
          <a:xfrm>
            <a:off x="548640" y="6729984"/>
            <a:ext cx="6464808" cy="1225296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8" name="Shape 60"/>
          <p:cNvSpPr/>
          <p:nvPr/>
        </p:nvSpPr>
        <p:spPr>
          <a:xfrm>
            <a:off x="548640" y="6729984"/>
            <a:ext cx="6464808" cy="34747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6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232" y="6803136"/>
            <a:ext cx="201168" cy="201168"/>
          </a:xfrm>
          <a:prstGeom prst="rect">
            <a:avLst/>
          </a:prstGeom>
        </p:spPr>
      </p:pic>
      <p:sp>
        <p:nvSpPr>
          <p:cNvPr id="70" name="Text 61"/>
          <p:cNvSpPr/>
          <p:nvPr/>
        </p:nvSpPr>
        <p:spPr>
          <a:xfrm>
            <a:off x="1005840" y="6729984"/>
            <a:ext cx="591616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kern="0" spc="5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MECHANICAL</a:t>
            </a:r>
            <a:endParaRPr lang="en-US" sz="1050" dirty="0"/>
          </a:p>
        </p:txBody>
      </p:sp>
      <p:sp>
        <p:nvSpPr>
          <p:cNvPr id="71" name="Text 62"/>
          <p:cNvSpPr/>
          <p:nvPr/>
        </p:nvSpPr>
        <p:spPr>
          <a:xfrm>
            <a:off x="731520" y="7077456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Manipulator</a:t>
            </a:r>
            <a:endParaRPr lang="en-US" sz="950" dirty="0"/>
          </a:p>
        </p:txBody>
      </p:sp>
      <p:sp>
        <p:nvSpPr>
          <p:cNvPr id="72" name="Text 63"/>
          <p:cNvSpPr/>
          <p:nvPr/>
        </p:nvSpPr>
        <p:spPr>
          <a:xfrm>
            <a:off x="3134563" y="7077456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조작기</a:t>
            </a:r>
            <a:endParaRPr lang="en-US" sz="850" dirty="0"/>
          </a:p>
        </p:txBody>
      </p:sp>
      <p:sp>
        <p:nvSpPr>
          <p:cNvPr id="73" name="Text 64"/>
          <p:cNvSpPr/>
          <p:nvPr/>
        </p:nvSpPr>
        <p:spPr>
          <a:xfrm>
            <a:off x="4556821" y="7077456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Slide Door Type, 9-Axis</a:t>
            </a:r>
            <a:endParaRPr lang="en-US" sz="1000" dirty="0"/>
          </a:p>
        </p:txBody>
      </p:sp>
      <p:sp>
        <p:nvSpPr>
          <p:cNvPr id="74" name="Shape 65"/>
          <p:cNvSpPr/>
          <p:nvPr/>
        </p:nvSpPr>
        <p:spPr>
          <a:xfrm>
            <a:off x="548640" y="7370064"/>
            <a:ext cx="6464808" cy="29260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5" name="Text 66"/>
          <p:cNvSpPr/>
          <p:nvPr/>
        </p:nvSpPr>
        <p:spPr>
          <a:xfrm>
            <a:off x="731520" y="7370064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Dimensions (W × D × H)</a:t>
            </a:r>
            <a:endParaRPr lang="en-US" sz="950" dirty="0"/>
          </a:p>
        </p:txBody>
      </p:sp>
      <p:sp>
        <p:nvSpPr>
          <p:cNvPr id="76" name="Text 67"/>
          <p:cNvSpPr/>
          <p:nvPr/>
        </p:nvSpPr>
        <p:spPr>
          <a:xfrm>
            <a:off x="3134563" y="7370064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외형 치수</a:t>
            </a:r>
            <a:endParaRPr lang="en-US" sz="850" dirty="0"/>
          </a:p>
        </p:txBody>
      </p:sp>
      <p:sp>
        <p:nvSpPr>
          <p:cNvPr id="77" name="Text 68"/>
          <p:cNvSpPr/>
          <p:nvPr/>
        </p:nvSpPr>
        <p:spPr>
          <a:xfrm>
            <a:off x="4556821" y="7370064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2,200 × 1,400 × 1,800 mm</a:t>
            </a:r>
            <a:endParaRPr lang="en-US" sz="1000" dirty="0"/>
          </a:p>
        </p:txBody>
      </p:sp>
      <p:sp>
        <p:nvSpPr>
          <p:cNvPr id="78" name="Text 69"/>
          <p:cNvSpPr/>
          <p:nvPr/>
        </p:nvSpPr>
        <p:spPr>
          <a:xfrm>
            <a:off x="731520" y="7662672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Net Weight</a:t>
            </a:r>
            <a:endParaRPr lang="en-US" sz="950" dirty="0"/>
          </a:p>
        </p:txBody>
      </p:sp>
      <p:sp>
        <p:nvSpPr>
          <p:cNvPr id="79" name="Text 70"/>
          <p:cNvSpPr/>
          <p:nvPr/>
        </p:nvSpPr>
        <p:spPr>
          <a:xfrm>
            <a:off x="3134563" y="7662672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총 중량</a:t>
            </a:r>
            <a:endParaRPr lang="en-US" sz="850" dirty="0"/>
          </a:p>
        </p:txBody>
      </p:sp>
      <p:sp>
        <p:nvSpPr>
          <p:cNvPr id="80" name="Text 71"/>
          <p:cNvSpPr/>
          <p:nvPr/>
        </p:nvSpPr>
        <p:spPr>
          <a:xfrm>
            <a:off x="4556821" y="7662672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2,500 kg</a:t>
            </a:r>
            <a:endParaRPr lang="en-US" sz="1000" dirty="0"/>
          </a:p>
        </p:txBody>
      </p:sp>
      <p:sp>
        <p:nvSpPr>
          <p:cNvPr id="81" name="Shape 72"/>
          <p:cNvSpPr/>
          <p:nvPr/>
        </p:nvSpPr>
        <p:spPr>
          <a:xfrm>
            <a:off x="548640" y="8119872"/>
            <a:ext cx="6464808" cy="1225296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2" name="Shape 73"/>
          <p:cNvSpPr/>
          <p:nvPr/>
        </p:nvSpPr>
        <p:spPr>
          <a:xfrm>
            <a:off x="548640" y="8119872"/>
            <a:ext cx="6464808" cy="34747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83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232" y="8193024"/>
            <a:ext cx="201168" cy="201168"/>
          </a:xfrm>
          <a:prstGeom prst="rect">
            <a:avLst/>
          </a:prstGeom>
        </p:spPr>
      </p:pic>
      <p:sp>
        <p:nvSpPr>
          <p:cNvPr id="84" name="Text 74"/>
          <p:cNvSpPr/>
          <p:nvPr/>
        </p:nvSpPr>
        <p:spPr>
          <a:xfrm>
            <a:off x="1005840" y="8119872"/>
            <a:ext cx="591616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kern="0" spc="5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POWER &amp; ENVIRONMENT</a:t>
            </a:r>
            <a:endParaRPr lang="en-US" sz="1050" dirty="0"/>
          </a:p>
        </p:txBody>
      </p:sp>
      <p:sp>
        <p:nvSpPr>
          <p:cNvPr id="85" name="Text 75"/>
          <p:cNvSpPr/>
          <p:nvPr/>
        </p:nvSpPr>
        <p:spPr>
          <a:xfrm>
            <a:off x="731520" y="8467344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Power Supply</a:t>
            </a:r>
            <a:endParaRPr lang="en-US" sz="950" dirty="0"/>
          </a:p>
        </p:txBody>
      </p:sp>
      <p:sp>
        <p:nvSpPr>
          <p:cNvPr id="86" name="Text 76"/>
          <p:cNvSpPr/>
          <p:nvPr/>
        </p:nvSpPr>
        <p:spPr>
          <a:xfrm>
            <a:off x="3134563" y="8467344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전원</a:t>
            </a:r>
            <a:endParaRPr lang="en-US" sz="850" dirty="0"/>
          </a:p>
        </p:txBody>
      </p:sp>
      <p:sp>
        <p:nvSpPr>
          <p:cNvPr id="87" name="Text 77"/>
          <p:cNvSpPr/>
          <p:nvPr/>
        </p:nvSpPr>
        <p:spPr>
          <a:xfrm>
            <a:off x="4556821" y="8467344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220 V, 50/60 Hz, Single-Phase</a:t>
            </a:r>
            <a:endParaRPr lang="en-US" sz="1000" dirty="0"/>
          </a:p>
        </p:txBody>
      </p:sp>
      <p:sp>
        <p:nvSpPr>
          <p:cNvPr id="88" name="Shape 78"/>
          <p:cNvSpPr/>
          <p:nvPr/>
        </p:nvSpPr>
        <p:spPr>
          <a:xfrm>
            <a:off x="548640" y="8759952"/>
            <a:ext cx="6464808" cy="29260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89" name="Text 79"/>
          <p:cNvSpPr/>
          <p:nvPr/>
        </p:nvSpPr>
        <p:spPr>
          <a:xfrm>
            <a:off x="731520" y="8759952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Compliance</a:t>
            </a:r>
            <a:endParaRPr lang="en-US" sz="950" dirty="0"/>
          </a:p>
        </p:txBody>
      </p:sp>
      <p:sp>
        <p:nvSpPr>
          <p:cNvPr id="90" name="Text 80"/>
          <p:cNvSpPr/>
          <p:nvPr/>
        </p:nvSpPr>
        <p:spPr>
          <a:xfrm>
            <a:off x="3134563" y="8759952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법규 준수</a:t>
            </a:r>
            <a:endParaRPr lang="en-US" sz="850" dirty="0"/>
          </a:p>
        </p:txBody>
      </p:sp>
      <p:sp>
        <p:nvSpPr>
          <p:cNvPr id="91" name="Text 81"/>
          <p:cNvSpPr/>
          <p:nvPr/>
        </p:nvSpPr>
        <p:spPr>
          <a:xfrm>
            <a:off x="4556821" y="8759952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 μSv/h (KR Atomic Safety)</a:t>
            </a:r>
            <a:endParaRPr lang="en-US" sz="1000" dirty="0"/>
          </a:p>
        </p:txBody>
      </p:sp>
      <p:sp>
        <p:nvSpPr>
          <p:cNvPr id="92" name="Text 82"/>
          <p:cNvSpPr/>
          <p:nvPr/>
        </p:nvSpPr>
        <p:spPr>
          <a:xfrm>
            <a:off x="731520" y="9052560"/>
            <a:ext cx="258592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Operating Temp.</a:t>
            </a:r>
            <a:endParaRPr lang="en-US" sz="950" dirty="0"/>
          </a:p>
        </p:txBody>
      </p:sp>
      <p:sp>
        <p:nvSpPr>
          <p:cNvPr id="93" name="Text 83"/>
          <p:cNvSpPr/>
          <p:nvPr/>
        </p:nvSpPr>
        <p:spPr>
          <a:xfrm>
            <a:off x="3134563" y="9052560"/>
            <a:ext cx="142225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동작 온도</a:t>
            </a:r>
            <a:endParaRPr lang="en-US" sz="850" dirty="0"/>
          </a:p>
        </p:txBody>
      </p:sp>
      <p:sp>
        <p:nvSpPr>
          <p:cNvPr id="94" name="Text 84"/>
          <p:cNvSpPr/>
          <p:nvPr/>
        </p:nvSpPr>
        <p:spPr>
          <a:xfrm>
            <a:off x="4556821" y="9052560"/>
            <a:ext cx="2327331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Surface ≤ 40 °C</a:t>
            </a:r>
            <a:endParaRPr lang="en-US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06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Pre-Operation Checklist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구동 전 확인 사항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구동 전 확인 항목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Pre-Op Inspection Items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9043416"/>
            <a:ext cx="6464808" cy="10058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9043416"/>
            <a:ext cx="54864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777240" y="9208008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개요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777240" y="9500616"/>
            <a:ext cx="60076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장비를 구동하기 전에 반드시 점검해야 할 항목을 안내합니다. 각 항목을 빠짐없이 확인하여 안전한 작동을 보장하십시오.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Text 1"/>
          <p:cNvSpPr/>
          <p:nvPr/>
        </p:nvSpPr>
        <p:spPr>
          <a:xfrm>
            <a:off x="548640" y="91440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6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548640" y="1234440"/>
            <a:ext cx="822960" cy="27432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" name="Text 3"/>
          <p:cNvSpPr/>
          <p:nvPr/>
        </p:nvSpPr>
        <p:spPr>
          <a:xfrm>
            <a:off x="548640" y="128016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Industrial X-Ray Inspection Systems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548640" y="2377440"/>
            <a:ext cx="64648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캐스팅 검사 장비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548640" y="292608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</a:t>
            </a:r>
            <a:endParaRPr lang="en-US" sz="2200" dirty="0"/>
          </a:p>
        </p:txBody>
      </p:sp>
      <p:sp>
        <p:nvSpPr>
          <p:cNvPr id="8" name="Shape 6"/>
          <p:cNvSpPr/>
          <p:nvPr/>
        </p:nvSpPr>
        <p:spPr>
          <a:xfrm>
            <a:off x="548640" y="3657600"/>
            <a:ext cx="6464808" cy="7315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9" name="Text 7"/>
          <p:cNvSpPr/>
          <p:nvPr/>
        </p:nvSpPr>
        <p:spPr>
          <a:xfrm>
            <a:off x="548640" y="384048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kern="0" spc="4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OPERATION MANUAL · </a:t>
            </a:r>
            <a:r>
              <a:rPr lang="ko-KR" altLang="en-US" b="1" kern="0" spc="4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운용</a:t>
            </a:r>
            <a:r>
              <a:rPr lang="en-US" sz="1800" b="1" kern="0" spc="4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매뉴얼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548640" y="4251960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Version 2.0.1  ·  MAY 2026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548640" y="4526280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작동 또는 매뉴얼 활용 시 본 책자를 항상 참고하십시오.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548640" y="5303520"/>
            <a:ext cx="6464808" cy="1481328"/>
          </a:xfrm>
          <a:prstGeom prst="rect">
            <a:avLst/>
          </a:prstGeom>
          <a:solidFill>
            <a:srgbClr val="FEE2E2"/>
          </a:solidFill>
          <a:ln w="19050">
            <a:solidFill>
              <a:srgbClr val="C8102E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" name="Shape 11"/>
          <p:cNvSpPr/>
          <p:nvPr/>
        </p:nvSpPr>
        <p:spPr>
          <a:xfrm>
            <a:off x="548640" y="5303520"/>
            <a:ext cx="109728" cy="1481328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5532120"/>
            <a:ext cx="411480" cy="411480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417320" y="54864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IMPORTANT · 중요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1417320" y="5806440"/>
            <a:ext cx="5458968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300"/>
              </a:spcAft>
              <a:buNone/>
            </a:pPr>
            <a:r>
              <a:rPr lang="en-US" sz="10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 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해당 장비는 인체에 직접적인 영향을 줄 수 있는 </a:t>
            </a: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X선을 발생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시킵니다.</a:t>
            </a:r>
            <a:endParaRPr lang="en-US" sz="105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10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 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X선에 직간접적인 노출을 방지하기 위해 장비를 주의하여 다루시기 바랍니다.</a:t>
            </a:r>
            <a:endParaRPr lang="en-US" sz="105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10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 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해당 X선 장비는 보호용 함체 등급의 기기이며 함체와 인터락 안전장치로 X선이 보호되어 있습니다.</a:t>
            </a:r>
            <a:endParaRPr lang="en-US" sz="105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10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 </a:t>
            </a:r>
            <a:r>
              <a:rPr lang="en-US" sz="1050" b="1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반드시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허</a:t>
            </a:r>
            <a:r>
              <a:rPr lang="en-US" sz="1050" b="1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가된</a:t>
            </a: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인원만 장비를 운용하십시오.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548640" y="1004925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 · All Rights Reserved.</a:t>
            </a:r>
            <a:endParaRPr lang="en-US" sz="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06 · Pre-Op Checklist · 장비 구동 전 확인 사항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Pre-Op Inspection Items · 구동 전 확인 항목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All items required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장비를 구동하기 전에 다음 항목을 반드시 확인하십시오. 어느 한 항목이라도 비정상일 경우 즉시 작업을 중단하고 관리자에게 보고하십시오.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57400"/>
            <a:ext cx="6464808" cy="6858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2217420"/>
            <a:ext cx="365760" cy="36576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325880" y="2148840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전력 요구 사항</a:t>
            </a:r>
            <a:endParaRPr lang="en-US" sz="1100" dirty="0"/>
          </a:p>
        </p:txBody>
      </p:sp>
      <p:sp>
        <p:nvSpPr>
          <p:cNvPr id="18" name="Text 15"/>
          <p:cNvSpPr/>
          <p:nvPr/>
        </p:nvSpPr>
        <p:spPr>
          <a:xfrm>
            <a:off x="1325880" y="2423160"/>
            <a:ext cx="2286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Power Requirements</a:t>
            </a:r>
            <a:endParaRPr lang="en-US" sz="850" dirty="0"/>
          </a:p>
        </p:txBody>
      </p:sp>
      <p:sp>
        <p:nvSpPr>
          <p:cNvPr id="19" name="Text 16"/>
          <p:cNvSpPr/>
          <p:nvPr/>
        </p:nvSpPr>
        <p:spPr>
          <a:xfrm>
            <a:off x="3749040" y="2057400"/>
            <a:ext cx="280720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전원 공급이 220V(50~60Hz)에 맞춰져 있는지 확인합니다.</a:t>
            </a:r>
            <a:endParaRPr lang="en-US" sz="950" dirty="0"/>
          </a:p>
        </p:txBody>
      </p:sp>
      <p:sp>
        <p:nvSpPr>
          <p:cNvPr id="20" name="Shape 17"/>
          <p:cNvSpPr/>
          <p:nvPr/>
        </p:nvSpPr>
        <p:spPr>
          <a:xfrm>
            <a:off x="6556248" y="2286000"/>
            <a:ext cx="228600" cy="228600"/>
          </a:xfrm>
          <a:prstGeom prst="rect">
            <a:avLst/>
          </a:prstGeom>
          <a:solidFill>
            <a:srgbClr val="FFFFFF"/>
          </a:solidFill>
          <a:ln w="1270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8"/>
          <p:cNvSpPr/>
          <p:nvPr/>
        </p:nvSpPr>
        <p:spPr>
          <a:xfrm>
            <a:off x="548640" y="2798064"/>
            <a:ext cx="6464808" cy="68580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" y="2958084"/>
            <a:ext cx="365760" cy="365760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1325880" y="2889504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관련 위험 요소</a:t>
            </a:r>
            <a:endParaRPr lang="en-US" sz="1100" dirty="0"/>
          </a:p>
        </p:txBody>
      </p:sp>
      <p:sp>
        <p:nvSpPr>
          <p:cNvPr id="24" name="Text 20"/>
          <p:cNvSpPr/>
          <p:nvPr/>
        </p:nvSpPr>
        <p:spPr>
          <a:xfrm>
            <a:off x="1325880" y="3163824"/>
            <a:ext cx="2286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Equipment Hazards</a:t>
            </a:r>
            <a:endParaRPr lang="en-US" sz="850" dirty="0"/>
          </a:p>
        </p:txBody>
      </p:sp>
      <p:sp>
        <p:nvSpPr>
          <p:cNvPr id="25" name="Text 21"/>
          <p:cNvSpPr/>
          <p:nvPr/>
        </p:nvSpPr>
        <p:spPr>
          <a:xfrm>
            <a:off x="3749040" y="2798064"/>
            <a:ext cx="280720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주변에 위험요소가 있는지 확인합니다. 신체에 영향을 주는 위험요소(접촉 시 부상 등)가 없어야 합니다.</a:t>
            </a:r>
            <a:endParaRPr lang="en-US" sz="950" dirty="0"/>
          </a:p>
        </p:txBody>
      </p:sp>
      <p:sp>
        <p:nvSpPr>
          <p:cNvPr id="26" name="Shape 22"/>
          <p:cNvSpPr/>
          <p:nvPr/>
        </p:nvSpPr>
        <p:spPr>
          <a:xfrm>
            <a:off x="6556248" y="3026664"/>
            <a:ext cx="228600" cy="228600"/>
          </a:xfrm>
          <a:prstGeom prst="rect">
            <a:avLst/>
          </a:prstGeom>
          <a:solidFill>
            <a:srgbClr val="FFFFFF"/>
          </a:solidFill>
          <a:ln w="1270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7" name="Shape 23"/>
          <p:cNvSpPr/>
          <p:nvPr/>
        </p:nvSpPr>
        <p:spPr>
          <a:xfrm>
            <a:off x="548640" y="3538728"/>
            <a:ext cx="6464808" cy="6858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" y="3698748"/>
            <a:ext cx="365760" cy="365760"/>
          </a:xfrm>
          <a:prstGeom prst="rect">
            <a:avLst/>
          </a:prstGeom>
        </p:spPr>
      </p:pic>
      <p:sp>
        <p:nvSpPr>
          <p:cNvPr id="29" name="Text 24"/>
          <p:cNvSpPr/>
          <p:nvPr/>
        </p:nvSpPr>
        <p:spPr>
          <a:xfrm>
            <a:off x="1325880" y="3630168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고장</a:t>
            </a:r>
            <a:endParaRPr lang="en-US" sz="1100" dirty="0"/>
          </a:p>
        </p:txBody>
      </p:sp>
      <p:sp>
        <p:nvSpPr>
          <p:cNvPr id="30" name="Text 25"/>
          <p:cNvSpPr/>
          <p:nvPr/>
        </p:nvSpPr>
        <p:spPr>
          <a:xfrm>
            <a:off x="1325880" y="3904488"/>
            <a:ext cx="2286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Equipment Defects</a:t>
            </a:r>
            <a:endParaRPr lang="en-US" sz="850" dirty="0"/>
          </a:p>
        </p:txBody>
      </p:sp>
      <p:sp>
        <p:nvSpPr>
          <p:cNvPr id="31" name="Text 26"/>
          <p:cNvSpPr/>
          <p:nvPr/>
        </p:nvSpPr>
        <p:spPr>
          <a:xfrm>
            <a:off x="3749040" y="3538728"/>
            <a:ext cx="280720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구동 계통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에 외관 고장이 있는지 확인합니다.</a:t>
            </a:r>
            <a:endParaRPr lang="en-US" sz="950" dirty="0"/>
          </a:p>
        </p:txBody>
      </p:sp>
      <p:sp>
        <p:nvSpPr>
          <p:cNvPr id="32" name="Shape 27"/>
          <p:cNvSpPr/>
          <p:nvPr/>
        </p:nvSpPr>
        <p:spPr>
          <a:xfrm>
            <a:off x="6556248" y="3767328"/>
            <a:ext cx="228600" cy="228600"/>
          </a:xfrm>
          <a:prstGeom prst="rect">
            <a:avLst/>
          </a:prstGeom>
          <a:solidFill>
            <a:srgbClr val="FFFFFF"/>
          </a:solidFill>
          <a:ln w="1270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3" name="Shape 28"/>
          <p:cNvSpPr/>
          <p:nvPr/>
        </p:nvSpPr>
        <p:spPr>
          <a:xfrm>
            <a:off x="548640" y="4279392"/>
            <a:ext cx="6464808" cy="68580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" y="4439412"/>
            <a:ext cx="365760" cy="365760"/>
          </a:xfrm>
          <a:prstGeom prst="rect">
            <a:avLst/>
          </a:prstGeom>
        </p:spPr>
      </p:pic>
      <p:sp>
        <p:nvSpPr>
          <p:cNvPr id="35" name="Text 29"/>
          <p:cNvSpPr/>
          <p:nvPr/>
        </p:nvSpPr>
        <p:spPr>
          <a:xfrm>
            <a:off x="1325880" y="4370832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팬 작동</a:t>
            </a:r>
            <a:endParaRPr lang="en-US" sz="1100" dirty="0"/>
          </a:p>
        </p:txBody>
      </p:sp>
      <p:sp>
        <p:nvSpPr>
          <p:cNvPr id="36" name="Text 30"/>
          <p:cNvSpPr/>
          <p:nvPr/>
        </p:nvSpPr>
        <p:spPr>
          <a:xfrm>
            <a:off x="1325880" y="4645152"/>
            <a:ext cx="2286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Fan Operation</a:t>
            </a:r>
            <a:endParaRPr lang="en-US" sz="850" dirty="0"/>
          </a:p>
        </p:txBody>
      </p:sp>
      <p:sp>
        <p:nvSpPr>
          <p:cNvPr id="37" name="Text 31"/>
          <p:cNvSpPr/>
          <p:nvPr/>
        </p:nvSpPr>
        <p:spPr>
          <a:xfrm>
            <a:off x="3749040" y="4279392"/>
            <a:ext cx="280720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팬이 정상적으로 작동하는지 확인합니다.</a:t>
            </a:r>
            <a:endParaRPr lang="en-US" sz="950" dirty="0"/>
          </a:p>
        </p:txBody>
      </p:sp>
      <p:sp>
        <p:nvSpPr>
          <p:cNvPr id="38" name="Shape 32"/>
          <p:cNvSpPr/>
          <p:nvPr/>
        </p:nvSpPr>
        <p:spPr>
          <a:xfrm>
            <a:off x="6556248" y="4507992"/>
            <a:ext cx="228600" cy="228600"/>
          </a:xfrm>
          <a:prstGeom prst="rect">
            <a:avLst/>
          </a:prstGeom>
          <a:solidFill>
            <a:srgbClr val="FFFFFF"/>
          </a:solidFill>
          <a:ln w="1270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9" name="Shape 33"/>
          <p:cNvSpPr/>
          <p:nvPr/>
        </p:nvSpPr>
        <p:spPr>
          <a:xfrm>
            <a:off x="548640" y="5020056"/>
            <a:ext cx="6464808" cy="6858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4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" y="5180076"/>
            <a:ext cx="365760" cy="365760"/>
          </a:xfrm>
          <a:prstGeom prst="rect">
            <a:avLst/>
          </a:prstGeom>
        </p:spPr>
      </p:pic>
      <p:sp>
        <p:nvSpPr>
          <p:cNvPr id="41" name="Text 34"/>
          <p:cNvSpPr/>
          <p:nvPr/>
        </p:nvSpPr>
        <p:spPr>
          <a:xfrm>
            <a:off x="1325880" y="5111496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문 잠김</a:t>
            </a:r>
            <a:endParaRPr lang="en-US" sz="1100" dirty="0"/>
          </a:p>
        </p:txBody>
      </p:sp>
      <p:sp>
        <p:nvSpPr>
          <p:cNvPr id="42" name="Text 35"/>
          <p:cNvSpPr/>
          <p:nvPr/>
        </p:nvSpPr>
        <p:spPr>
          <a:xfrm>
            <a:off x="1325880" y="5385816"/>
            <a:ext cx="2286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Door Lock</a:t>
            </a:r>
            <a:endParaRPr lang="en-US" sz="850" dirty="0"/>
          </a:p>
        </p:txBody>
      </p:sp>
      <p:sp>
        <p:nvSpPr>
          <p:cNvPr id="43" name="Text 36"/>
          <p:cNvSpPr/>
          <p:nvPr/>
        </p:nvSpPr>
        <p:spPr>
          <a:xfrm>
            <a:off x="3749040" y="5020056"/>
            <a:ext cx="280720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ko-KR" alt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인터락이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정상적으로 작동</a:t>
            </a:r>
            <a:r>
              <a:rPr lang="en-US" altLang="ko-KR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/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해제 되는지 확인합니다</a:t>
            </a:r>
            <a:r>
              <a:rPr lang="en-US" altLang="ko-KR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.</a:t>
            </a:r>
            <a:endParaRPr lang="en-US" sz="950" dirty="0"/>
          </a:p>
        </p:txBody>
      </p:sp>
      <p:sp>
        <p:nvSpPr>
          <p:cNvPr id="44" name="Shape 37"/>
          <p:cNvSpPr/>
          <p:nvPr/>
        </p:nvSpPr>
        <p:spPr>
          <a:xfrm>
            <a:off x="6556248" y="5248656"/>
            <a:ext cx="228600" cy="228600"/>
          </a:xfrm>
          <a:prstGeom prst="rect">
            <a:avLst/>
          </a:prstGeom>
          <a:solidFill>
            <a:srgbClr val="FFFFFF"/>
          </a:solidFill>
          <a:ln w="1270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5" name="Shape 38"/>
          <p:cNvSpPr/>
          <p:nvPr/>
        </p:nvSpPr>
        <p:spPr>
          <a:xfrm>
            <a:off x="548640" y="5760720"/>
            <a:ext cx="6464808" cy="68580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4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" y="5920740"/>
            <a:ext cx="365760" cy="365760"/>
          </a:xfrm>
          <a:prstGeom prst="rect">
            <a:avLst/>
          </a:prstGeom>
        </p:spPr>
      </p:pic>
      <p:sp>
        <p:nvSpPr>
          <p:cNvPr id="47" name="Text 39"/>
          <p:cNvSpPr/>
          <p:nvPr/>
        </p:nvSpPr>
        <p:spPr>
          <a:xfrm>
            <a:off x="1325880" y="5852160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 캘리브레이션 주기</a:t>
            </a:r>
            <a:endParaRPr lang="en-US" sz="1100" dirty="0"/>
          </a:p>
        </p:txBody>
      </p:sp>
      <p:sp>
        <p:nvSpPr>
          <p:cNvPr id="48" name="Text 40"/>
          <p:cNvSpPr/>
          <p:nvPr/>
        </p:nvSpPr>
        <p:spPr>
          <a:xfrm>
            <a:off x="1325880" y="6126480"/>
            <a:ext cx="2286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Detector Calibration Cycle</a:t>
            </a:r>
            <a:endParaRPr lang="en-US" sz="850" dirty="0"/>
          </a:p>
        </p:txBody>
      </p:sp>
      <p:sp>
        <p:nvSpPr>
          <p:cNvPr id="49" name="Text 41"/>
          <p:cNvSpPr/>
          <p:nvPr/>
        </p:nvSpPr>
        <p:spPr>
          <a:xfrm>
            <a:off x="3749040" y="5760720"/>
            <a:ext cx="280720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 캘리브레이션 주기를 확인합니다. 최소 24시간 이전에 진행되어야 합니다.</a:t>
            </a:r>
            <a:endParaRPr lang="en-US" sz="950" dirty="0"/>
          </a:p>
        </p:txBody>
      </p:sp>
      <p:sp>
        <p:nvSpPr>
          <p:cNvPr id="50" name="Shape 42"/>
          <p:cNvSpPr/>
          <p:nvPr/>
        </p:nvSpPr>
        <p:spPr>
          <a:xfrm>
            <a:off x="6556248" y="5989320"/>
            <a:ext cx="228600" cy="228600"/>
          </a:xfrm>
          <a:prstGeom prst="rect">
            <a:avLst/>
          </a:prstGeom>
          <a:solidFill>
            <a:srgbClr val="FFFFFF"/>
          </a:solidFill>
          <a:ln w="1270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1" name="Shape 43"/>
          <p:cNvSpPr/>
          <p:nvPr/>
        </p:nvSpPr>
        <p:spPr>
          <a:xfrm>
            <a:off x="548640" y="6501384"/>
            <a:ext cx="6464808" cy="6858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52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240" y="6661404"/>
            <a:ext cx="365760" cy="365760"/>
          </a:xfrm>
          <a:prstGeom prst="rect">
            <a:avLst/>
          </a:prstGeom>
        </p:spPr>
      </p:pic>
      <p:sp>
        <p:nvSpPr>
          <p:cNvPr id="53" name="Text 44"/>
          <p:cNvSpPr/>
          <p:nvPr/>
        </p:nvSpPr>
        <p:spPr>
          <a:xfrm>
            <a:off x="1325880" y="6592824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작업자 의식 상태</a:t>
            </a:r>
            <a:endParaRPr lang="en-US" sz="1100" dirty="0"/>
          </a:p>
        </p:txBody>
      </p:sp>
      <p:sp>
        <p:nvSpPr>
          <p:cNvPr id="54" name="Text 45"/>
          <p:cNvSpPr/>
          <p:nvPr/>
        </p:nvSpPr>
        <p:spPr>
          <a:xfrm>
            <a:off x="1325880" y="6867144"/>
            <a:ext cx="2286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Operator Awareness</a:t>
            </a:r>
            <a:endParaRPr lang="en-US" sz="850" dirty="0"/>
          </a:p>
        </p:txBody>
      </p:sp>
      <p:sp>
        <p:nvSpPr>
          <p:cNvPr id="55" name="Text 46"/>
          <p:cNvSpPr/>
          <p:nvPr/>
        </p:nvSpPr>
        <p:spPr>
          <a:xfrm>
            <a:off x="3749040" y="6501384"/>
            <a:ext cx="280720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작업자가 장비를 사용 가능한 상태인지를 확인합니다.</a:t>
            </a:r>
            <a:endParaRPr lang="en-US" sz="950" dirty="0"/>
          </a:p>
        </p:txBody>
      </p:sp>
      <p:sp>
        <p:nvSpPr>
          <p:cNvPr id="56" name="Shape 47"/>
          <p:cNvSpPr/>
          <p:nvPr/>
        </p:nvSpPr>
        <p:spPr>
          <a:xfrm>
            <a:off x="6556248" y="6729984"/>
            <a:ext cx="228600" cy="228600"/>
          </a:xfrm>
          <a:prstGeom prst="rect">
            <a:avLst/>
          </a:prstGeom>
          <a:solidFill>
            <a:srgbClr val="FFFFFF"/>
          </a:solidFill>
          <a:ln w="1270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7" name="Shape 48"/>
          <p:cNvSpPr/>
          <p:nvPr/>
        </p:nvSpPr>
        <p:spPr>
          <a:xfrm>
            <a:off x="516636" y="7372699"/>
            <a:ext cx="6464808" cy="1092010"/>
          </a:xfrm>
          <a:prstGeom prst="rect">
            <a:avLst/>
          </a:prstGeom>
          <a:solidFill>
            <a:srgbClr val="FFF8E1"/>
          </a:solidFill>
          <a:ln w="12700">
            <a:solidFill>
              <a:srgbClr val="F2C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8" name="Shape 49"/>
          <p:cNvSpPr/>
          <p:nvPr/>
        </p:nvSpPr>
        <p:spPr>
          <a:xfrm>
            <a:off x="548640" y="7379208"/>
            <a:ext cx="73152" cy="109201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5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520" y="7543800"/>
            <a:ext cx="292608" cy="292608"/>
          </a:xfrm>
          <a:prstGeom prst="rect">
            <a:avLst/>
          </a:prstGeom>
        </p:spPr>
      </p:pic>
      <p:sp>
        <p:nvSpPr>
          <p:cNvPr id="60" name="Text 50"/>
          <p:cNvSpPr/>
          <p:nvPr/>
        </p:nvSpPr>
        <p:spPr>
          <a:xfrm>
            <a:off x="1143000" y="7498080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F2C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 · 작업 전 안내</a:t>
            </a:r>
            <a:endParaRPr lang="en-US" sz="900" dirty="0"/>
          </a:p>
        </p:txBody>
      </p:sp>
      <p:sp>
        <p:nvSpPr>
          <p:cNvPr id="61" name="Text 51"/>
          <p:cNvSpPr/>
          <p:nvPr/>
        </p:nvSpPr>
        <p:spPr>
          <a:xfrm>
            <a:off x="1143000" y="7744968"/>
            <a:ext cx="5733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비숙련 작업자 금지</a:t>
            </a:r>
            <a:endParaRPr lang="en-US" sz="1200" dirty="0"/>
          </a:p>
        </p:txBody>
      </p:sp>
      <p:sp>
        <p:nvSpPr>
          <p:cNvPr id="62" name="Text 52"/>
          <p:cNvSpPr/>
          <p:nvPr/>
        </p:nvSpPr>
        <p:spPr>
          <a:xfrm>
            <a:off x="1143000" y="8019288"/>
            <a:ext cx="5733288" cy="1938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장비는 숙련된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작업자가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작동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해야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하며, 문제가 발생할 경우 즉시 관리자에게 보고하여 점검을 받아야 합니다.</a:t>
            </a:r>
            <a:endParaRPr lang="en-US" sz="9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07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Status Indicators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추가 상태 표시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LED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Radiation Indicator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조작 화면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Operation Display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9043416"/>
            <a:ext cx="6464808" cy="10058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8"/>
          <p:cNvSpPr/>
          <p:nvPr/>
        </p:nvSpPr>
        <p:spPr>
          <a:xfrm>
            <a:off x="548640" y="9043416"/>
            <a:ext cx="54864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9"/>
          <p:cNvSpPr/>
          <p:nvPr/>
        </p:nvSpPr>
        <p:spPr>
          <a:xfrm>
            <a:off x="777240" y="9208008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개요</a:t>
            </a:r>
            <a:endParaRPr lang="en-US" sz="1000" dirty="0"/>
          </a:p>
        </p:txBody>
      </p:sp>
      <p:sp>
        <p:nvSpPr>
          <p:cNvPr id="22" name="Text 20"/>
          <p:cNvSpPr/>
          <p:nvPr/>
        </p:nvSpPr>
        <p:spPr>
          <a:xfrm>
            <a:off x="777240" y="9500616"/>
            <a:ext cx="60076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작동 상태를 시각적으로 알려주는 외부 표시 장치(LED, 램프, 디스플레이)를 설명합니다. 작업자는 이 표시를 통해 X-RAY 방사 여부와 장비 작동 상태를 빠르게 파악할 수 있습니다.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07 · Status Indicators · 추가 상태 표시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Radiation Indicator · X-RAY LED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Top of Equipment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「X-Ray」 LED는 장비 상단 3군데에서 표시됩니다. 모니터에 표시된 프로그램 내 UI를 통해 작업자는 X-RAY 방사를 조절할 수 있습니다.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3200400" cy="347472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/>
          <p:nvPr/>
        </p:nvSpPr>
        <p:spPr>
          <a:xfrm>
            <a:off x="548640" y="5212080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7.1 · X-Ray LED Position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4023360" y="2011680"/>
            <a:ext cx="29900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LAMP </a:t>
            </a:r>
            <a:r>
              <a:rPr lang="en-US" sz="1200" b="1" dirty="0" err="1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상태</a:t>
            </a: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표시</a:t>
            </a:r>
            <a:endParaRPr lang="en-US" sz="1200" dirty="0"/>
          </a:p>
        </p:txBody>
      </p:sp>
      <p:sp>
        <p:nvSpPr>
          <p:cNvPr id="19" name="Shape 16"/>
          <p:cNvSpPr/>
          <p:nvPr/>
        </p:nvSpPr>
        <p:spPr>
          <a:xfrm>
            <a:off x="4023360" y="2304288"/>
            <a:ext cx="73152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4023360" y="2514600"/>
            <a:ext cx="228600" cy="22860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8"/>
          <p:cNvSpPr/>
          <p:nvPr/>
        </p:nvSpPr>
        <p:spPr>
          <a:xfrm>
            <a:off x="4389120" y="2468880"/>
            <a:ext cx="2624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ON (방사 중)</a:t>
            </a:r>
            <a:endParaRPr lang="en-US" sz="1100" dirty="0"/>
          </a:p>
        </p:txBody>
      </p:sp>
      <p:sp>
        <p:nvSpPr>
          <p:cNvPr id="22" name="Text 19"/>
          <p:cNvSpPr/>
          <p:nvPr/>
        </p:nvSpPr>
        <p:spPr>
          <a:xfrm>
            <a:off x="4389120" y="2697480"/>
            <a:ext cx="2624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빨간색</a:t>
            </a: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95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LAMP가</a:t>
            </a: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점등됨</a:t>
            </a:r>
            <a:endParaRPr lang="en-US" sz="950" dirty="0"/>
          </a:p>
        </p:txBody>
      </p:sp>
      <p:sp>
        <p:nvSpPr>
          <p:cNvPr id="23" name="Shape 20"/>
          <p:cNvSpPr/>
          <p:nvPr/>
        </p:nvSpPr>
        <p:spPr>
          <a:xfrm>
            <a:off x="4023360" y="3063240"/>
            <a:ext cx="228600" cy="228600"/>
          </a:xfrm>
          <a:prstGeom prst="ellipse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1"/>
          <p:cNvSpPr/>
          <p:nvPr/>
        </p:nvSpPr>
        <p:spPr>
          <a:xfrm>
            <a:off x="4389120" y="3017520"/>
            <a:ext cx="2624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SYSTEM ON (대기)</a:t>
            </a:r>
            <a:endParaRPr lang="en-US" sz="1100" dirty="0"/>
          </a:p>
        </p:txBody>
      </p:sp>
      <p:sp>
        <p:nvSpPr>
          <p:cNvPr id="25" name="Text 22"/>
          <p:cNvSpPr/>
          <p:nvPr/>
        </p:nvSpPr>
        <p:spPr>
          <a:xfrm>
            <a:off x="4389120" y="3246120"/>
            <a:ext cx="2624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녹색</a:t>
            </a: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LAMP</a:t>
            </a:r>
            <a:r>
              <a:rPr lang="ko-KR" alt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가</a:t>
            </a: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95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점등</a:t>
            </a:r>
            <a:endParaRPr lang="en-US" sz="950" dirty="0"/>
          </a:p>
        </p:txBody>
      </p:sp>
      <p:sp>
        <p:nvSpPr>
          <p:cNvPr id="26" name="Shape 23"/>
          <p:cNvSpPr/>
          <p:nvPr/>
        </p:nvSpPr>
        <p:spPr>
          <a:xfrm>
            <a:off x="4023360" y="3611880"/>
            <a:ext cx="228600" cy="228600"/>
          </a:xfrm>
          <a:prstGeom prst="ellipse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4"/>
          <p:cNvSpPr/>
          <p:nvPr/>
        </p:nvSpPr>
        <p:spPr>
          <a:xfrm>
            <a:off x="4389120" y="3566160"/>
            <a:ext cx="2624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INTERLOCK (</a:t>
            </a:r>
            <a:r>
              <a:rPr lang="ko-KR" alt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문 열림</a:t>
            </a:r>
            <a:r>
              <a:rPr lang="en-US" altLang="ko-KR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)</a:t>
            </a:r>
            <a:endParaRPr lang="en-US" sz="1100" dirty="0"/>
          </a:p>
        </p:txBody>
      </p:sp>
      <p:sp>
        <p:nvSpPr>
          <p:cNvPr id="28" name="Text 25"/>
          <p:cNvSpPr/>
          <p:nvPr/>
        </p:nvSpPr>
        <p:spPr>
          <a:xfrm>
            <a:off x="4389120" y="3794760"/>
            <a:ext cx="26243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ko-KR" altLang="en-US" sz="95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인터락</a:t>
            </a:r>
            <a:r>
              <a:rPr lang="ko-KR" alt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해제 상태로 </a:t>
            </a:r>
            <a:r>
              <a:rPr lang="ko-KR" altLang="en-US" sz="95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등색</a:t>
            </a:r>
            <a:r>
              <a:rPr lang="ko-KR" alt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altLang="ko-KR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LAMP</a:t>
            </a:r>
            <a:r>
              <a:rPr lang="ko-KR" alt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가 점등 </a:t>
            </a:r>
            <a:endParaRPr lang="en-US" sz="950" dirty="0"/>
          </a:p>
        </p:txBody>
      </p:sp>
      <p:sp>
        <p:nvSpPr>
          <p:cNvPr id="29" name="Shape 26"/>
          <p:cNvSpPr/>
          <p:nvPr/>
        </p:nvSpPr>
        <p:spPr>
          <a:xfrm>
            <a:off x="548640" y="585216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Text 27"/>
          <p:cNvSpPr/>
          <p:nvPr/>
        </p:nvSpPr>
        <p:spPr>
          <a:xfrm>
            <a:off x="731520" y="585216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7.2</a:t>
            </a:r>
            <a:endParaRPr lang="en-US" sz="900" dirty="0"/>
          </a:p>
        </p:txBody>
      </p:sp>
      <p:sp>
        <p:nvSpPr>
          <p:cNvPr id="31" name="Text 28"/>
          <p:cNvSpPr/>
          <p:nvPr/>
        </p:nvSpPr>
        <p:spPr>
          <a:xfrm>
            <a:off x="731520" y="6035040"/>
            <a:ext cx="5486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Operation Display · 장비 조작 화면</a:t>
            </a:r>
            <a:endParaRPr lang="en-US" sz="1600" dirty="0"/>
          </a:p>
        </p:txBody>
      </p:sp>
      <p:sp>
        <p:nvSpPr>
          <p:cNvPr id="32" name="Shape 29"/>
          <p:cNvSpPr/>
          <p:nvPr/>
        </p:nvSpPr>
        <p:spPr>
          <a:xfrm>
            <a:off x="548640" y="6583680"/>
            <a:ext cx="2743200" cy="32004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4" name="Text 30"/>
          <p:cNvSpPr/>
          <p:nvPr/>
        </p:nvSpPr>
        <p:spPr>
          <a:xfrm>
            <a:off x="548640" y="9509760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7.2 · Monitor &amp; Control</a:t>
            </a:r>
            <a:endParaRPr lang="en-US" sz="850" dirty="0"/>
          </a:p>
        </p:txBody>
      </p:sp>
      <p:sp>
        <p:nvSpPr>
          <p:cNvPr id="35" name="Text 31"/>
          <p:cNvSpPr/>
          <p:nvPr/>
        </p:nvSpPr>
        <p:spPr>
          <a:xfrm>
            <a:off x="3566160" y="6675120"/>
            <a:ext cx="3447288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장비에 부착된 모니터 및 UI 패널을 통해 작업자는 X-RAY 방사를 직접 조절하고 검사 결과를 실시간으로 확인할 수 있습니다.</a:t>
            </a:r>
            <a:endParaRPr lang="en-US" sz="1050" dirty="0"/>
          </a:p>
        </p:txBody>
      </p:sp>
      <p:sp>
        <p:nvSpPr>
          <p:cNvPr id="36" name="Shape 32"/>
          <p:cNvSpPr/>
          <p:nvPr/>
        </p:nvSpPr>
        <p:spPr>
          <a:xfrm>
            <a:off x="3566160" y="8229600"/>
            <a:ext cx="3447288" cy="1271016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7" name="Shape 33"/>
          <p:cNvSpPr/>
          <p:nvPr/>
        </p:nvSpPr>
        <p:spPr>
          <a:xfrm>
            <a:off x="3566160" y="8229600"/>
            <a:ext cx="73152" cy="1271016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8394192"/>
            <a:ext cx="292608" cy="292608"/>
          </a:xfrm>
          <a:prstGeom prst="rect">
            <a:avLst/>
          </a:prstGeom>
        </p:spPr>
      </p:pic>
      <p:sp>
        <p:nvSpPr>
          <p:cNvPr id="39" name="Text 34"/>
          <p:cNvSpPr/>
          <p:nvPr/>
        </p:nvSpPr>
        <p:spPr>
          <a:xfrm>
            <a:off x="4160520" y="8348472"/>
            <a:ext cx="271576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참조</a:t>
            </a:r>
            <a:endParaRPr lang="en-US" sz="900" dirty="0"/>
          </a:p>
        </p:txBody>
      </p:sp>
      <p:sp>
        <p:nvSpPr>
          <p:cNvPr id="40" name="Text 35"/>
          <p:cNvSpPr/>
          <p:nvPr/>
        </p:nvSpPr>
        <p:spPr>
          <a:xfrm>
            <a:off x="4160520" y="8595360"/>
            <a:ext cx="27157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관련 섹션</a:t>
            </a:r>
            <a:endParaRPr lang="en-US" sz="1200" dirty="0"/>
          </a:p>
        </p:txBody>
      </p:sp>
      <p:sp>
        <p:nvSpPr>
          <p:cNvPr id="41" name="Text 36"/>
          <p:cNvSpPr/>
          <p:nvPr/>
        </p:nvSpPr>
        <p:spPr>
          <a:xfrm>
            <a:off x="4160520" y="8869680"/>
            <a:ext cx="271576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프로그램 UI에 대한 상세한 설명은 Ch.10 프로그램 UI 설명 (p.37)을 참조하십시오. 본 페이지는 외부 표시 장치에 대해서만 설명합니다.</a:t>
            </a:r>
            <a:endParaRPr lang="en-US" sz="950" dirty="0"/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827AD2F2-9358-844D-295F-7B7FE2ABE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" y="6644442"/>
            <a:ext cx="2651419" cy="286531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4B2584E-D12A-CE13-2242-875164794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91" y="2122828"/>
            <a:ext cx="3170956" cy="19821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08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Cone-Beam CT Layout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콘빔 CT 구조 및 제어 패널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스위치 및 제어 버튼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Switches &amp; Control Buttons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콘빔 CT 축 관련 안내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Axes Reference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633679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548640" y="635508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8.3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463040" y="635508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작동 원리 안내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463040" y="662940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Operating Principle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48640" y="688543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2"/>
          <p:cNvSpPr/>
          <p:nvPr/>
        </p:nvSpPr>
        <p:spPr>
          <a:xfrm>
            <a:off x="548640" y="690372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8.4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463040" y="690372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콘빔 CT 구조 안내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1463040" y="717804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Cone-Beam CT Layout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548640" y="9043416"/>
            <a:ext cx="6464808" cy="10058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8" name="Shape 26"/>
          <p:cNvSpPr/>
          <p:nvPr/>
        </p:nvSpPr>
        <p:spPr>
          <a:xfrm>
            <a:off x="548640" y="9043416"/>
            <a:ext cx="54864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9" name="Text 27"/>
          <p:cNvSpPr/>
          <p:nvPr/>
        </p:nvSpPr>
        <p:spPr>
          <a:xfrm>
            <a:off x="777240" y="9208008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개요</a:t>
            </a:r>
            <a:endParaRPr lang="en-US" sz="1000" dirty="0"/>
          </a:p>
        </p:txBody>
      </p:sp>
      <p:sp>
        <p:nvSpPr>
          <p:cNvPr id="30" name="Text 28"/>
          <p:cNvSpPr/>
          <p:nvPr/>
        </p:nvSpPr>
        <p:spPr>
          <a:xfrm>
            <a:off x="777240" y="9500616"/>
            <a:ext cx="60076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콘빔 CT 구조와 작동 원리, 제어 패널 버튼의 위치 및 기능을 설명합니다. 각 버튼의 기능을 정확히 이해하고 안전한 작동을 위해 본 챕터를 정독하십시오.</a:t>
            </a:r>
            <a:endParaRPr lang="en-US" sz="1050" dirty="0"/>
          </a:p>
        </p:txBody>
      </p:sp>
      <p:sp>
        <p:nvSpPr>
          <p:cNvPr id="31" name="Text 29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08 · Cone-Beam CT Layout · 콘빔 CT 구조 및 제어 패널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Switches &amp; Control Buttons · 스위치 및 제어 버튼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Front Panel (1/2)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전면의 제어 패널에는 다음과 같은 스위치와 버튼이 있습니다. 각 버튼의 기능과 작동 방법을 정확히 숙지하십시오.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6464808" cy="32004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/>
          <p:nvPr/>
        </p:nvSpPr>
        <p:spPr>
          <a:xfrm>
            <a:off x="548640" y="493776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8.1 · Control Panel Overview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48640" y="5440680"/>
            <a:ext cx="6464808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6"/>
          <p:cNvSpPr/>
          <p:nvPr/>
        </p:nvSpPr>
        <p:spPr>
          <a:xfrm>
            <a:off x="548640" y="5440680"/>
            <a:ext cx="1097280" cy="11430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7"/>
          <p:cNvSpPr/>
          <p:nvPr/>
        </p:nvSpPr>
        <p:spPr>
          <a:xfrm>
            <a:off x="548640" y="5623560"/>
            <a:ext cx="1097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4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8-1</a:t>
            </a:r>
            <a:endParaRPr lang="en-US" sz="1000" dirty="0"/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989320"/>
            <a:ext cx="365760" cy="365760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1783080" y="5577840"/>
            <a:ext cx="50932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전원 키 스위치</a:t>
            </a:r>
            <a:endParaRPr lang="en-US" sz="1400" dirty="0"/>
          </a:p>
        </p:txBody>
      </p:sp>
      <p:sp>
        <p:nvSpPr>
          <p:cNvPr id="23" name="Text 19"/>
          <p:cNvSpPr/>
          <p:nvPr/>
        </p:nvSpPr>
        <p:spPr>
          <a:xfrm>
            <a:off x="1783080" y="5897880"/>
            <a:ext cx="50932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Power Key Switch</a:t>
            </a:r>
            <a:endParaRPr lang="en-US" sz="950" dirty="0"/>
          </a:p>
        </p:txBody>
      </p:sp>
      <p:sp>
        <p:nvSpPr>
          <p:cNvPr id="24" name="Text 20"/>
          <p:cNvSpPr/>
          <p:nvPr/>
        </p:nvSpPr>
        <p:spPr>
          <a:xfrm>
            <a:off x="1783080" y="6172200"/>
            <a:ext cx="50932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전원 키 스위치를 시계 방향으로 돌려 전원을 켜면 기기가 작동 준비 상태가 됩니다. 영상 획득 장치와 조작기에 직접 전원을 공급하려면 「SYSTEM START」 버튼을 눌러야 합니다.</a:t>
            </a:r>
            <a:endParaRPr lang="en-US" sz="950" dirty="0"/>
          </a:p>
        </p:txBody>
      </p:sp>
      <p:sp>
        <p:nvSpPr>
          <p:cNvPr id="25" name="Shape 21"/>
          <p:cNvSpPr/>
          <p:nvPr/>
        </p:nvSpPr>
        <p:spPr>
          <a:xfrm>
            <a:off x="548640" y="7086600"/>
            <a:ext cx="6464808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2"/>
          <p:cNvSpPr/>
          <p:nvPr/>
        </p:nvSpPr>
        <p:spPr>
          <a:xfrm>
            <a:off x="548640" y="7086600"/>
            <a:ext cx="1097280" cy="11430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3"/>
          <p:cNvSpPr/>
          <p:nvPr/>
        </p:nvSpPr>
        <p:spPr>
          <a:xfrm>
            <a:off x="548640" y="7269480"/>
            <a:ext cx="1097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4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8-2</a:t>
            </a:r>
            <a:endParaRPr lang="en-US" sz="1000" dirty="0"/>
          </a:p>
        </p:txBody>
      </p:sp>
      <p:sp>
        <p:nvSpPr>
          <p:cNvPr id="29" name="Text 24"/>
          <p:cNvSpPr/>
          <p:nvPr/>
        </p:nvSpPr>
        <p:spPr>
          <a:xfrm>
            <a:off x="1783080" y="7223760"/>
            <a:ext cx="50932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정지 버튼</a:t>
            </a:r>
            <a:endParaRPr lang="en-US" sz="1400" dirty="0"/>
          </a:p>
        </p:txBody>
      </p:sp>
      <p:sp>
        <p:nvSpPr>
          <p:cNvPr id="30" name="Text 25"/>
          <p:cNvSpPr/>
          <p:nvPr/>
        </p:nvSpPr>
        <p:spPr>
          <a:xfrm>
            <a:off x="1783080" y="7543800"/>
            <a:ext cx="50932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Emergency Stop</a:t>
            </a:r>
            <a:endParaRPr lang="en-US" sz="950" dirty="0"/>
          </a:p>
        </p:txBody>
      </p:sp>
      <p:sp>
        <p:nvSpPr>
          <p:cNvPr id="31" name="Text 26"/>
          <p:cNvSpPr/>
          <p:nvPr/>
        </p:nvSpPr>
        <p:spPr>
          <a:xfrm>
            <a:off x="1783080" y="7818120"/>
            <a:ext cx="50932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버튼을 누르면 시스템이 즉시 종료되고 더 이상의 작동이 중단되며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조사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도 멈춥니다.</a:t>
            </a:r>
            <a:endParaRPr lang="en-US" sz="950" dirty="0"/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BC06148B-8EE1-E284-9845-D0C1108526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34" t="9744" r="12252" b="11582"/>
          <a:stretch>
            <a:fillRect/>
          </a:stretch>
        </p:blipFill>
        <p:spPr>
          <a:xfrm>
            <a:off x="889634" y="7557135"/>
            <a:ext cx="390526" cy="375285"/>
          </a:xfrm>
          <a:prstGeom prst="rect">
            <a:avLst/>
          </a:prstGeom>
        </p:spPr>
      </p:pic>
      <p:pic>
        <p:nvPicPr>
          <p:cNvPr id="28" name="그림 27" descr="The image shows a control panel with various buttons and switches for a system, including options for starting the system, adjusting various controls, and opening or closing a door.&#10;&#10;AI 생성 콘텐츠는 정확하지 않을 수 있습니다.">
            <a:extLst>
              <a:ext uri="{FF2B5EF4-FFF2-40B4-BE49-F238E27FC236}">
                <a16:creationId xmlns:a16="http://schemas.microsoft.com/office/drawing/2014/main" id="{CD13FF01-3686-B5FE-3947-AB79999C17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44" t="16327" r="2267" b="27634"/>
          <a:stretch>
            <a:fillRect/>
          </a:stretch>
        </p:blipFill>
        <p:spPr>
          <a:xfrm>
            <a:off x="925660" y="2327316"/>
            <a:ext cx="5710767" cy="249010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08 · Cone-Beam CT Layout · 콘빔 CT 구조 및 제어 패널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25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Switches &amp; Control Buttons · 스위치 및 제어 버튼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Front Panel (2/2)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48640" y="1417320"/>
            <a:ext cx="2286000" cy="210312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5" name="Image 0" descr="/home/claude/sample/imgs/image33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1490472"/>
            <a:ext cx="2139696" cy="1737360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548640" y="3246120"/>
            <a:ext cx="2286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8.2 · Emergency Stop Button</a:t>
            </a:r>
            <a:endParaRPr lang="en-US" sz="850" dirty="0"/>
          </a:p>
        </p:txBody>
      </p:sp>
      <p:sp>
        <p:nvSpPr>
          <p:cNvPr id="17" name="Text 14"/>
          <p:cNvSpPr/>
          <p:nvPr/>
        </p:nvSpPr>
        <p:spPr>
          <a:xfrm>
            <a:off x="3108960" y="1463040"/>
            <a:ext cx="39044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정지 작동 방법</a:t>
            </a:r>
            <a:endParaRPr lang="en-US" sz="1200" dirty="0"/>
          </a:p>
        </p:txBody>
      </p:sp>
      <p:sp>
        <p:nvSpPr>
          <p:cNvPr id="18" name="Text 15"/>
          <p:cNvSpPr/>
          <p:nvPr/>
        </p:nvSpPr>
        <p:spPr>
          <a:xfrm>
            <a:off x="3108960" y="1783080"/>
            <a:ext cx="3904488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시 빨간색 버섯 모양의 비상 정지 스위치를 강하게 누르면 즉시 모든 작동이 중단됩니다. 해제하려면 스위치를 시계 방향으로 돌립니다.</a:t>
            </a:r>
            <a:endParaRPr lang="en-US" sz="1050" dirty="0"/>
          </a:p>
        </p:txBody>
      </p:sp>
      <p:sp>
        <p:nvSpPr>
          <p:cNvPr id="19" name="Shape 16"/>
          <p:cNvSpPr/>
          <p:nvPr/>
        </p:nvSpPr>
        <p:spPr>
          <a:xfrm>
            <a:off x="548640" y="3749040"/>
            <a:ext cx="3140964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548640" y="3749040"/>
            <a:ext cx="3140964" cy="36576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8"/>
          <p:cNvSpPr/>
          <p:nvPr/>
        </p:nvSpPr>
        <p:spPr>
          <a:xfrm>
            <a:off x="731520" y="3840480"/>
            <a:ext cx="10972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8-3</a:t>
            </a:r>
            <a:endParaRPr lang="en-US" sz="900" dirty="0"/>
          </a:p>
        </p:txBody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4069080"/>
            <a:ext cx="274320" cy="274320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1097280" y="4041648"/>
            <a:ext cx="25008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SYSTEM START </a:t>
            </a:r>
            <a:r>
              <a:rPr lang="en-US" sz="1150" b="1" dirty="0" err="1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버튼</a:t>
            </a:r>
            <a:endParaRPr lang="en-US" sz="1150" dirty="0"/>
          </a:p>
        </p:txBody>
      </p:sp>
      <p:sp>
        <p:nvSpPr>
          <p:cNvPr id="24" name="Text 20"/>
          <p:cNvSpPr/>
          <p:nvPr/>
        </p:nvSpPr>
        <p:spPr>
          <a:xfrm>
            <a:off x="1097280" y="4279392"/>
            <a:ext cx="250088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System Start</a:t>
            </a:r>
            <a:endParaRPr lang="en-US" sz="800" dirty="0"/>
          </a:p>
        </p:txBody>
      </p:sp>
      <p:sp>
        <p:nvSpPr>
          <p:cNvPr id="25" name="Text 21"/>
          <p:cNvSpPr/>
          <p:nvPr/>
        </p:nvSpPr>
        <p:spPr>
          <a:xfrm>
            <a:off x="731520" y="4425696"/>
            <a:ext cx="286664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</a:t>
            </a:r>
            <a:r>
              <a:rPr lang="en-US" sz="8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버튼을</a:t>
            </a: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8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누르면</a:t>
            </a: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전원이 인가됩니다</a:t>
            </a: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.</a:t>
            </a:r>
            <a:endParaRPr lang="en-US" sz="850" dirty="0"/>
          </a:p>
        </p:txBody>
      </p:sp>
      <p:sp>
        <p:nvSpPr>
          <p:cNvPr id="26" name="Shape 22"/>
          <p:cNvSpPr/>
          <p:nvPr/>
        </p:nvSpPr>
        <p:spPr>
          <a:xfrm>
            <a:off x="3872484" y="3749040"/>
            <a:ext cx="3140964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7" name="Shape 23"/>
          <p:cNvSpPr/>
          <p:nvPr/>
        </p:nvSpPr>
        <p:spPr>
          <a:xfrm>
            <a:off x="3872484" y="3749040"/>
            <a:ext cx="3140964" cy="36576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8" name="Text 24"/>
          <p:cNvSpPr/>
          <p:nvPr/>
        </p:nvSpPr>
        <p:spPr>
          <a:xfrm>
            <a:off x="4055364" y="3840480"/>
            <a:ext cx="10972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8-4</a:t>
            </a:r>
            <a:endParaRPr lang="en-US" sz="900" dirty="0"/>
          </a:p>
        </p:txBody>
      </p:sp>
      <p:pic>
        <p:nvPicPr>
          <p:cNvPr id="29" name="Image 2" descr="preencoded.png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353"/>
                    </a14:imgEffect>
                    <a14:imgEffect>
                      <a14:saturation sat="13500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5364" y="4069080"/>
            <a:ext cx="274320" cy="274320"/>
          </a:xfrm>
          <a:prstGeom prst="rect">
            <a:avLst/>
          </a:prstGeom>
        </p:spPr>
      </p:pic>
      <p:sp>
        <p:nvSpPr>
          <p:cNvPr id="30" name="Text 25"/>
          <p:cNvSpPr/>
          <p:nvPr/>
        </p:nvSpPr>
        <p:spPr>
          <a:xfrm>
            <a:off x="4421124" y="4041648"/>
            <a:ext cx="25008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문 </a:t>
            </a:r>
            <a:r>
              <a:rPr lang="en-US" sz="1150" b="1" dirty="0" err="1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열림</a:t>
            </a: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1150" b="1" dirty="0" err="1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버튼</a:t>
            </a:r>
            <a:endParaRPr lang="en-US" sz="1150" dirty="0"/>
          </a:p>
        </p:txBody>
      </p:sp>
      <p:sp>
        <p:nvSpPr>
          <p:cNvPr id="31" name="Text 26"/>
          <p:cNvSpPr/>
          <p:nvPr/>
        </p:nvSpPr>
        <p:spPr>
          <a:xfrm>
            <a:off x="4421124" y="4279392"/>
            <a:ext cx="250088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Door Open</a:t>
            </a:r>
            <a:endParaRPr lang="en-US" sz="800" dirty="0"/>
          </a:p>
        </p:txBody>
      </p:sp>
      <p:sp>
        <p:nvSpPr>
          <p:cNvPr id="32" name="Text 27"/>
          <p:cNvSpPr/>
          <p:nvPr/>
        </p:nvSpPr>
        <p:spPr>
          <a:xfrm>
            <a:off x="4055364" y="4425696"/>
            <a:ext cx="286664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문을 열 때 사용합니다.</a:t>
            </a:r>
            <a:endParaRPr lang="en-US" sz="850" dirty="0"/>
          </a:p>
        </p:txBody>
      </p:sp>
      <p:sp>
        <p:nvSpPr>
          <p:cNvPr id="33" name="Shape 28"/>
          <p:cNvSpPr/>
          <p:nvPr/>
        </p:nvSpPr>
        <p:spPr>
          <a:xfrm>
            <a:off x="548640" y="4846320"/>
            <a:ext cx="3140964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4" name="Shape 29"/>
          <p:cNvSpPr/>
          <p:nvPr/>
        </p:nvSpPr>
        <p:spPr>
          <a:xfrm>
            <a:off x="548640" y="4846320"/>
            <a:ext cx="3140964" cy="36576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5" name="Text 30"/>
          <p:cNvSpPr/>
          <p:nvPr/>
        </p:nvSpPr>
        <p:spPr>
          <a:xfrm>
            <a:off x="731520" y="4937760"/>
            <a:ext cx="10972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8-5</a:t>
            </a:r>
            <a:endParaRPr lang="en-US" sz="900" dirty="0"/>
          </a:p>
        </p:txBody>
      </p:sp>
      <p:pic>
        <p:nvPicPr>
          <p:cNvPr id="36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" y="5166360"/>
            <a:ext cx="274320" cy="274320"/>
          </a:xfrm>
          <a:prstGeom prst="rect">
            <a:avLst/>
          </a:prstGeom>
        </p:spPr>
      </p:pic>
      <p:sp>
        <p:nvSpPr>
          <p:cNvPr id="37" name="Text 31"/>
          <p:cNvSpPr/>
          <p:nvPr/>
        </p:nvSpPr>
        <p:spPr>
          <a:xfrm>
            <a:off x="1097280" y="5138928"/>
            <a:ext cx="25008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문 닫힘 버튼</a:t>
            </a:r>
            <a:endParaRPr lang="en-US" sz="1150" dirty="0"/>
          </a:p>
        </p:txBody>
      </p:sp>
      <p:sp>
        <p:nvSpPr>
          <p:cNvPr id="38" name="Text 32"/>
          <p:cNvSpPr/>
          <p:nvPr/>
        </p:nvSpPr>
        <p:spPr>
          <a:xfrm>
            <a:off x="1097280" y="5376672"/>
            <a:ext cx="250088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Door Close</a:t>
            </a:r>
            <a:endParaRPr lang="en-US" sz="800" dirty="0"/>
          </a:p>
        </p:txBody>
      </p:sp>
      <p:sp>
        <p:nvSpPr>
          <p:cNvPr id="39" name="Text 33"/>
          <p:cNvSpPr/>
          <p:nvPr/>
        </p:nvSpPr>
        <p:spPr>
          <a:xfrm>
            <a:off x="731520" y="5522976"/>
            <a:ext cx="286664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문을 닫을 때 사용합니다.</a:t>
            </a:r>
            <a:endParaRPr lang="en-US" sz="850" dirty="0"/>
          </a:p>
        </p:txBody>
      </p:sp>
      <p:sp>
        <p:nvSpPr>
          <p:cNvPr id="40" name="Shape 34"/>
          <p:cNvSpPr/>
          <p:nvPr/>
        </p:nvSpPr>
        <p:spPr>
          <a:xfrm>
            <a:off x="3872484" y="4846320"/>
            <a:ext cx="3140964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1" name="Shape 35"/>
          <p:cNvSpPr/>
          <p:nvPr/>
        </p:nvSpPr>
        <p:spPr>
          <a:xfrm>
            <a:off x="3872484" y="4846320"/>
            <a:ext cx="3140964" cy="36576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2" name="Text 36"/>
          <p:cNvSpPr/>
          <p:nvPr/>
        </p:nvSpPr>
        <p:spPr>
          <a:xfrm>
            <a:off x="4055364" y="4937760"/>
            <a:ext cx="10972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8-6</a:t>
            </a:r>
            <a:endParaRPr lang="en-US" sz="900" dirty="0"/>
          </a:p>
        </p:txBody>
      </p:sp>
      <p:pic>
        <p:nvPicPr>
          <p:cNvPr id="4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5364" y="5166360"/>
            <a:ext cx="274320" cy="274320"/>
          </a:xfrm>
          <a:prstGeom prst="rect">
            <a:avLst/>
          </a:prstGeom>
        </p:spPr>
      </p:pic>
      <p:sp>
        <p:nvSpPr>
          <p:cNvPr id="44" name="Text 37"/>
          <p:cNvSpPr/>
          <p:nvPr/>
        </p:nvSpPr>
        <p:spPr>
          <a:xfrm>
            <a:off x="4421124" y="5138928"/>
            <a:ext cx="25008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검사 시작 버튼</a:t>
            </a:r>
            <a:endParaRPr lang="en-US" sz="1150" dirty="0"/>
          </a:p>
        </p:txBody>
      </p:sp>
      <p:sp>
        <p:nvSpPr>
          <p:cNvPr id="45" name="Text 38"/>
          <p:cNvSpPr/>
          <p:nvPr/>
        </p:nvSpPr>
        <p:spPr>
          <a:xfrm>
            <a:off x="4421124" y="5376672"/>
            <a:ext cx="250088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Inspection Start</a:t>
            </a:r>
            <a:endParaRPr lang="en-US" sz="800" dirty="0"/>
          </a:p>
        </p:txBody>
      </p:sp>
      <p:sp>
        <p:nvSpPr>
          <p:cNvPr id="46" name="Text 39"/>
          <p:cNvSpPr/>
          <p:nvPr/>
        </p:nvSpPr>
        <p:spPr>
          <a:xfrm>
            <a:off x="4055364" y="5522976"/>
            <a:ext cx="286664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자동으로 시작 시 누릅니다. (모델에 따라 해당 버튼이 없을 수 있음)</a:t>
            </a:r>
            <a:endParaRPr lang="en-US" sz="850" dirty="0"/>
          </a:p>
        </p:txBody>
      </p:sp>
      <p:sp>
        <p:nvSpPr>
          <p:cNvPr id="47" name="Shape 40"/>
          <p:cNvSpPr/>
          <p:nvPr/>
        </p:nvSpPr>
        <p:spPr>
          <a:xfrm>
            <a:off x="548640" y="5943600"/>
            <a:ext cx="3140964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8" name="Shape 41"/>
          <p:cNvSpPr/>
          <p:nvPr/>
        </p:nvSpPr>
        <p:spPr>
          <a:xfrm>
            <a:off x="548640" y="5943600"/>
            <a:ext cx="3140964" cy="36576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9" name="Text 42"/>
          <p:cNvSpPr/>
          <p:nvPr/>
        </p:nvSpPr>
        <p:spPr>
          <a:xfrm>
            <a:off x="731520" y="6035040"/>
            <a:ext cx="10972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8-7</a:t>
            </a:r>
            <a:endParaRPr lang="en-US" sz="900" dirty="0"/>
          </a:p>
        </p:txBody>
      </p:sp>
      <p:pic>
        <p:nvPicPr>
          <p:cNvPr id="50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" y="6263640"/>
            <a:ext cx="274320" cy="274320"/>
          </a:xfrm>
          <a:prstGeom prst="rect">
            <a:avLst/>
          </a:prstGeom>
        </p:spPr>
      </p:pic>
      <p:sp>
        <p:nvSpPr>
          <p:cNvPr id="51" name="Text 43"/>
          <p:cNvSpPr/>
          <p:nvPr/>
        </p:nvSpPr>
        <p:spPr>
          <a:xfrm>
            <a:off x="1097280" y="6236208"/>
            <a:ext cx="25008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POWER</a:t>
            </a:r>
            <a:endParaRPr lang="en-US" sz="1150" dirty="0"/>
          </a:p>
        </p:txBody>
      </p:sp>
      <p:sp>
        <p:nvSpPr>
          <p:cNvPr id="52" name="Text 44"/>
          <p:cNvSpPr/>
          <p:nvPr/>
        </p:nvSpPr>
        <p:spPr>
          <a:xfrm>
            <a:off x="1097280" y="6473952"/>
            <a:ext cx="250088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Power</a:t>
            </a:r>
            <a:endParaRPr lang="en-US" sz="800" dirty="0"/>
          </a:p>
        </p:txBody>
      </p:sp>
      <p:sp>
        <p:nvSpPr>
          <p:cNvPr id="53" name="Text 45"/>
          <p:cNvSpPr/>
          <p:nvPr/>
        </p:nvSpPr>
        <p:spPr>
          <a:xfrm>
            <a:off x="731520" y="6620256"/>
            <a:ext cx="286664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튜브의 전원 상태를 결정합니다. 사용 후에는 Stand-by로 둡니다.</a:t>
            </a:r>
            <a:endParaRPr lang="en-US" sz="850" dirty="0"/>
          </a:p>
        </p:txBody>
      </p:sp>
      <p:sp>
        <p:nvSpPr>
          <p:cNvPr id="54" name="Shape 46"/>
          <p:cNvSpPr/>
          <p:nvPr/>
        </p:nvSpPr>
        <p:spPr>
          <a:xfrm>
            <a:off x="3872484" y="5943600"/>
            <a:ext cx="3140964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5" name="Shape 47"/>
          <p:cNvSpPr/>
          <p:nvPr/>
        </p:nvSpPr>
        <p:spPr>
          <a:xfrm>
            <a:off x="3872484" y="5943600"/>
            <a:ext cx="3140964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6" name="Text 48"/>
          <p:cNvSpPr/>
          <p:nvPr/>
        </p:nvSpPr>
        <p:spPr>
          <a:xfrm>
            <a:off x="4055364" y="6035040"/>
            <a:ext cx="10972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8-8</a:t>
            </a:r>
            <a:endParaRPr lang="en-US" sz="900" dirty="0"/>
          </a:p>
        </p:txBody>
      </p:sp>
      <p:pic>
        <p:nvPicPr>
          <p:cNvPr id="57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5364" y="6263640"/>
            <a:ext cx="274320" cy="274320"/>
          </a:xfrm>
          <a:prstGeom prst="rect">
            <a:avLst/>
          </a:prstGeom>
        </p:spPr>
      </p:pic>
      <p:sp>
        <p:nvSpPr>
          <p:cNvPr id="58" name="Text 49"/>
          <p:cNvSpPr/>
          <p:nvPr/>
        </p:nvSpPr>
        <p:spPr>
          <a:xfrm>
            <a:off x="4421124" y="6236208"/>
            <a:ext cx="25008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LAMP</a:t>
            </a:r>
            <a:endParaRPr lang="en-US" sz="1150" dirty="0"/>
          </a:p>
        </p:txBody>
      </p:sp>
      <p:sp>
        <p:nvSpPr>
          <p:cNvPr id="59" name="Text 50"/>
          <p:cNvSpPr/>
          <p:nvPr/>
        </p:nvSpPr>
        <p:spPr>
          <a:xfrm>
            <a:off x="4421124" y="6473952"/>
            <a:ext cx="250088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Indicator</a:t>
            </a:r>
            <a:endParaRPr lang="en-US" sz="800" dirty="0"/>
          </a:p>
        </p:txBody>
      </p:sp>
      <p:sp>
        <p:nvSpPr>
          <p:cNvPr id="60" name="Text 51"/>
          <p:cNvSpPr/>
          <p:nvPr/>
        </p:nvSpPr>
        <p:spPr>
          <a:xfrm>
            <a:off x="4055364" y="6620256"/>
            <a:ext cx="286664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조사 표시기로써 X-RAY 조사 시 표시 램프로 작동됩니다.</a:t>
            </a:r>
            <a:endParaRPr lang="en-US" sz="8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08 · Cone-Beam CT Layout · 콘빔 CT 구조 및 제어 패널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26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8.2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Axes Reference · 콘빔 CT 축 관련 안내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9-Axis System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콘빔 CT의 각 축은 다음과 같이 정의됩니다. 각 축의 이동 방향과 회전 범위를 정확히 이해하여 안전한 조작을 수행하십시오.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3657600" cy="41148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34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2084832"/>
            <a:ext cx="3511296" cy="37490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5852160"/>
            <a:ext cx="3657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8.3 · Cone-Beam CT Axes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4389120" y="2011680"/>
            <a:ext cx="26243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축 정의 (Axis Definitions)</a:t>
            </a:r>
            <a:endParaRPr lang="en-US" sz="1100" dirty="0"/>
          </a:p>
        </p:txBody>
      </p:sp>
      <p:sp>
        <p:nvSpPr>
          <p:cNvPr id="19" name="Shape 16"/>
          <p:cNvSpPr/>
          <p:nvPr/>
        </p:nvSpPr>
        <p:spPr>
          <a:xfrm>
            <a:off x="4389120" y="2286000"/>
            <a:ext cx="640080" cy="27432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4389120" y="2468880"/>
            <a:ext cx="2624328" cy="50292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8"/>
          <p:cNvSpPr/>
          <p:nvPr/>
        </p:nvSpPr>
        <p:spPr>
          <a:xfrm>
            <a:off x="4389120" y="2468880"/>
            <a:ext cx="548640" cy="5029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19"/>
          <p:cNvSpPr/>
          <p:nvPr/>
        </p:nvSpPr>
        <p:spPr>
          <a:xfrm>
            <a:off x="4389120" y="2468880"/>
            <a:ext cx="548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ZT</a:t>
            </a:r>
            <a:endParaRPr lang="en-US" sz="1200" dirty="0"/>
          </a:p>
        </p:txBody>
      </p:sp>
      <p:sp>
        <p:nvSpPr>
          <p:cNvPr id="23" name="Text 20"/>
          <p:cNvSpPr/>
          <p:nvPr/>
        </p:nvSpPr>
        <p:spPr>
          <a:xfrm>
            <a:off x="5074920" y="2542032"/>
            <a:ext cx="18470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X선관 상하 이동</a:t>
            </a:r>
            <a:endParaRPr lang="en-US" sz="1000" dirty="0"/>
          </a:p>
        </p:txBody>
      </p:sp>
      <p:sp>
        <p:nvSpPr>
          <p:cNvPr id="24" name="Text 21"/>
          <p:cNvSpPr/>
          <p:nvPr/>
        </p:nvSpPr>
        <p:spPr>
          <a:xfrm>
            <a:off x="5074920" y="2743200"/>
            <a:ext cx="18470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Generator Up and Down</a:t>
            </a:r>
            <a:endParaRPr lang="en-US" sz="850" dirty="0"/>
          </a:p>
        </p:txBody>
      </p:sp>
      <p:sp>
        <p:nvSpPr>
          <p:cNvPr id="25" name="Shape 22"/>
          <p:cNvSpPr/>
          <p:nvPr/>
        </p:nvSpPr>
        <p:spPr>
          <a:xfrm>
            <a:off x="4389120" y="3035808"/>
            <a:ext cx="2624328" cy="50292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3"/>
          <p:cNvSpPr/>
          <p:nvPr/>
        </p:nvSpPr>
        <p:spPr>
          <a:xfrm>
            <a:off x="4389120" y="3035808"/>
            <a:ext cx="548640" cy="5029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4"/>
          <p:cNvSpPr/>
          <p:nvPr/>
        </p:nvSpPr>
        <p:spPr>
          <a:xfrm>
            <a:off x="4389120" y="3035808"/>
            <a:ext cx="548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ZD</a:t>
            </a:r>
            <a:endParaRPr lang="en-US" sz="1200" dirty="0"/>
          </a:p>
        </p:txBody>
      </p:sp>
      <p:sp>
        <p:nvSpPr>
          <p:cNvPr id="28" name="Text 25"/>
          <p:cNvSpPr/>
          <p:nvPr/>
        </p:nvSpPr>
        <p:spPr>
          <a:xfrm>
            <a:off x="5074920" y="3108960"/>
            <a:ext cx="18470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 상하 이동</a:t>
            </a:r>
            <a:endParaRPr lang="en-US" sz="1000" dirty="0"/>
          </a:p>
        </p:txBody>
      </p:sp>
      <p:sp>
        <p:nvSpPr>
          <p:cNvPr id="29" name="Text 26"/>
          <p:cNvSpPr/>
          <p:nvPr/>
        </p:nvSpPr>
        <p:spPr>
          <a:xfrm>
            <a:off x="5074920" y="3310128"/>
            <a:ext cx="18470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Image Detector Up and Down</a:t>
            </a:r>
            <a:endParaRPr lang="en-US" sz="850" dirty="0"/>
          </a:p>
        </p:txBody>
      </p:sp>
      <p:sp>
        <p:nvSpPr>
          <p:cNvPr id="30" name="Shape 27"/>
          <p:cNvSpPr/>
          <p:nvPr/>
        </p:nvSpPr>
        <p:spPr>
          <a:xfrm>
            <a:off x="4389120" y="3602736"/>
            <a:ext cx="2624328" cy="50292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1" name="Shape 28"/>
          <p:cNvSpPr/>
          <p:nvPr/>
        </p:nvSpPr>
        <p:spPr>
          <a:xfrm>
            <a:off x="4389120" y="3602736"/>
            <a:ext cx="548640" cy="5029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2" name="Text 29"/>
          <p:cNvSpPr/>
          <p:nvPr/>
        </p:nvSpPr>
        <p:spPr>
          <a:xfrm>
            <a:off x="4389120" y="3602736"/>
            <a:ext cx="548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YD</a:t>
            </a:r>
            <a:endParaRPr lang="en-US" sz="1200" dirty="0"/>
          </a:p>
        </p:txBody>
      </p:sp>
      <p:sp>
        <p:nvSpPr>
          <p:cNvPr id="33" name="Text 30"/>
          <p:cNvSpPr/>
          <p:nvPr/>
        </p:nvSpPr>
        <p:spPr>
          <a:xfrm>
            <a:off x="5074920" y="3675888"/>
            <a:ext cx="18470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 좌우 이동</a:t>
            </a:r>
            <a:endParaRPr lang="en-US" sz="1000" dirty="0"/>
          </a:p>
        </p:txBody>
      </p:sp>
      <p:sp>
        <p:nvSpPr>
          <p:cNvPr id="34" name="Text 31"/>
          <p:cNvSpPr/>
          <p:nvPr/>
        </p:nvSpPr>
        <p:spPr>
          <a:xfrm>
            <a:off x="5074920" y="3877056"/>
            <a:ext cx="18470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Image Detector Right and Left</a:t>
            </a:r>
            <a:endParaRPr lang="en-US" sz="850" dirty="0"/>
          </a:p>
        </p:txBody>
      </p:sp>
      <p:sp>
        <p:nvSpPr>
          <p:cNvPr id="35" name="Shape 32"/>
          <p:cNvSpPr/>
          <p:nvPr/>
        </p:nvSpPr>
        <p:spPr>
          <a:xfrm>
            <a:off x="4389120" y="4169664"/>
            <a:ext cx="2624328" cy="50292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6" name="Shape 33"/>
          <p:cNvSpPr/>
          <p:nvPr/>
        </p:nvSpPr>
        <p:spPr>
          <a:xfrm>
            <a:off x="4389120" y="4169664"/>
            <a:ext cx="548640" cy="5029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7" name="Text 34"/>
          <p:cNvSpPr/>
          <p:nvPr/>
        </p:nvSpPr>
        <p:spPr>
          <a:xfrm>
            <a:off x="4389120" y="4169664"/>
            <a:ext cx="548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XR</a:t>
            </a:r>
            <a:endParaRPr lang="en-US" sz="1200" dirty="0"/>
          </a:p>
        </p:txBody>
      </p:sp>
      <p:sp>
        <p:nvSpPr>
          <p:cNvPr id="38" name="Text 35"/>
          <p:cNvSpPr/>
          <p:nvPr/>
        </p:nvSpPr>
        <p:spPr>
          <a:xfrm>
            <a:off x="5074920" y="4242816"/>
            <a:ext cx="18470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테이블 전후 이동</a:t>
            </a:r>
            <a:endParaRPr lang="en-US" sz="1000" dirty="0"/>
          </a:p>
        </p:txBody>
      </p:sp>
      <p:sp>
        <p:nvSpPr>
          <p:cNvPr id="39" name="Text 36"/>
          <p:cNvSpPr/>
          <p:nvPr/>
        </p:nvSpPr>
        <p:spPr>
          <a:xfrm>
            <a:off x="5074920" y="4443984"/>
            <a:ext cx="18470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Work Tables Forward and Back</a:t>
            </a:r>
            <a:endParaRPr lang="en-US" sz="850" dirty="0"/>
          </a:p>
        </p:txBody>
      </p:sp>
      <p:sp>
        <p:nvSpPr>
          <p:cNvPr id="40" name="Shape 37"/>
          <p:cNvSpPr/>
          <p:nvPr/>
        </p:nvSpPr>
        <p:spPr>
          <a:xfrm>
            <a:off x="4389120" y="4736592"/>
            <a:ext cx="2624328" cy="50292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1" name="Shape 38"/>
          <p:cNvSpPr/>
          <p:nvPr/>
        </p:nvSpPr>
        <p:spPr>
          <a:xfrm>
            <a:off x="4389120" y="4736592"/>
            <a:ext cx="548640" cy="5029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2" name="Text 39"/>
          <p:cNvSpPr/>
          <p:nvPr/>
        </p:nvSpPr>
        <p:spPr>
          <a:xfrm>
            <a:off x="4389120" y="4736592"/>
            <a:ext cx="548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YR</a:t>
            </a:r>
            <a:endParaRPr lang="en-US" sz="1200" dirty="0"/>
          </a:p>
        </p:txBody>
      </p:sp>
      <p:sp>
        <p:nvSpPr>
          <p:cNvPr id="43" name="Text 40"/>
          <p:cNvSpPr/>
          <p:nvPr/>
        </p:nvSpPr>
        <p:spPr>
          <a:xfrm>
            <a:off x="5074920" y="4809744"/>
            <a:ext cx="18470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테이블 좌우 이동</a:t>
            </a:r>
            <a:endParaRPr lang="en-US" sz="1000" dirty="0"/>
          </a:p>
        </p:txBody>
      </p:sp>
      <p:sp>
        <p:nvSpPr>
          <p:cNvPr id="44" name="Text 41"/>
          <p:cNvSpPr/>
          <p:nvPr/>
        </p:nvSpPr>
        <p:spPr>
          <a:xfrm>
            <a:off x="5074920" y="5010912"/>
            <a:ext cx="18470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Work Tables Right and Left</a:t>
            </a:r>
            <a:endParaRPr lang="en-US" sz="850" dirty="0"/>
          </a:p>
        </p:txBody>
      </p:sp>
      <p:sp>
        <p:nvSpPr>
          <p:cNvPr id="45" name="Shape 42"/>
          <p:cNvSpPr/>
          <p:nvPr/>
        </p:nvSpPr>
        <p:spPr>
          <a:xfrm>
            <a:off x="4389120" y="5303520"/>
            <a:ext cx="2624328" cy="50292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6" name="Shape 43"/>
          <p:cNvSpPr/>
          <p:nvPr/>
        </p:nvSpPr>
        <p:spPr>
          <a:xfrm>
            <a:off x="4389120" y="5303520"/>
            <a:ext cx="548640" cy="5029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7" name="Text 44"/>
          <p:cNvSpPr/>
          <p:nvPr/>
        </p:nvSpPr>
        <p:spPr>
          <a:xfrm>
            <a:off x="4389120" y="5303520"/>
            <a:ext cx="548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RR</a:t>
            </a:r>
            <a:endParaRPr lang="en-US" sz="1200" dirty="0"/>
          </a:p>
        </p:txBody>
      </p:sp>
      <p:sp>
        <p:nvSpPr>
          <p:cNvPr id="48" name="Text 45"/>
          <p:cNvSpPr/>
          <p:nvPr/>
        </p:nvSpPr>
        <p:spPr>
          <a:xfrm>
            <a:off x="5074920" y="5376672"/>
            <a:ext cx="18470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테이블 회전</a:t>
            </a:r>
            <a:endParaRPr lang="en-US" sz="1000" dirty="0"/>
          </a:p>
        </p:txBody>
      </p:sp>
      <p:sp>
        <p:nvSpPr>
          <p:cNvPr id="49" name="Text 46"/>
          <p:cNvSpPr/>
          <p:nvPr/>
        </p:nvSpPr>
        <p:spPr>
          <a:xfrm>
            <a:off x="5074920" y="5577840"/>
            <a:ext cx="18470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Work Tables Rotation (~360°)</a:t>
            </a:r>
            <a:endParaRPr lang="en-US" sz="850" dirty="0"/>
          </a:p>
        </p:txBody>
      </p:sp>
      <p:sp>
        <p:nvSpPr>
          <p:cNvPr id="50" name="Shape 47"/>
          <p:cNvSpPr/>
          <p:nvPr/>
        </p:nvSpPr>
        <p:spPr>
          <a:xfrm>
            <a:off x="548640" y="6400800"/>
            <a:ext cx="6464808" cy="1188720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1" name="Shape 48"/>
          <p:cNvSpPr/>
          <p:nvPr/>
        </p:nvSpPr>
        <p:spPr>
          <a:xfrm>
            <a:off x="548640" y="6400800"/>
            <a:ext cx="73152" cy="118872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5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6565392"/>
            <a:ext cx="292608" cy="292608"/>
          </a:xfrm>
          <a:prstGeom prst="rect">
            <a:avLst/>
          </a:prstGeom>
        </p:spPr>
      </p:pic>
      <p:sp>
        <p:nvSpPr>
          <p:cNvPr id="53" name="Text 49"/>
          <p:cNvSpPr/>
          <p:nvPr/>
        </p:nvSpPr>
        <p:spPr>
          <a:xfrm>
            <a:off x="1143000" y="6519672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축 제어 안내</a:t>
            </a:r>
            <a:endParaRPr lang="en-US" sz="900" dirty="0"/>
          </a:p>
        </p:txBody>
      </p:sp>
      <p:sp>
        <p:nvSpPr>
          <p:cNvPr id="54" name="Text 50"/>
          <p:cNvSpPr/>
          <p:nvPr/>
        </p:nvSpPr>
        <p:spPr>
          <a:xfrm>
            <a:off x="1143000" y="6766560"/>
            <a:ext cx="5733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프로그램 UI에서의 축 제어</a:t>
            </a:r>
            <a:endParaRPr lang="en-US" sz="1200" dirty="0"/>
          </a:p>
        </p:txBody>
      </p:sp>
      <p:sp>
        <p:nvSpPr>
          <p:cNvPr id="55" name="Text 51"/>
          <p:cNvSpPr/>
          <p:nvPr/>
        </p:nvSpPr>
        <p:spPr>
          <a:xfrm>
            <a:off x="1143000" y="7040880"/>
            <a:ext cx="573328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각 축은 eXer 프로그램의 Motion Control 패널에서 +/- 방향으로 조작할 수 있습니다. 상세 조작 방법은 Ch.10.4 작업 바(이미지 소스) (p.40)를 참조하십시오.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08 · Cone-Beam CT Layout · 콘빔 CT 구조 및 제어 패널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27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8.2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 err="1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콘빔</a:t>
            </a: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CT </a:t>
            </a:r>
            <a:r>
              <a:rPr lang="ko-KR" alt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촬영 및 재구성 </a:t>
            </a:r>
            <a:r>
              <a:rPr lang="en-US" sz="1500" b="1" dirty="0" err="1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상세</a:t>
            </a: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구조도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CONE-BEAM CT Diagram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다음은</a:t>
            </a: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100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콘빔</a:t>
            </a: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100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CT의</a:t>
            </a: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촬영 및 재구성 </a:t>
            </a:r>
            <a:r>
              <a:rPr lang="en-US" sz="100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상세</a:t>
            </a: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100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구조도입니다</a:t>
            </a: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. </a:t>
            </a:r>
            <a:r>
              <a:rPr lang="ko-KR" alt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촬영 및 각 단계의 기능을 확인 하십시오</a:t>
            </a:r>
            <a:r>
              <a:rPr lang="en-US" altLang="ko-KR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.</a:t>
            </a:r>
            <a:endParaRPr lang="en-US" sz="1000" dirty="0"/>
          </a:p>
        </p:txBody>
      </p:sp>
      <p:pic>
        <p:nvPicPr>
          <p:cNvPr id="16" name="Image 0" descr="/home/claude/sample/imgs/image34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2084832"/>
            <a:ext cx="6318504" cy="64922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859536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8.4 · Cone-Beam CT — CT </a:t>
            </a:r>
            <a:r>
              <a:rPr lang="ko-KR" alt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재구성 순서 및 원리 설명</a:t>
            </a:r>
            <a:endParaRPr lang="en-US" sz="850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C545023-4485-AF8B-1BB9-1D73BAC56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9" y="1975104"/>
            <a:ext cx="6498187" cy="656539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08 · Cone-Beam CT Layout · 콘빔 CT 구조 및 제어 패널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8.3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Operating Principle · 작동 원리 안내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General Description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콘빔 CT는 X선관(X-ray Tube)에서 발생한 콘 형태의 X선을 회전하는 시료에 조사하고, 디텍터에서 받은 영상을 다각도로 수집하여 3D 모델을 재구성하는 비파괴 검사 방식입니다.</a:t>
            </a:r>
            <a:endParaRPr lang="en-US" sz="1000" dirty="0"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548640" y="2103120"/>
            <a:ext cx="6464808" cy="36576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35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2176272"/>
            <a:ext cx="6318504" cy="32918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548640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8.5 · Cone-Beam CT Operating Principle (combination of images after all axes scanned by product rotation)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48640" y="5943600"/>
            <a:ext cx="6464808" cy="109728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6"/>
          <p:cNvSpPr/>
          <p:nvPr/>
        </p:nvSpPr>
        <p:spPr>
          <a:xfrm>
            <a:off x="731520" y="6217920"/>
            <a:ext cx="548640" cy="548640"/>
          </a:xfrm>
          <a:prstGeom prst="ellipse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7"/>
          <p:cNvSpPr/>
          <p:nvPr/>
        </p:nvSpPr>
        <p:spPr>
          <a:xfrm>
            <a:off x="731520" y="6217920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1463040" y="6126480"/>
            <a:ext cx="54589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 조사</a:t>
            </a:r>
            <a:endParaRPr lang="en-US" sz="1400" dirty="0"/>
          </a:p>
        </p:txBody>
      </p:sp>
      <p:sp>
        <p:nvSpPr>
          <p:cNvPr id="22" name="Text 19"/>
          <p:cNvSpPr/>
          <p:nvPr/>
        </p:nvSpPr>
        <p:spPr>
          <a:xfrm>
            <a:off x="1463040" y="6446520"/>
            <a:ext cx="54589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Emission</a:t>
            </a:r>
            <a:endParaRPr lang="en-US" sz="900" dirty="0"/>
          </a:p>
        </p:txBody>
      </p:sp>
      <p:sp>
        <p:nvSpPr>
          <p:cNvPr id="23" name="Text 20"/>
          <p:cNvSpPr/>
          <p:nvPr/>
        </p:nvSpPr>
        <p:spPr>
          <a:xfrm>
            <a:off x="1463040" y="6656832"/>
            <a:ext cx="54589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X선관에서 콘 형태의 X선을 회전하는 시료에 조사합니다.</a:t>
            </a:r>
            <a:endParaRPr lang="en-US" sz="1000" dirty="0"/>
          </a:p>
        </p:txBody>
      </p:sp>
      <p:sp>
        <p:nvSpPr>
          <p:cNvPr id="24" name="Shape 21"/>
          <p:cNvSpPr/>
          <p:nvPr/>
        </p:nvSpPr>
        <p:spPr>
          <a:xfrm>
            <a:off x="548640" y="7132320"/>
            <a:ext cx="6464808" cy="109728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Shape 22"/>
          <p:cNvSpPr/>
          <p:nvPr/>
        </p:nvSpPr>
        <p:spPr>
          <a:xfrm>
            <a:off x="731520" y="7406640"/>
            <a:ext cx="548640" cy="548640"/>
          </a:xfrm>
          <a:prstGeom prst="ellipse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3"/>
          <p:cNvSpPr/>
          <p:nvPr/>
        </p:nvSpPr>
        <p:spPr>
          <a:xfrm>
            <a:off x="731520" y="7406640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</a:t>
            </a:r>
            <a:endParaRPr lang="en-US" sz="2200" dirty="0"/>
          </a:p>
        </p:txBody>
      </p:sp>
      <p:sp>
        <p:nvSpPr>
          <p:cNvPr id="27" name="Text 24"/>
          <p:cNvSpPr/>
          <p:nvPr/>
        </p:nvSpPr>
        <p:spPr>
          <a:xfrm>
            <a:off x="1463040" y="7315200"/>
            <a:ext cx="54589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이미지 수집</a:t>
            </a:r>
            <a:endParaRPr lang="en-US" sz="1400" dirty="0"/>
          </a:p>
        </p:txBody>
      </p:sp>
      <p:sp>
        <p:nvSpPr>
          <p:cNvPr id="28" name="Text 25"/>
          <p:cNvSpPr/>
          <p:nvPr/>
        </p:nvSpPr>
        <p:spPr>
          <a:xfrm>
            <a:off x="1463040" y="7635240"/>
            <a:ext cx="54589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Image Acquisition</a:t>
            </a:r>
            <a:endParaRPr lang="en-US" sz="900" dirty="0"/>
          </a:p>
        </p:txBody>
      </p:sp>
      <p:sp>
        <p:nvSpPr>
          <p:cNvPr id="29" name="Text 26"/>
          <p:cNvSpPr/>
          <p:nvPr/>
        </p:nvSpPr>
        <p:spPr>
          <a:xfrm>
            <a:off x="1463040" y="7845552"/>
            <a:ext cx="54589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디텍터가 다각도로 회전하는 시료의 X선 투과 영상을 연속적으로 수집합니다.</a:t>
            </a:r>
            <a:endParaRPr lang="en-US" sz="1000" dirty="0"/>
          </a:p>
        </p:txBody>
      </p:sp>
      <p:sp>
        <p:nvSpPr>
          <p:cNvPr id="30" name="Shape 27"/>
          <p:cNvSpPr/>
          <p:nvPr/>
        </p:nvSpPr>
        <p:spPr>
          <a:xfrm>
            <a:off x="548640" y="8321040"/>
            <a:ext cx="6464808" cy="109728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1" name="Shape 28"/>
          <p:cNvSpPr/>
          <p:nvPr/>
        </p:nvSpPr>
        <p:spPr>
          <a:xfrm>
            <a:off x="731520" y="8595360"/>
            <a:ext cx="548640" cy="548640"/>
          </a:xfrm>
          <a:prstGeom prst="ellipse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2" name="Text 29"/>
          <p:cNvSpPr/>
          <p:nvPr/>
        </p:nvSpPr>
        <p:spPr>
          <a:xfrm>
            <a:off x="731520" y="8595360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</a:t>
            </a:r>
            <a:endParaRPr lang="en-US" sz="2200" dirty="0"/>
          </a:p>
        </p:txBody>
      </p:sp>
      <p:sp>
        <p:nvSpPr>
          <p:cNvPr id="33" name="Text 30"/>
          <p:cNvSpPr/>
          <p:nvPr/>
        </p:nvSpPr>
        <p:spPr>
          <a:xfrm>
            <a:off x="1463040" y="8503920"/>
            <a:ext cx="54589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재구성</a:t>
            </a:r>
            <a:endParaRPr lang="en-US" sz="1400" dirty="0"/>
          </a:p>
        </p:txBody>
      </p:sp>
      <p:sp>
        <p:nvSpPr>
          <p:cNvPr id="34" name="Text 31"/>
          <p:cNvSpPr/>
          <p:nvPr/>
        </p:nvSpPr>
        <p:spPr>
          <a:xfrm>
            <a:off x="1463040" y="8823960"/>
            <a:ext cx="54589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Reconstruction</a:t>
            </a:r>
            <a:endParaRPr lang="en-US" sz="900" dirty="0"/>
          </a:p>
        </p:txBody>
      </p:sp>
      <p:sp>
        <p:nvSpPr>
          <p:cNvPr id="35" name="Text 32"/>
          <p:cNvSpPr/>
          <p:nvPr/>
        </p:nvSpPr>
        <p:spPr>
          <a:xfrm>
            <a:off x="1463040" y="9034272"/>
            <a:ext cx="54589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수집된 이미지를 분석하여 시료의 3D 단층 데이터를 재구성합니다.</a:t>
            </a:r>
            <a:endParaRPr lang="en-US" sz="1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08 · Cone-Beam CT Layout · 콘빔 CT 구조 및 제어 패널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29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8.4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Cone-Beam CT Layout · 콘빔 CT 구조 안내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General Layout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내부의 콘빔 CT 구성품 위치는 다음과 같습니다. 실제 내부 구조는 모델에 따라 다를 수 있습니다.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6464808" cy="41148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36.png"/>
          <p:cNvPicPr>
            <a:picLocks noChangeAspect="1"/>
          </p:cNvPicPr>
          <p:nvPr/>
        </p:nvPicPr>
        <p:blipFill>
          <a:blip r:embed="rId3"/>
          <a:srcRect l="62920"/>
          <a:stretch>
            <a:fillRect/>
          </a:stretch>
        </p:blipFill>
        <p:spPr>
          <a:xfrm>
            <a:off x="4597400" y="2084832"/>
            <a:ext cx="2342896" cy="37490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585216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8.6 · Cone-Beam CT Equipment Layout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48640" y="6400800"/>
            <a:ext cx="2033016" cy="91440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6"/>
          <p:cNvSpPr/>
          <p:nvPr/>
        </p:nvSpPr>
        <p:spPr>
          <a:xfrm>
            <a:off x="548640" y="6400800"/>
            <a:ext cx="2033016" cy="54864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6629400"/>
            <a:ext cx="365760" cy="365760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1234440" y="6583680"/>
            <a:ext cx="125577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Tube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1234440" y="6858000"/>
            <a:ext cx="125577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</a:t>
            </a:r>
            <a:r>
              <a:rPr lang="ko-KR" altLang="en-US" sz="130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튜브</a:t>
            </a:r>
            <a:endParaRPr lang="en-US" sz="1300" dirty="0"/>
          </a:p>
        </p:txBody>
      </p:sp>
      <p:sp>
        <p:nvSpPr>
          <p:cNvPr id="23" name="Shape 19"/>
          <p:cNvSpPr/>
          <p:nvPr/>
        </p:nvSpPr>
        <p:spPr>
          <a:xfrm>
            <a:off x="2764536" y="6400800"/>
            <a:ext cx="2033016" cy="91440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0"/>
          <p:cNvSpPr/>
          <p:nvPr/>
        </p:nvSpPr>
        <p:spPr>
          <a:xfrm>
            <a:off x="2764536" y="6400800"/>
            <a:ext cx="2033016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416" y="6629400"/>
            <a:ext cx="365760" cy="365760"/>
          </a:xfrm>
          <a:prstGeom prst="rect">
            <a:avLst/>
          </a:prstGeom>
        </p:spPr>
      </p:pic>
      <p:sp>
        <p:nvSpPr>
          <p:cNvPr id="26" name="Text 21"/>
          <p:cNvSpPr/>
          <p:nvPr/>
        </p:nvSpPr>
        <p:spPr>
          <a:xfrm>
            <a:off x="3450336" y="6583680"/>
            <a:ext cx="125577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Working Table</a:t>
            </a:r>
            <a:endParaRPr lang="en-US" sz="1100" dirty="0"/>
          </a:p>
        </p:txBody>
      </p:sp>
      <p:sp>
        <p:nvSpPr>
          <p:cNvPr id="27" name="Text 22"/>
          <p:cNvSpPr/>
          <p:nvPr/>
        </p:nvSpPr>
        <p:spPr>
          <a:xfrm>
            <a:off x="3450336" y="6858000"/>
            <a:ext cx="125577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ko-KR" altLang="en-US" sz="13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스테이지</a:t>
            </a:r>
            <a:endParaRPr lang="en-US" sz="1300" dirty="0"/>
          </a:p>
        </p:txBody>
      </p:sp>
      <p:sp>
        <p:nvSpPr>
          <p:cNvPr id="28" name="Shape 23"/>
          <p:cNvSpPr/>
          <p:nvPr/>
        </p:nvSpPr>
        <p:spPr>
          <a:xfrm>
            <a:off x="4980432" y="6400800"/>
            <a:ext cx="2033016" cy="91440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9" name="Shape 24"/>
          <p:cNvSpPr/>
          <p:nvPr/>
        </p:nvSpPr>
        <p:spPr>
          <a:xfrm>
            <a:off x="4980432" y="6400800"/>
            <a:ext cx="2033016" cy="54864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3312" y="6629400"/>
            <a:ext cx="365760" cy="365760"/>
          </a:xfrm>
          <a:prstGeom prst="rect">
            <a:avLst/>
          </a:prstGeom>
        </p:spPr>
      </p:pic>
      <p:sp>
        <p:nvSpPr>
          <p:cNvPr id="31" name="Text 25"/>
          <p:cNvSpPr/>
          <p:nvPr/>
        </p:nvSpPr>
        <p:spPr>
          <a:xfrm>
            <a:off x="5666232" y="6583680"/>
            <a:ext cx="125577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Detector</a:t>
            </a:r>
            <a:endParaRPr lang="en-US" sz="1100" dirty="0"/>
          </a:p>
        </p:txBody>
      </p:sp>
      <p:sp>
        <p:nvSpPr>
          <p:cNvPr id="32" name="Text 26"/>
          <p:cNvSpPr/>
          <p:nvPr/>
        </p:nvSpPr>
        <p:spPr>
          <a:xfrm>
            <a:off x="5666232" y="6858000"/>
            <a:ext cx="125577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</a:t>
            </a:r>
            <a:endParaRPr lang="en-US" sz="1300" dirty="0"/>
          </a:p>
        </p:txBody>
      </p:sp>
      <p:sp>
        <p:nvSpPr>
          <p:cNvPr id="33" name="Shape 27"/>
          <p:cNvSpPr/>
          <p:nvPr/>
        </p:nvSpPr>
        <p:spPr>
          <a:xfrm>
            <a:off x="548640" y="7498080"/>
            <a:ext cx="6464808" cy="731520"/>
          </a:xfrm>
          <a:prstGeom prst="rect">
            <a:avLst/>
          </a:prstGeom>
          <a:solidFill>
            <a:srgbClr val="F4F6F8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" y="7680960"/>
            <a:ext cx="365760" cy="365760"/>
          </a:xfrm>
          <a:prstGeom prst="rect">
            <a:avLst/>
          </a:prstGeom>
        </p:spPr>
      </p:pic>
      <p:sp>
        <p:nvSpPr>
          <p:cNvPr id="35" name="Text 28"/>
          <p:cNvSpPr/>
          <p:nvPr/>
        </p:nvSpPr>
        <p:spPr>
          <a:xfrm>
            <a:off x="1234440" y="7543800"/>
            <a:ext cx="56875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Applicator Sliding Door · 시료 투입 슬라이딩 도어</a:t>
            </a:r>
            <a:endParaRPr lang="en-US" sz="1100" dirty="0"/>
          </a:p>
        </p:txBody>
      </p:sp>
      <p:sp>
        <p:nvSpPr>
          <p:cNvPr id="36" name="Text 29"/>
          <p:cNvSpPr/>
          <p:nvPr/>
        </p:nvSpPr>
        <p:spPr>
          <a:xfrm>
            <a:off x="1234440" y="7818120"/>
            <a:ext cx="56875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시료를 안전하게 장비 내부에 투입할 수 있는 슬라이딩 방식의 도어입니다.</a:t>
            </a:r>
            <a:endParaRPr lang="en-US" sz="950" dirty="0"/>
          </a:p>
        </p:txBody>
      </p:sp>
      <p:sp>
        <p:nvSpPr>
          <p:cNvPr id="37" name="Shape 30"/>
          <p:cNvSpPr/>
          <p:nvPr/>
        </p:nvSpPr>
        <p:spPr>
          <a:xfrm>
            <a:off x="548640" y="8412480"/>
            <a:ext cx="6464808" cy="1161288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8" name="Shape 31"/>
          <p:cNvSpPr/>
          <p:nvPr/>
        </p:nvSpPr>
        <p:spPr>
          <a:xfrm>
            <a:off x="548640" y="8412480"/>
            <a:ext cx="73152" cy="1161288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" y="8577072"/>
            <a:ext cx="292608" cy="292608"/>
          </a:xfrm>
          <a:prstGeom prst="rect">
            <a:avLst/>
          </a:prstGeom>
        </p:spPr>
      </p:pic>
      <p:sp>
        <p:nvSpPr>
          <p:cNvPr id="40" name="Text 32"/>
          <p:cNvSpPr/>
          <p:nvPr/>
        </p:nvSpPr>
        <p:spPr>
          <a:xfrm>
            <a:off x="1143000" y="8531352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구조 안내</a:t>
            </a:r>
            <a:endParaRPr lang="en-US" sz="900" dirty="0"/>
          </a:p>
        </p:txBody>
      </p:sp>
      <p:sp>
        <p:nvSpPr>
          <p:cNvPr id="41" name="Text 33"/>
          <p:cNvSpPr/>
          <p:nvPr/>
        </p:nvSpPr>
        <p:spPr>
          <a:xfrm>
            <a:off x="1143000" y="8778240"/>
            <a:ext cx="5733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실제 내부 구조는 다를 수 있습니다</a:t>
            </a:r>
            <a:endParaRPr lang="en-US" sz="1200" dirty="0"/>
          </a:p>
        </p:txBody>
      </p:sp>
      <p:sp>
        <p:nvSpPr>
          <p:cNvPr id="42" name="Text 34"/>
          <p:cNvSpPr/>
          <p:nvPr/>
        </p:nvSpPr>
        <p:spPr>
          <a:xfrm>
            <a:off x="1143000" y="9052560"/>
            <a:ext cx="573328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도면은 일반적인 콘빔 CT 구조를 설명하기 위한 것이며, 실제 모델에 따라 부품의 위치와 형태가 다를 수 있습니다. 정확한 구조는 16장 외관 도면 (p.81)을 참조하십시오.</a:t>
            </a:r>
            <a:endParaRPr lang="en-US" sz="950" dirty="0"/>
          </a:p>
        </p:txBody>
      </p:sp>
      <p:pic>
        <p:nvPicPr>
          <p:cNvPr id="49" name="그림 48" descr="The image depicts a complex machinery setup, likely a 3D printer, with components such as a turret, print head, and various other parts arranged in a precise and organized manner, all connected to a computer interface.&#10;&#10;AI 생성 콘텐츠는 정확하지 않을 수 있습니다.">
            <a:extLst>
              <a:ext uri="{FF2B5EF4-FFF2-40B4-BE49-F238E27FC236}">
                <a16:creationId xmlns:a16="http://schemas.microsoft.com/office/drawing/2014/main" id="{6A8DB84C-5EE9-B637-B1A1-1BD738A61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232884"/>
            <a:ext cx="3298415" cy="24738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About This Manual · 해당 매뉴얼에 관해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ABOUT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About This Manual · 해당 매뉴얼에 관해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548640" y="1508760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해당 설명서의 적용 범위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548640" y="1783080"/>
            <a:ext cx="66522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해당 설명서는 X선 캐스팅 검사 </a:t>
            </a:r>
            <a:r>
              <a:rPr lang="en-US" sz="10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3205CT의 운전에 관련된 안내서입니다. 해당 장비의 안전한 작동을 위해 본 매뉴얼을 잘 읽고 보관하십시오.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548640" y="2606040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해당 설명서와 관련하여 다음 사항을 숙지하십시오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548640" y="2926080"/>
            <a:ext cx="665226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600"/>
              </a:spcAft>
              <a:buNone/>
            </a:pPr>
            <a:r>
              <a:rPr lang="en-US" sz="105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 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해당 설명서는 인체에 영향을 미칠 수 있는 X선 장비의 운전과 관련된 내용이 포함되어 있습니다.</a:t>
            </a:r>
            <a:endParaRPr lang="en-US" sz="105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05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 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안전 사항에 관련하여 X선 노출에 대한 사항이 자세히 나와 있으니, 사용 시 이 사항을 잘 따라 주십시오.</a:t>
            </a:r>
            <a:endParaRPr lang="en-US" sz="105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05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 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안내서의 내용을 도달하지 않고 임의로 부품을 변경하거나 직접 수리하지 마십시오.</a:t>
            </a:r>
            <a:endParaRPr lang="en-US" sz="105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05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 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추가/변경/이상 신호 발생 시 당사로 연락을 주십시오.</a:t>
            </a:r>
            <a:endParaRPr lang="en-US" sz="105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05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 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수리 절차는 사용자가 임의로 수행하지 못합니다. 반드시 자사에 등록된 정비 인력에 의해 수리가 이루어지도록 합니다.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548640" y="5029200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Contact Information · 연락처 안내</a:t>
            </a:r>
            <a:endParaRPr lang="en-US" sz="1200" dirty="0"/>
          </a:p>
        </p:txBody>
      </p:sp>
      <p:sp>
        <p:nvSpPr>
          <p:cNvPr id="18" name="Shape 16"/>
          <p:cNvSpPr/>
          <p:nvPr/>
        </p:nvSpPr>
        <p:spPr>
          <a:xfrm>
            <a:off x="548640" y="5349240"/>
            <a:ext cx="1371600" cy="36576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7"/>
          <p:cNvSpPr/>
          <p:nvPr/>
        </p:nvSpPr>
        <p:spPr>
          <a:xfrm>
            <a:off x="548640" y="5532120"/>
            <a:ext cx="6464808" cy="23774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8"/>
          <p:cNvSpPr/>
          <p:nvPr/>
        </p:nvSpPr>
        <p:spPr>
          <a:xfrm>
            <a:off x="548640" y="5532120"/>
            <a:ext cx="109728" cy="23774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9"/>
          <p:cNvSpPr/>
          <p:nvPr/>
        </p:nvSpPr>
        <p:spPr>
          <a:xfrm>
            <a:off x="822960" y="5760720"/>
            <a:ext cx="4572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 Co., Ltd.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822960" y="612648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주식회사 테크밸리</a:t>
            </a:r>
            <a:endParaRPr lang="en-US" sz="1200" dirty="0"/>
          </a:p>
        </p:txBody>
      </p:sp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6675120"/>
            <a:ext cx="228600" cy="228600"/>
          </a:xfrm>
          <a:prstGeom prst="rect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1143000" y="6629400"/>
            <a:ext cx="5486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TEL</a:t>
            </a:r>
            <a:endParaRPr lang="en-US" sz="800" dirty="0"/>
          </a:p>
        </p:txBody>
      </p:sp>
      <p:sp>
        <p:nvSpPr>
          <p:cNvPr id="25" name="Text 22"/>
          <p:cNvSpPr/>
          <p:nvPr/>
        </p:nvSpPr>
        <p:spPr>
          <a:xfrm>
            <a:off x="1143000" y="6812280"/>
            <a:ext cx="259232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+82-31-738-8935</a:t>
            </a:r>
            <a:endParaRPr lang="en-US" sz="1100" dirty="0"/>
          </a:p>
        </p:txBody>
      </p:sp>
      <p:pic>
        <p:nvPicPr>
          <p:cNvPr id="2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044" y="6675120"/>
            <a:ext cx="228600" cy="228600"/>
          </a:xfrm>
          <a:prstGeom prst="rect">
            <a:avLst/>
          </a:prstGeom>
        </p:spPr>
      </p:pic>
      <p:sp>
        <p:nvSpPr>
          <p:cNvPr id="27" name="Text 23"/>
          <p:cNvSpPr/>
          <p:nvPr/>
        </p:nvSpPr>
        <p:spPr>
          <a:xfrm>
            <a:off x="4101084" y="6629400"/>
            <a:ext cx="5486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FAX</a:t>
            </a:r>
            <a:endParaRPr lang="en-US" sz="800" dirty="0"/>
          </a:p>
        </p:txBody>
      </p:sp>
      <p:sp>
        <p:nvSpPr>
          <p:cNvPr id="28" name="Text 24"/>
          <p:cNvSpPr/>
          <p:nvPr/>
        </p:nvSpPr>
        <p:spPr>
          <a:xfrm>
            <a:off x="4101084" y="6812280"/>
            <a:ext cx="259232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+82-31-738-8915</a:t>
            </a:r>
            <a:endParaRPr lang="en-US" sz="1100" dirty="0"/>
          </a:p>
        </p:txBody>
      </p:sp>
      <p:pic>
        <p:nvPicPr>
          <p:cNvPr id="2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7132320"/>
            <a:ext cx="228600" cy="228600"/>
          </a:xfrm>
          <a:prstGeom prst="rect">
            <a:avLst/>
          </a:prstGeom>
        </p:spPr>
      </p:pic>
      <p:sp>
        <p:nvSpPr>
          <p:cNvPr id="30" name="Text 25"/>
          <p:cNvSpPr/>
          <p:nvPr/>
        </p:nvSpPr>
        <p:spPr>
          <a:xfrm>
            <a:off x="1143000" y="7086600"/>
            <a:ext cx="5486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EMAIL</a:t>
            </a:r>
            <a:endParaRPr lang="en-US" sz="800" dirty="0"/>
          </a:p>
        </p:txBody>
      </p:sp>
      <p:sp>
        <p:nvSpPr>
          <p:cNvPr id="31" name="Text 26"/>
          <p:cNvSpPr/>
          <p:nvPr/>
        </p:nvSpPr>
        <p:spPr>
          <a:xfrm>
            <a:off x="1143000" y="7269480"/>
            <a:ext cx="259232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sales@techvalley.co.kr</a:t>
            </a:r>
            <a:endParaRPr lang="en-US" sz="1100" dirty="0"/>
          </a:p>
        </p:txBody>
      </p:sp>
      <p:pic>
        <p:nvPicPr>
          <p:cNvPr id="3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044" y="7132320"/>
            <a:ext cx="228600" cy="228600"/>
          </a:xfrm>
          <a:prstGeom prst="rect">
            <a:avLst/>
          </a:prstGeom>
        </p:spPr>
      </p:pic>
      <p:sp>
        <p:nvSpPr>
          <p:cNvPr id="33" name="Text 27"/>
          <p:cNvSpPr/>
          <p:nvPr/>
        </p:nvSpPr>
        <p:spPr>
          <a:xfrm>
            <a:off x="4101084" y="7086600"/>
            <a:ext cx="5486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WEB</a:t>
            </a:r>
            <a:endParaRPr lang="en-US" sz="800" dirty="0"/>
          </a:p>
        </p:txBody>
      </p:sp>
      <p:sp>
        <p:nvSpPr>
          <p:cNvPr id="34" name="Text 28"/>
          <p:cNvSpPr/>
          <p:nvPr/>
        </p:nvSpPr>
        <p:spPr>
          <a:xfrm>
            <a:off x="4101084" y="7269480"/>
            <a:ext cx="259232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www.techvalley.co.kr</a:t>
            </a:r>
            <a:endParaRPr lang="en-US" sz="1100" dirty="0"/>
          </a:p>
        </p:txBody>
      </p:sp>
      <p:sp>
        <p:nvSpPr>
          <p:cNvPr id="35" name="Text 29"/>
          <p:cNvSpPr/>
          <p:nvPr/>
        </p:nvSpPr>
        <p:spPr>
          <a:xfrm>
            <a:off x="548640" y="9774936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해당 장비는 운전과 관련하여 동봉되는 매뉴얼을 잘 활용하여 장비를 안전하게 운용하시기 바랍니다. 자사 매뉴얼의 저작권은 자사에 있습니다.</a:t>
            </a:r>
            <a:endParaRPr lang="en-US" sz="9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09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System Operation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시스템 작동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작동 준비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Preparation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가동 준비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Startup Procedure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633679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548640" y="635508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9.3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463040" y="635508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축 초기화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463040" y="662940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Axis Initialization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48640" y="688543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2"/>
          <p:cNvSpPr/>
          <p:nvPr/>
        </p:nvSpPr>
        <p:spPr>
          <a:xfrm>
            <a:off x="548640" y="690372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9.4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463040" y="690372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 캘리브레이션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1463040" y="717804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Detector Calibration</a:t>
            </a:r>
            <a:endParaRPr lang="en-US" sz="950" dirty="0"/>
          </a:p>
        </p:txBody>
      </p:sp>
      <p:sp>
        <p:nvSpPr>
          <p:cNvPr id="27" name="Text 25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09 · System Operation · 시스템 작동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31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Preparation · 작동 준비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Est. time: 3-5 min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</a:t>
            </a:r>
            <a:r>
              <a:rPr lang="en-US" sz="100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검사장비</a:t>
            </a: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3205CT 를 시작하려면 다음 순서를 따르십시오. 각 단계가 완료되었음을 확인한 후 다음 단계로 진행하십시오.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3474720" cy="13716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5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011680"/>
            <a:ext cx="731520" cy="13716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2194560"/>
            <a:ext cx="7315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STEP</a:t>
            </a:r>
            <a:endParaRPr lang="en-US" sz="850" dirty="0"/>
          </a:p>
        </p:txBody>
      </p:sp>
      <p:sp>
        <p:nvSpPr>
          <p:cNvPr id="18" name="Text 16"/>
          <p:cNvSpPr/>
          <p:nvPr/>
        </p:nvSpPr>
        <p:spPr>
          <a:xfrm>
            <a:off x="548640" y="237744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</a:t>
            </a:r>
            <a:endParaRPr lang="en-US" sz="4000" dirty="0"/>
          </a:p>
        </p:txBody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2194560"/>
            <a:ext cx="320040" cy="320040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1874520" y="2176272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전원 키 ON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1463040" y="2606040"/>
            <a:ext cx="24688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「POWER KEY」를 시계 방향으로 돌려 전원을 켭니다.</a:t>
            </a:r>
            <a:endParaRPr lang="en-US" sz="950" dirty="0"/>
          </a:p>
        </p:txBody>
      </p:sp>
      <p:sp>
        <p:nvSpPr>
          <p:cNvPr id="22" name="Shape 19"/>
          <p:cNvSpPr/>
          <p:nvPr/>
        </p:nvSpPr>
        <p:spPr>
          <a:xfrm>
            <a:off x="1463040" y="3017520"/>
            <a:ext cx="2468880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3" name="Text 20"/>
          <p:cNvSpPr/>
          <p:nvPr/>
        </p:nvSpPr>
        <p:spPr>
          <a:xfrm>
            <a:off x="1463040" y="3054096"/>
            <a:ext cx="2468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✓  </a:t>
            </a:r>
            <a:r>
              <a:rPr lang="en-US" sz="800" b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확인:  </a:t>
            </a:r>
            <a:r>
              <a:rPr lang="en-US" sz="9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</a:t>
            </a: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전면 </a:t>
            </a:r>
            <a:r>
              <a:rPr lang="en-US" sz="9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전원</a:t>
            </a: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표시등이 점등됨</a:t>
            </a:r>
            <a:endParaRPr lang="en-US" sz="950" dirty="0"/>
          </a:p>
        </p:txBody>
      </p:sp>
      <p:sp>
        <p:nvSpPr>
          <p:cNvPr id="24" name="Shape 21"/>
          <p:cNvSpPr/>
          <p:nvPr/>
        </p:nvSpPr>
        <p:spPr>
          <a:xfrm>
            <a:off x="548640" y="3520440"/>
            <a:ext cx="3474720" cy="13716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5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25" name="Shape 22"/>
          <p:cNvSpPr/>
          <p:nvPr/>
        </p:nvSpPr>
        <p:spPr>
          <a:xfrm>
            <a:off x="548640" y="3520440"/>
            <a:ext cx="731520" cy="13716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3"/>
          <p:cNvSpPr/>
          <p:nvPr/>
        </p:nvSpPr>
        <p:spPr>
          <a:xfrm>
            <a:off x="548640" y="3703320"/>
            <a:ext cx="7315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STEP</a:t>
            </a:r>
            <a:endParaRPr lang="en-US" sz="850" dirty="0"/>
          </a:p>
        </p:txBody>
      </p:sp>
      <p:sp>
        <p:nvSpPr>
          <p:cNvPr id="27" name="Text 24"/>
          <p:cNvSpPr/>
          <p:nvPr/>
        </p:nvSpPr>
        <p:spPr>
          <a:xfrm>
            <a:off x="548640" y="388620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</a:t>
            </a:r>
            <a:endParaRPr lang="en-US" sz="4000" dirty="0"/>
          </a:p>
        </p:txBody>
      </p:sp>
      <p:pic>
        <p:nvPicPr>
          <p:cNvPr id="2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0" y="3703320"/>
            <a:ext cx="320040" cy="320040"/>
          </a:xfrm>
          <a:prstGeom prst="rect">
            <a:avLst/>
          </a:prstGeom>
        </p:spPr>
      </p:pic>
      <p:sp>
        <p:nvSpPr>
          <p:cNvPr id="29" name="Text 25"/>
          <p:cNvSpPr/>
          <p:nvPr/>
        </p:nvSpPr>
        <p:spPr>
          <a:xfrm>
            <a:off x="1874520" y="3685032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시스템 시작</a:t>
            </a:r>
            <a:endParaRPr lang="en-US" sz="1400" dirty="0"/>
          </a:p>
        </p:txBody>
      </p:sp>
      <p:sp>
        <p:nvSpPr>
          <p:cNvPr id="30" name="Text 26"/>
          <p:cNvSpPr/>
          <p:nvPr/>
        </p:nvSpPr>
        <p:spPr>
          <a:xfrm>
            <a:off x="1463040" y="4114800"/>
            <a:ext cx="24688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「SYSTEM START」 버튼을 눌러 시스템을 가동합니다.</a:t>
            </a:r>
            <a:endParaRPr lang="en-US" sz="950" dirty="0"/>
          </a:p>
        </p:txBody>
      </p:sp>
      <p:sp>
        <p:nvSpPr>
          <p:cNvPr id="31" name="Shape 27"/>
          <p:cNvSpPr/>
          <p:nvPr/>
        </p:nvSpPr>
        <p:spPr>
          <a:xfrm>
            <a:off x="1463040" y="4526280"/>
            <a:ext cx="2468880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2" name="Text 28"/>
          <p:cNvSpPr/>
          <p:nvPr/>
        </p:nvSpPr>
        <p:spPr>
          <a:xfrm>
            <a:off x="1463040" y="4562856"/>
            <a:ext cx="2468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✓  </a:t>
            </a:r>
            <a:r>
              <a:rPr lang="en-US" sz="800" b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확인:  </a:t>
            </a: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팬 작동음 및 </a:t>
            </a:r>
            <a:r>
              <a:rPr lang="ko-KR" alt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측면 램프</a:t>
            </a: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점등 확인</a:t>
            </a:r>
            <a:endParaRPr lang="en-US" sz="950" dirty="0"/>
          </a:p>
        </p:txBody>
      </p:sp>
      <p:sp>
        <p:nvSpPr>
          <p:cNvPr id="33" name="Shape 29"/>
          <p:cNvSpPr/>
          <p:nvPr/>
        </p:nvSpPr>
        <p:spPr>
          <a:xfrm>
            <a:off x="548640" y="5029200"/>
            <a:ext cx="3474720" cy="13716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5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34" name="Shape 30"/>
          <p:cNvSpPr/>
          <p:nvPr/>
        </p:nvSpPr>
        <p:spPr>
          <a:xfrm>
            <a:off x="548640" y="5029200"/>
            <a:ext cx="731520" cy="13716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5" name="Text 31"/>
          <p:cNvSpPr/>
          <p:nvPr/>
        </p:nvSpPr>
        <p:spPr>
          <a:xfrm>
            <a:off x="548640" y="5212080"/>
            <a:ext cx="7315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STEP</a:t>
            </a:r>
            <a:endParaRPr lang="en-US" sz="850" dirty="0"/>
          </a:p>
        </p:txBody>
      </p:sp>
      <p:sp>
        <p:nvSpPr>
          <p:cNvPr id="36" name="Text 32"/>
          <p:cNvSpPr/>
          <p:nvPr/>
        </p:nvSpPr>
        <p:spPr>
          <a:xfrm>
            <a:off x="548640" y="539496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03</a:t>
            </a:r>
            <a:endParaRPr lang="en-US" sz="4000" dirty="0"/>
          </a:p>
        </p:txBody>
      </p:sp>
      <p:pic>
        <p:nvPicPr>
          <p:cNvPr id="3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5212080"/>
            <a:ext cx="320040" cy="320040"/>
          </a:xfrm>
          <a:prstGeom prst="rect">
            <a:avLst/>
          </a:prstGeom>
        </p:spPr>
      </p:pic>
      <p:sp>
        <p:nvSpPr>
          <p:cNvPr id="38" name="Text 33"/>
          <p:cNvSpPr/>
          <p:nvPr/>
        </p:nvSpPr>
        <p:spPr>
          <a:xfrm>
            <a:off x="1874520" y="5193792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 전원 ON</a:t>
            </a:r>
            <a:endParaRPr lang="en-US" sz="1400" dirty="0"/>
          </a:p>
        </p:txBody>
      </p:sp>
      <p:sp>
        <p:nvSpPr>
          <p:cNvPr id="39" name="Text 34"/>
          <p:cNvSpPr/>
          <p:nvPr/>
        </p:nvSpPr>
        <p:spPr>
          <a:xfrm>
            <a:off x="1463040" y="5623560"/>
            <a:ext cx="24688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제어 패널의 「OPER PC」 및 「RECON PC」 버튼을 눌러 PC를 켭니다.</a:t>
            </a:r>
            <a:endParaRPr lang="en-US" sz="950" dirty="0"/>
          </a:p>
        </p:txBody>
      </p:sp>
      <p:sp>
        <p:nvSpPr>
          <p:cNvPr id="40" name="Shape 35"/>
          <p:cNvSpPr/>
          <p:nvPr/>
        </p:nvSpPr>
        <p:spPr>
          <a:xfrm>
            <a:off x="1463040" y="6035040"/>
            <a:ext cx="2468880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1" name="Text 36"/>
          <p:cNvSpPr/>
          <p:nvPr/>
        </p:nvSpPr>
        <p:spPr>
          <a:xfrm>
            <a:off x="1463040" y="6071616"/>
            <a:ext cx="2468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✓  </a:t>
            </a:r>
            <a:r>
              <a:rPr lang="en-US" sz="800" b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확인:  </a:t>
            </a: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Windows 부팅 완료</a:t>
            </a:r>
            <a:endParaRPr lang="en-US" sz="950" dirty="0"/>
          </a:p>
        </p:txBody>
      </p:sp>
      <p:sp>
        <p:nvSpPr>
          <p:cNvPr id="42" name="Shape 37"/>
          <p:cNvSpPr/>
          <p:nvPr/>
        </p:nvSpPr>
        <p:spPr>
          <a:xfrm>
            <a:off x="4663440" y="2103120"/>
            <a:ext cx="2286000" cy="36576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4" name="Text 38"/>
          <p:cNvSpPr/>
          <p:nvPr/>
        </p:nvSpPr>
        <p:spPr>
          <a:xfrm>
            <a:off x="4663440" y="5486400"/>
            <a:ext cx="2286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9.1 · Control Panel</a:t>
            </a:r>
            <a:endParaRPr lang="en-US" sz="850" dirty="0"/>
          </a:p>
        </p:txBody>
      </p:sp>
      <p:sp>
        <p:nvSpPr>
          <p:cNvPr id="45" name="Shape 39"/>
          <p:cNvSpPr/>
          <p:nvPr/>
        </p:nvSpPr>
        <p:spPr>
          <a:xfrm>
            <a:off x="548640" y="9317736"/>
            <a:ext cx="6464808" cy="914400"/>
          </a:xfrm>
          <a:prstGeom prst="rect">
            <a:avLst/>
          </a:prstGeom>
          <a:solidFill>
            <a:srgbClr val="FFF8E1"/>
          </a:solidFill>
          <a:ln w="12700">
            <a:solidFill>
              <a:srgbClr val="F2C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6" name="Shape 40"/>
          <p:cNvSpPr/>
          <p:nvPr/>
        </p:nvSpPr>
        <p:spPr>
          <a:xfrm>
            <a:off x="548640" y="9317736"/>
            <a:ext cx="73152" cy="91440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7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" y="9482328"/>
            <a:ext cx="292608" cy="292608"/>
          </a:xfrm>
          <a:prstGeom prst="rect">
            <a:avLst/>
          </a:prstGeom>
        </p:spPr>
      </p:pic>
      <p:sp>
        <p:nvSpPr>
          <p:cNvPr id="48" name="Text 41"/>
          <p:cNvSpPr/>
          <p:nvPr/>
        </p:nvSpPr>
        <p:spPr>
          <a:xfrm>
            <a:off x="1143000" y="943660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F2C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 · 워밍업 진행 시</a:t>
            </a:r>
            <a:endParaRPr lang="en-US" sz="900" dirty="0"/>
          </a:p>
        </p:txBody>
      </p:sp>
      <p:sp>
        <p:nvSpPr>
          <p:cNvPr id="49" name="Text 42"/>
          <p:cNvSpPr/>
          <p:nvPr/>
        </p:nvSpPr>
        <p:spPr>
          <a:xfrm>
            <a:off x="1143000" y="9683496"/>
            <a:ext cx="5733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테스트 샘플 제거 필수</a:t>
            </a:r>
            <a:endParaRPr lang="en-US" sz="1200" dirty="0"/>
          </a:p>
        </p:txBody>
      </p:sp>
      <p:sp>
        <p:nvSpPr>
          <p:cNvPr id="50" name="Text 43"/>
          <p:cNvSpPr/>
          <p:nvPr/>
        </p:nvSpPr>
        <p:spPr>
          <a:xfrm>
            <a:off x="1024128" y="9957816"/>
            <a:ext cx="58521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튜브 워밍업을 수행할 때는 스테이지에 테스트 샘플이 없어야 합니다. 절대 eXer 프로그램과 동시에 실행하지 마십시오.</a:t>
            </a:r>
            <a:endParaRPr lang="en-US" sz="1000" dirty="0"/>
          </a:p>
        </p:txBody>
      </p:sp>
      <p:pic>
        <p:nvPicPr>
          <p:cNvPr id="52" name="그림 51" descr="The image shows a control panel with various buttons and switches for a system, including options for starting the system, adjusting various controls, and opening or closing a door.&#10;&#10;AI 생성 콘텐츠는 정확하지 않을 수 있습니다.">
            <a:extLst>
              <a:ext uri="{FF2B5EF4-FFF2-40B4-BE49-F238E27FC236}">
                <a16:creationId xmlns:a16="http://schemas.microsoft.com/office/drawing/2014/main" id="{D7D25960-3A91-215B-1511-E25DDC3B5A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575" b="25241"/>
          <a:stretch>
            <a:fillRect/>
          </a:stretch>
        </p:blipFill>
        <p:spPr>
          <a:xfrm>
            <a:off x="4069080" y="2939457"/>
            <a:ext cx="3604176" cy="157276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09 · System Operation · 시스템 작동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9.2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Startup Procedure · 가동 준비 — 튜브 워밍업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X-Com Program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ko-KR" alt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튜브 </a:t>
            </a:r>
            <a:r>
              <a:rPr lang="ko-KR" altLang="en-US" sz="100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웜업</a:t>
            </a: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프로그램을 실행하여 X-Ray 튜브 워밍업(Tube Seasoning)을 진행합니다. </a:t>
            </a:r>
          </a:p>
          <a:p>
            <a:pPr marL="0" indent="0">
              <a:buNone/>
            </a:pPr>
            <a:r>
              <a:rPr lang="en-US" sz="1000" dirty="0" err="1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워밍업이</a:t>
            </a: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종료되면 X-Ray가 자동으로 OFF됩니다.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6464808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011680"/>
            <a:ext cx="914400" cy="7772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2011680"/>
            <a:ext cx="9144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</a:t>
            </a:r>
            <a:endParaRPr lang="en-US" sz="3600" dirty="0"/>
          </a:p>
        </p:txBody>
      </p:sp>
      <p:sp>
        <p:nvSpPr>
          <p:cNvPr id="18" name="Text 16"/>
          <p:cNvSpPr/>
          <p:nvPr/>
        </p:nvSpPr>
        <p:spPr>
          <a:xfrm>
            <a:off x="1600200" y="2103120"/>
            <a:ext cx="52760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X-Com 프로그램 실행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1600200" y="2377440"/>
            <a:ext cx="52760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튜브 시즈닝(Tube Seasoning) 프로그램을 실행합니다.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548640" y="2880360"/>
            <a:ext cx="6464808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9"/>
          <p:cNvSpPr/>
          <p:nvPr/>
        </p:nvSpPr>
        <p:spPr>
          <a:xfrm>
            <a:off x="548640" y="2880360"/>
            <a:ext cx="914400" cy="7772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20"/>
          <p:cNvSpPr/>
          <p:nvPr/>
        </p:nvSpPr>
        <p:spPr>
          <a:xfrm>
            <a:off x="548640" y="2880360"/>
            <a:ext cx="9144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</a:t>
            </a:r>
            <a:endParaRPr lang="en-US" sz="3600" dirty="0"/>
          </a:p>
        </p:txBody>
      </p:sp>
      <p:sp>
        <p:nvSpPr>
          <p:cNvPr id="23" name="Text 21"/>
          <p:cNvSpPr/>
          <p:nvPr/>
        </p:nvSpPr>
        <p:spPr>
          <a:xfrm>
            <a:off x="1600200" y="2971800"/>
            <a:ext cx="52760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튜브 시즈닝 시작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1600200" y="3246120"/>
            <a:ext cx="52760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상단의 'Tube Seasoning' 체크 후 옵션 </a:t>
            </a:r>
            <a:r>
              <a:rPr 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메뉴에서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</a:t>
            </a:r>
            <a:r>
              <a:rPr lang="ko-KR" alt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미구동</a:t>
            </a:r>
            <a:r>
              <a:rPr lang="ko-KR" alt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시간을</a:t>
            </a:r>
            <a:r>
              <a:rPr 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선택합니다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.</a:t>
            </a:r>
            <a:endParaRPr lang="en-US" sz="1000" dirty="0"/>
          </a:p>
        </p:txBody>
      </p:sp>
      <p:sp>
        <p:nvSpPr>
          <p:cNvPr id="25" name="Shape 23"/>
          <p:cNvSpPr/>
          <p:nvPr/>
        </p:nvSpPr>
        <p:spPr>
          <a:xfrm>
            <a:off x="548640" y="3749040"/>
            <a:ext cx="6464808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4"/>
          <p:cNvSpPr/>
          <p:nvPr/>
        </p:nvSpPr>
        <p:spPr>
          <a:xfrm>
            <a:off x="548640" y="3749040"/>
            <a:ext cx="914400" cy="7772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5"/>
          <p:cNvSpPr/>
          <p:nvPr/>
        </p:nvSpPr>
        <p:spPr>
          <a:xfrm>
            <a:off x="548640" y="3749040"/>
            <a:ext cx="9144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03</a:t>
            </a:r>
            <a:endParaRPr lang="en-US" sz="3600" dirty="0"/>
          </a:p>
        </p:txBody>
      </p:sp>
      <p:sp>
        <p:nvSpPr>
          <p:cNvPr id="28" name="Text 26"/>
          <p:cNvSpPr/>
          <p:nvPr/>
        </p:nvSpPr>
        <p:spPr>
          <a:xfrm>
            <a:off x="1600200" y="3840480"/>
            <a:ext cx="52760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ON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1600200" y="4114800"/>
            <a:ext cx="52760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ON 버튼을 눌러 워밍업을 시작합니다.</a:t>
            </a:r>
            <a:endParaRPr lang="en-US" sz="1000" dirty="0"/>
          </a:p>
        </p:txBody>
      </p:sp>
      <p:sp>
        <p:nvSpPr>
          <p:cNvPr id="30" name="Shape 28"/>
          <p:cNvSpPr/>
          <p:nvPr/>
        </p:nvSpPr>
        <p:spPr>
          <a:xfrm>
            <a:off x="548640" y="4617720"/>
            <a:ext cx="6464808" cy="7772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1" name="Shape 29"/>
          <p:cNvSpPr/>
          <p:nvPr/>
        </p:nvSpPr>
        <p:spPr>
          <a:xfrm>
            <a:off x="548640" y="4617720"/>
            <a:ext cx="914400" cy="7772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2" name="Text 30"/>
          <p:cNvSpPr/>
          <p:nvPr/>
        </p:nvSpPr>
        <p:spPr>
          <a:xfrm>
            <a:off x="548640" y="4617720"/>
            <a:ext cx="9144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04</a:t>
            </a:r>
            <a:endParaRPr lang="en-US" sz="3600" dirty="0"/>
          </a:p>
        </p:txBody>
      </p:sp>
      <p:sp>
        <p:nvSpPr>
          <p:cNvPr id="33" name="Text 31"/>
          <p:cNvSpPr/>
          <p:nvPr/>
        </p:nvSpPr>
        <p:spPr>
          <a:xfrm>
            <a:off x="1600200" y="4709160"/>
            <a:ext cx="52760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워밍업 종료 대기</a:t>
            </a:r>
            <a:endParaRPr lang="en-US" sz="1300" dirty="0"/>
          </a:p>
        </p:txBody>
      </p:sp>
      <p:sp>
        <p:nvSpPr>
          <p:cNvPr id="34" name="Text 32"/>
          <p:cNvSpPr/>
          <p:nvPr/>
        </p:nvSpPr>
        <p:spPr>
          <a:xfrm>
            <a:off x="1600200" y="4983480"/>
            <a:ext cx="52760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워밍업 종료 후 X-Ray가 자동으로 OFF 됩니다.</a:t>
            </a:r>
            <a:endParaRPr lang="en-US" sz="1000" dirty="0"/>
          </a:p>
        </p:txBody>
      </p:sp>
      <p:sp>
        <p:nvSpPr>
          <p:cNvPr id="35" name="Shape 33"/>
          <p:cNvSpPr/>
          <p:nvPr/>
        </p:nvSpPr>
        <p:spPr>
          <a:xfrm>
            <a:off x="548640" y="5577840"/>
            <a:ext cx="6464808" cy="32004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7" name="Text 34"/>
          <p:cNvSpPr/>
          <p:nvPr/>
        </p:nvSpPr>
        <p:spPr>
          <a:xfrm>
            <a:off x="548640" y="850392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9.2 · X-Com Tube Seasoning Interface</a:t>
            </a:r>
            <a:endParaRPr lang="en-US" sz="850" dirty="0"/>
          </a:p>
        </p:txBody>
      </p:sp>
      <p:sp>
        <p:nvSpPr>
          <p:cNvPr id="38" name="Shape 35"/>
          <p:cNvSpPr/>
          <p:nvPr/>
        </p:nvSpPr>
        <p:spPr>
          <a:xfrm>
            <a:off x="548640" y="9683496"/>
            <a:ext cx="6464808" cy="548640"/>
          </a:xfrm>
          <a:prstGeom prst="rect">
            <a:avLst/>
          </a:prstGeom>
          <a:solidFill>
            <a:srgbClr val="FFF8E1"/>
          </a:solidFill>
          <a:ln w="12700">
            <a:solidFill>
              <a:srgbClr val="F2C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9" name="Shape 36"/>
          <p:cNvSpPr/>
          <p:nvPr/>
        </p:nvSpPr>
        <p:spPr>
          <a:xfrm>
            <a:off x="548640" y="9683496"/>
            <a:ext cx="73152" cy="54864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9848088"/>
            <a:ext cx="292608" cy="292608"/>
          </a:xfrm>
          <a:prstGeom prst="rect">
            <a:avLst/>
          </a:prstGeom>
        </p:spPr>
      </p:pic>
      <p:sp>
        <p:nvSpPr>
          <p:cNvPr id="41" name="Text 37"/>
          <p:cNvSpPr/>
          <p:nvPr/>
        </p:nvSpPr>
        <p:spPr>
          <a:xfrm>
            <a:off x="1143000" y="980236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F2C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</a:t>
            </a:r>
            <a:endParaRPr lang="en-US" sz="900" dirty="0"/>
          </a:p>
        </p:txBody>
      </p:sp>
      <p:sp>
        <p:nvSpPr>
          <p:cNvPr id="42" name="Text 38"/>
          <p:cNvSpPr/>
          <p:nvPr/>
        </p:nvSpPr>
        <p:spPr>
          <a:xfrm>
            <a:off x="1143000" y="10049256"/>
            <a:ext cx="5733288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워밍업을 수행할 때는 스테이지에 테스트 샘플이 없어야 합니다. 절대 eXer 프로그램과 동시에 실행하지 마십시오.</a:t>
            </a:r>
            <a:endParaRPr lang="en-US" sz="1000" dirty="0"/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F54D5597-92B0-100B-BCAB-773CC4D40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39" y="5704495"/>
            <a:ext cx="2655993" cy="2753705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5F715CB7-A72E-B4FA-C998-AC59447980B8}"/>
              </a:ext>
            </a:extLst>
          </p:cNvPr>
          <p:cNvSpPr/>
          <p:nvPr/>
        </p:nvSpPr>
        <p:spPr>
          <a:xfrm>
            <a:off x="2421467" y="7861300"/>
            <a:ext cx="673100" cy="5164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09 · System Operation · 시스템 작동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9.3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Axis Initialization · 축 초기화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eXer Program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워밍업이 완료된 후 eXer 프로그램을 실행하여 9축 모션 초기화를 수행합니다. 정확한 검사를 위해 반드시 초기화를 진행하십시오.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6464808" cy="14630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011680"/>
            <a:ext cx="731520" cy="14630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2011680"/>
            <a:ext cx="73152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</a:t>
            </a:r>
            <a:endParaRPr lang="en-US" sz="4200" dirty="0"/>
          </a:p>
        </p:txBody>
      </p:sp>
      <p:sp>
        <p:nvSpPr>
          <p:cNvPr id="18" name="Text 16"/>
          <p:cNvSpPr/>
          <p:nvPr/>
        </p:nvSpPr>
        <p:spPr>
          <a:xfrm>
            <a:off x="1463040" y="2103120"/>
            <a:ext cx="54589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eXer 프로그램 실행 및 로그인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1463040" y="2423160"/>
            <a:ext cx="5458968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워밍업이 </a:t>
            </a:r>
            <a:r>
              <a:rPr 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끝나면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튜브 </a:t>
            </a:r>
            <a:r>
              <a:rPr lang="ko-KR" alt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웜업</a:t>
            </a:r>
            <a:r>
              <a:rPr lang="ko-KR" alt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프로그램을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종료한 후 eXer 프로그램을 실행하십시오. 로그인 화면에서 User name: admin </a:t>
            </a:r>
            <a:r>
              <a:rPr 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Paswword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:</a:t>
            </a:r>
            <a:r>
              <a:rPr lang="ko-KR" alt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없음 </a:t>
            </a:r>
            <a:r>
              <a:rPr 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으로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로그인합니다.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548640" y="3657600"/>
            <a:ext cx="6464808" cy="246888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1" name="Image 0" descr="/home/claude/sample/imgs/image45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3730752"/>
            <a:ext cx="6318504" cy="2103120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548640" y="585216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9.3 · eXer Login Screen</a:t>
            </a:r>
            <a:endParaRPr lang="en-US" sz="850" dirty="0"/>
          </a:p>
        </p:txBody>
      </p:sp>
      <p:sp>
        <p:nvSpPr>
          <p:cNvPr id="23" name="Shape 20"/>
          <p:cNvSpPr/>
          <p:nvPr/>
        </p:nvSpPr>
        <p:spPr>
          <a:xfrm>
            <a:off x="548640" y="6309360"/>
            <a:ext cx="6464808" cy="14630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1"/>
          <p:cNvSpPr/>
          <p:nvPr/>
        </p:nvSpPr>
        <p:spPr>
          <a:xfrm>
            <a:off x="548640" y="6309360"/>
            <a:ext cx="731520" cy="14630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2"/>
          <p:cNvSpPr/>
          <p:nvPr/>
        </p:nvSpPr>
        <p:spPr>
          <a:xfrm>
            <a:off x="548640" y="6309360"/>
            <a:ext cx="73152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</a:t>
            </a:r>
            <a:endParaRPr lang="en-US" sz="4200" dirty="0"/>
          </a:p>
        </p:txBody>
      </p:sp>
      <p:sp>
        <p:nvSpPr>
          <p:cNvPr id="26" name="Text 23"/>
          <p:cNvSpPr/>
          <p:nvPr/>
        </p:nvSpPr>
        <p:spPr>
          <a:xfrm>
            <a:off x="1463040" y="6400800"/>
            <a:ext cx="54589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All Home Axes 실행</a:t>
            </a:r>
            <a:endParaRPr lang="en-US" sz="1300" dirty="0"/>
          </a:p>
        </p:txBody>
      </p:sp>
      <p:sp>
        <p:nvSpPr>
          <p:cNvPr id="27" name="Text 24"/>
          <p:cNvSpPr/>
          <p:nvPr/>
        </p:nvSpPr>
        <p:spPr>
          <a:xfrm>
            <a:off x="1463040" y="6720840"/>
            <a:ext cx="5458968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eXer 실행 후 축 컨트롤 패널의 「All Home Axes」 버튼(빨간 사각형 우측의 삼각형)을 클릭하여 모션 초기화를 진행합니다. 「초기화 중」 메시지 창이 사라지면 초기화가 완료된 것입니다.</a:t>
            </a:r>
            <a:endParaRPr lang="en-US" sz="1000" dirty="0"/>
          </a:p>
        </p:txBody>
      </p:sp>
      <p:sp>
        <p:nvSpPr>
          <p:cNvPr id="28" name="Shape 25"/>
          <p:cNvSpPr/>
          <p:nvPr/>
        </p:nvSpPr>
        <p:spPr>
          <a:xfrm>
            <a:off x="548640" y="7909560"/>
            <a:ext cx="6464808" cy="22860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9" name="Image 1" descr="/home/claude/sample/imgs/image44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1792" y="7982712"/>
            <a:ext cx="6318504" cy="1920240"/>
          </a:xfrm>
          <a:prstGeom prst="rect">
            <a:avLst/>
          </a:prstGeom>
        </p:spPr>
      </p:pic>
      <p:sp>
        <p:nvSpPr>
          <p:cNvPr id="30" name="Text 26"/>
          <p:cNvSpPr/>
          <p:nvPr/>
        </p:nvSpPr>
        <p:spPr>
          <a:xfrm>
            <a:off x="548640" y="992124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9.4 · eXer Axis Control Panel</a:t>
            </a:r>
            <a:endParaRPr lang="en-US" sz="8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09 · System Operation · 시스템 작동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9.3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Axis Initialization — Details · 축 초기화 — 상세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Validation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축 초기화가 실행되면 「초기화 중」 메시지 창이 나타나고 모션 초기화가 자동으로 진행됩니다. 메시지 창이 사라지면 초기화가 완료된 것입니다. 사용자가 설정한 좌표를 사용하여 정확한 검사를 수행하려면 반드시 초기화를 진행해야 합니다.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548640" y="2194560"/>
            <a:ext cx="6464808" cy="59436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46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2267712"/>
            <a:ext cx="6318504" cy="55778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786384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9.5 · Axis Initialization in Progress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48640" y="8412480"/>
            <a:ext cx="6464808" cy="1124712"/>
          </a:xfrm>
          <a:prstGeom prst="rect">
            <a:avLst/>
          </a:prstGeom>
          <a:solidFill>
            <a:srgbClr val="FEE2E2"/>
          </a:solidFill>
          <a:ln w="12700">
            <a:solidFill>
              <a:srgbClr val="C8102E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6"/>
          <p:cNvSpPr/>
          <p:nvPr/>
        </p:nvSpPr>
        <p:spPr>
          <a:xfrm>
            <a:off x="548640" y="8412480"/>
            <a:ext cx="73152" cy="112471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8577072"/>
            <a:ext cx="292608" cy="292608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1143000" y="8531352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IMPORTANT · 초기화 필수</a:t>
            </a:r>
            <a:endParaRPr lang="en-US" sz="900" dirty="0"/>
          </a:p>
        </p:txBody>
      </p:sp>
      <p:sp>
        <p:nvSpPr>
          <p:cNvPr id="22" name="Text 18"/>
          <p:cNvSpPr/>
          <p:nvPr/>
        </p:nvSpPr>
        <p:spPr>
          <a:xfrm>
            <a:off x="1143000" y="8778240"/>
            <a:ext cx="5733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정확한 검사를 위한 필수 절차</a:t>
            </a:r>
            <a:endParaRPr lang="en-US" sz="1200" dirty="0"/>
          </a:p>
        </p:txBody>
      </p:sp>
      <p:sp>
        <p:nvSpPr>
          <p:cNvPr id="23" name="Text 19"/>
          <p:cNvSpPr/>
          <p:nvPr/>
        </p:nvSpPr>
        <p:spPr>
          <a:xfrm>
            <a:off x="1143000" y="9052560"/>
            <a:ext cx="573328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사용자가 설정한 좌표를 사용하여 정확한 검사를 수행하려면 반드시 초기화를 진행해야 합니다. 초기화 없이 검사를 진행할 경우 측정 오류가 발생할 수 있습니다.</a:t>
            </a:r>
            <a:endParaRPr lang="en-US" sz="9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09 · System Operation · 시스템 작동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35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9.4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Detector Calibration · 디텍터 캘리브레이션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Before 2D Inspection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2D 촬영 전에 디텍터 Calibration을 진행합니다. 영사기 버튼을 눌러 현재 kV 및 uA에서의 LUT 값을 확인한 뒤 Calibration 버튼을 눌러 실행합니다.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103120"/>
            <a:ext cx="2063496" cy="13716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103120"/>
            <a:ext cx="2063496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Shape 15"/>
          <p:cNvSpPr/>
          <p:nvPr/>
        </p:nvSpPr>
        <p:spPr>
          <a:xfrm>
            <a:off x="1306068" y="2377440"/>
            <a:ext cx="548640" cy="548640"/>
          </a:xfrm>
          <a:prstGeom prst="ellipse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8" name="Text 16"/>
          <p:cNvSpPr/>
          <p:nvPr/>
        </p:nvSpPr>
        <p:spPr>
          <a:xfrm>
            <a:off x="1306068" y="2377440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640080" y="2971800"/>
            <a:ext cx="188061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LUT 값 확인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685800" y="3200400"/>
            <a:ext cx="178917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현재 kV 및 uA에서의 LUT 값을 확인합니다.</a:t>
            </a:r>
            <a:endParaRPr lang="en-US" sz="900" dirty="0"/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416" y="2697480"/>
            <a:ext cx="182880" cy="182880"/>
          </a:xfrm>
          <a:prstGeom prst="rect">
            <a:avLst/>
          </a:prstGeom>
        </p:spPr>
      </p:pic>
      <p:sp>
        <p:nvSpPr>
          <p:cNvPr id="22" name="Shape 19"/>
          <p:cNvSpPr/>
          <p:nvPr/>
        </p:nvSpPr>
        <p:spPr>
          <a:xfrm>
            <a:off x="2749296" y="2103120"/>
            <a:ext cx="2063496" cy="13716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" name="Shape 20"/>
          <p:cNvSpPr/>
          <p:nvPr/>
        </p:nvSpPr>
        <p:spPr>
          <a:xfrm>
            <a:off x="2749296" y="2103120"/>
            <a:ext cx="2063496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1"/>
          <p:cNvSpPr/>
          <p:nvPr/>
        </p:nvSpPr>
        <p:spPr>
          <a:xfrm>
            <a:off x="3506724" y="2377440"/>
            <a:ext cx="548640" cy="548640"/>
          </a:xfrm>
          <a:prstGeom prst="ellipse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2"/>
          <p:cNvSpPr/>
          <p:nvPr/>
        </p:nvSpPr>
        <p:spPr>
          <a:xfrm>
            <a:off x="3506724" y="2377440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</a:t>
            </a:r>
            <a:endParaRPr lang="en-US" sz="2200" dirty="0"/>
          </a:p>
        </p:txBody>
      </p:sp>
      <p:sp>
        <p:nvSpPr>
          <p:cNvPr id="26" name="Text 23"/>
          <p:cNvSpPr/>
          <p:nvPr/>
        </p:nvSpPr>
        <p:spPr>
          <a:xfrm>
            <a:off x="2840736" y="2971800"/>
            <a:ext cx="188061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Calibration 실행</a:t>
            </a:r>
            <a:endParaRPr lang="en-US" sz="1100" dirty="0"/>
          </a:p>
        </p:txBody>
      </p:sp>
      <p:sp>
        <p:nvSpPr>
          <p:cNvPr id="27" name="Text 24"/>
          <p:cNvSpPr/>
          <p:nvPr/>
        </p:nvSpPr>
        <p:spPr>
          <a:xfrm>
            <a:off x="2886456" y="3200400"/>
            <a:ext cx="178917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Calibration 버튼을 눌러 실행합니다.</a:t>
            </a:r>
            <a:endParaRPr lang="en-US" sz="900" dirty="0"/>
          </a:p>
        </p:txBody>
      </p:sp>
      <p:pic>
        <p:nvPicPr>
          <p:cNvPr id="2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072" y="2697480"/>
            <a:ext cx="182880" cy="182880"/>
          </a:xfrm>
          <a:prstGeom prst="rect">
            <a:avLst/>
          </a:prstGeom>
        </p:spPr>
      </p:pic>
      <p:sp>
        <p:nvSpPr>
          <p:cNvPr id="29" name="Shape 25"/>
          <p:cNvSpPr/>
          <p:nvPr/>
        </p:nvSpPr>
        <p:spPr>
          <a:xfrm>
            <a:off x="4949952" y="2103120"/>
            <a:ext cx="2063496" cy="13716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6"/>
          <p:cNvSpPr/>
          <p:nvPr/>
        </p:nvSpPr>
        <p:spPr>
          <a:xfrm>
            <a:off x="4949952" y="2103120"/>
            <a:ext cx="2063496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1" name="Shape 27"/>
          <p:cNvSpPr/>
          <p:nvPr/>
        </p:nvSpPr>
        <p:spPr>
          <a:xfrm>
            <a:off x="5707380" y="2377440"/>
            <a:ext cx="548640" cy="548640"/>
          </a:xfrm>
          <a:prstGeom prst="ellipse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2" name="Text 28"/>
          <p:cNvSpPr/>
          <p:nvPr/>
        </p:nvSpPr>
        <p:spPr>
          <a:xfrm>
            <a:off x="5707380" y="2377440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</a:t>
            </a:r>
            <a:endParaRPr lang="en-US" sz="2200" dirty="0"/>
          </a:p>
        </p:txBody>
      </p:sp>
      <p:sp>
        <p:nvSpPr>
          <p:cNvPr id="33" name="Text 29"/>
          <p:cNvSpPr/>
          <p:nvPr/>
        </p:nvSpPr>
        <p:spPr>
          <a:xfrm>
            <a:off x="5041392" y="2971800"/>
            <a:ext cx="188061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자동 완료 대기</a:t>
            </a:r>
            <a:endParaRPr lang="en-US" sz="1100" dirty="0"/>
          </a:p>
        </p:txBody>
      </p:sp>
      <p:sp>
        <p:nvSpPr>
          <p:cNvPr id="34" name="Text 30"/>
          <p:cNvSpPr/>
          <p:nvPr/>
        </p:nvSpPr>
        <p:spPr>
          <a:xfrm>
            <a:off x="5087112" y="3200400"/>
            <a:ext cx="178917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Calibration이 끝날 때까지 기다리면 자동으로 완료됩니다.</a:t>
            </a:r>
            <a:endParaRPr lang="en-US" sz="900" dirty="0"/>
          </a:p>
        </p:txBody>
      </p:sp>
      <p:sp>
        <p:nvSpPr>
          <p:cNvPr id="35" name="Shape 31"/>
          <p:cNvSpPr/>
          <p:nvPr/>
        </p:nvSpPr>
        <p:spPr>
          <a:xfrm>
            <a:off x="548640" y="3703320"/>
            <a:ext cx="6464808" cy="45720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6" name="Image 2" descr="/home/claude/sample/imgs/image49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1792" y="3776472"/>
            <a:ext cx="6318504" cy="4206240"/>
          </a:xfrm>
          <a:prstGeom prst="rect">
            <a:avLst/>
          </a:prstGeom>
        </p:spPr>
      </p:pic>
      <p:sp>
        <p:nvSpPr>
          <p:cNvPr id="37" name="Text 32"/>
          <p:cNvSpPr/>
          <p:nvPr/>
        </p:nvSpPr>
        <p:spPr>
          <a:xfrm>
            <a:off x="548640" y="800100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9.6 · Detector Calibration Screen</a:t>
            </a:r>
            <a:endParaRPr lang="en-US" sz="850" dirty="0"/>
          </a:p>
        </p:txBody>
      </p:sp>
      <p:sp>
        <p:nvSpPr>
          <p:cNvPr id="38" name="Shape 33"/>
          <p:cNvSpPr/>
          <p:nvPr/>
        </p:nvSpPr>
        <p:spPr>
          <a:xfrm>
            <a:off x="548640" y="9271318"/>
            <a:ext cx="6464808" cy="969264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9" name="Shape 34"/>
          <p:cNvSpPr/>
          <p:nvPr/>
        </p:nvSpPr>
        <p:spPr>
          <a:xfrm>
            <a:off x="548640" y="9271318"/>
            <a:ext cx="73152" cy="969264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" y="9435910"/>
            <a:ext cx="292608" cy="292608"/>
          </a:xfrm>
          <a:prstGeom prst="rect">
            <a:avLst/>
          </a:prstGeom>
        </p:spPr>
      </p:pic>
      <p:sp>
        <p:nvSpPr>
          <p:cNvPr id="41" name="Text 35"/>
          <p:cNvSpPr/>
          <p:nvPr/>
        </p:nvSpPr>
        <p:spPr>
          <a:xfrm>
            <a:off x="1143000" y="9390190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캘리브레이션 주기</a:t>
            </a:r>
            <a:endParaRPr lang="en-US" sz="900" dirty="0"/>
          </a:p>
        </p:txBody>
      </p:sp>
      <p:sp>
        <p:nvSpPr>
          <p:cNvPr id="42" name="Text 36"/>
          <p:cNvSpPr/>
          <p:nvPr/>
        </p:nvSpPr>
        <p:spPr>
          <a:xfrm>
            <a:off x="1143000" y="9637078"/>
            <a:ext cx="5733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최소 24시간마다 진행</a:t>
            </a:r>
            <a:endParaRPr lang="en-US" sz="1200" dirty="0"/>
          </a:p>
        </p:txBody>
      </p:sp>
      <p:sp>
        <p:nvSpPr>
          <p:cNvPr id="43" name="Text 37"/>
          <p:cNvSpPr/>
          <p:nvPr/>
        </p:nvSpPr>
        <p:spPr>
          <a:xfrm>
            <a:off x="1143000" y="9911398"/>
            <a:ext cx="573328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 캘리브레이션은 최소 24시간마다 수행해야 합니다. 작업 환경 또는 사용 빈도에 따라 더 자주 진행할 수 있습니다.</a:t>
            </a:r>
            <a:endParaRPr lang="en-US" sz="9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Software UI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프로그램 UI 설명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메인 창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Main Window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Display LUT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Look-Up Table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633679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548640" y="635508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463040" y="635508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마우스 기능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463040" y="662940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Mouse Functions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48640" y="688543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2"/>
          <p:cNvSpPr/>
          <p:nvPr/>
        </p:nvSpPr>
        <p:spPr>
          <a:xfrm>
            <a:off x="548640" y="690372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463040" y="690372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작업 바 (이미지 소스)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1463040" y="717804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Image Source Toolbar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548640" y="743407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8" name="Text 26"/>
          <p:cNvSpPr/>
          <p:nvPr/>
        </p:nvSpPr>
        <p:spPr>
          <a:xfrm>
            <a:off x="548640" y="745236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10.5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463040" y="745236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작업 바 (매크로)</a:t>
            </a:r>
            <a:endParaRPr lang="en-US" sz="1200" dirty="0"/>
          </a:p>
        </p:txBody>
      </p:sp>
      <p:sp>
        <p:nvSpPr>
          <p:cNvPr id="30" name="Text 28"/>
          <p:cNvSpPr/>
          <p:nvPr/>
        </p:nvSpPr>
        <p:spPr>
          <a:xfrm>
            <a:off x="1463040" y="772668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Macro Toolbar</a:t>
            </a:r>
            <a:endParaRPr lang="en-US" sz="950" dirty="0"/>
          </a:p>
        </p:txBody>
      </p:sp>
      <p:sp>
        <p:nvSpPr>
          <p:cNvPr id="31" name="Shape 29"/>
          <p:cNvSpPr/>
          <p:nvPr/>
        </p:nvSpPr>
        <p:spPr>
          <a:xfrm>
            <a:off x="548640" y="798271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2" name="Text 30"/>
          <p:cNvSpPr/>
          <p:nvPr/>
        </p:nvSpPr>
        <p:spPr>
          <a:xfrm>
            <a:off x="548640" y="80010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10.6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1463040" y="80010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작업 바 (Measurement)</a:t>
            </a:r>
            <a:endParaRPr lang="en-US" sz="1200" dirty="0"/>
          </a:p>
        </p:txBody>
      </p:sp>
      <p:sp>
        <p:nvSpPr>
          <p:cNvPr id="34" name="Text 32"/>
          <p:cNvSpPr/>
          <p:nvPr/>
        </p:nvSpPr>
        <p:spPr>
          <a:xfrm>
            <a:off x="1463040" y="82753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Measurement Toolbar</a:t>
            </a:r>
            <a:endParaRPr lang="en-US" sz="950" dirty="0"/>
          </a:p>
        </p:txBody>
      </p:sp>
      <p:sp>
        <p:nvSpPr>
          <p:cNvPr id="35" name="Shape 33"/>
          <p:cNvSpPr/>
          <p:nvPr/>
        </p:nvSpPr>
        <p:spPr>
          <a:xfrm>
            <a:off x="548640" y="85313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6" name="Text 34"/>
          <p:cNvSpPr/>
          <p:nvPr/>
        </p:nvSpPr>
        <p:spPr>
          <a:xfrm>
            <a:off x="548640" y="85496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10.7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1463040" y="85496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이미지 저장</a:t>
            </a:r>
            <a:endParaRPr lang="en-US" sz="1200" dirty="0"/>
          </a:p>
        </p:txBody>
      </p:sp>
      <p:sp>
        <p:nvSpPr>
          <p:cNvPr id="38" name="Text 36"/>
          <p:cNvSpPr/>
          <p:nvPr/>
        </p:nvSpPr>
        <p:spPr>
          <a:xfrm>
            <a:off x="1463040" y="88239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Image Save</a:t>
            </a:r>
            <a:endParaRPr lang="en-US" sz="950" dirty="0"/>
          </a:p>
        </p:txBody>
      </p:sp>
      <p:sp>
        <p:nvSpPr>
          <p:cNvPr id="39" name="Text 37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10 · Software UI · 프로그램 UI 설명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37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Main Window — Control Panel · 메인 창 — 컨트롤 패널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eXer Software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「eXer」 프로그램 메인 화면의 우측 컨트롤 패널 구성입니다. 좌측 이미지의 번호와 우측 설명을 함께 참조하십시오.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12064" y="1975104"/>
            <a:ext cx="3090672" cy="3941767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51_cropp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2011680"/>
            <a:ext cx="3017520" cy="3868615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6017455"/>
            <a:ext cx="30175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10.1 · eXer Control Panel (right side)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48640" y="2005584"/>
            <a:ext cx="256032" cy="256032"/>
          </a:xfrm>
          <a:prstGeom prst="ellipse">
            <a:avLst/>
          </a:prstGeom>
          <a:solidFill>
            <a:srgbClr val="C8102E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Text 16"/>
          <p:cNvSpPr/>
          <p:nvPr/>
        </p:nvSpPr>
        <p:spPr>
          <a:xfrm>
            <a:off x="548640" y="2005584"/>
            <a:ext cx="25603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</a:t>
            </a:r>
            <a:endParaRPr lang="en-US" sz="1100" dirty="0"/>
          </a:p>
        </p:txBody>
      </p:sp>
      <p:sp>
        <p:nvSpPr>
          <p:cNvPr id="20" name="Shape 17"/>
          <p:cNvSpPr/>
          <p:nvPr/>
        </p:nvSpPr>
        <p:spPr>
          <a:xfrm>
            <a:off x="1348740" y="2289869"/>
            <a:ext cx="256032" cy="256032"/>
          </a:xfrm>
          <a:prstGeom prst="ellipse">
            <a:avLst/>
          </a:prstGeom>
          <a:solidFill>
            <a:srgbClr val="C8102E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8"/>
          <p:cNvSpPr/>
          <p:nvPr/>
        </p:nvSpPr>
        <p:spPr>
          <a:xfrm>
            <a:off x="1348740" y="2289869"/>
            <a:ext cx="25603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</a:t>
            </a:r>
            <a:endParaRPr lang="en-US" sz="1100" dirty="0"/>
          </a:p>
        </p:txBody>
      </p:sp>
      <p:sp>
        <p:nvSpPr>
          <p:cNvPr id="22" name="Shape 19"/>
          <p:cNvSpPr/>
          <p:nvPr/>
        </p:nvSpPr>
        <p:spPr>
          <a:xfrm>
            <a:off x="1032256" y="2543205"/>
            <a:ext cx="256032" cy="256032"/>
          </a:xfrm>
          <a:prstGeom prst="ellipse">
            <a:avLst/>
          </a:prstGeom>
          <a:solidFill>
            <a:srgbClr val="C8102E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" name="Text 20"/>
          <p:cNvSpPr/>
          <p:nvPr/>
        </p:nvSpPr>
        <p:spPr>
          <a:xfrm>
            <a:off x="1032256" y="2543205"/>
            <a:ext cx="25603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</a:t>
            </a:r>
            <a:endParaRPr lang="en-US" sz="1100" dirty="0"/>
          </a:p>
        </p:txBody>
      </p:sp>
      <p:sp>
        <p:nvSpPr>
          <p:cNvPr id="24" name="Shape 21"/>
          <p:cNvSpPr/>
          <p:nvPr/>
        </p:nvSpPr>
        <p:spPr>
          <a:xfrm>
            <a:off x="3163824" y="3055971"/>
            <a:ext cx="256032" cy="256032"/>
          </a:xfrm>
          <a:prstGeom prst="ellipse">
            <a:avLst/>
          </a:prstGeom>
          <a:solidFill>
            <a:srgbClr val="C8102E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2"/>
          <p:cNvSpPr/>
          <p:nvPr/>
        </p:nvSpPr>
        <p:spPr>
          <a:xfrm>
            <a:off x="3163824" y="3055971"/>
            <a:ext cx="25603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</a:t>
            </a:r>
            <a:endParaRPr lang="en-US" sz="1100" dirty="0"/>
          </a:p>
        </p:txBody>
      </p:sp>
      <p:sp>
        <p:nvSpPr>
          <p:cNvPr id="26" name="Shape 23"/>
          <p:cNvSpPr/>
          <p:nvPr/>
        </p:nvSpPr>
        <p:spPr>
          <a:xfrm>
            <a:off x="1810512" y="3429703"/>
            <a:ext cx="256032" cy="256032"/>
          </a:xfrm>
          <a:prstGeom prst="ellipse">
            <a:avLst/>
          </a:prstGeom>
          <a:solidFill>
            <a:srgbClr val="C8102E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4"/>
          <p:cNvSpPr/>
          <p:nvPr/>
        </p:nvSpPr>
        <p:spPr>
          <a:xfrm>
            <a:off x="1810512" y="3429703"/>
            <a:ext cx="25603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</a:t>
            </a:r>
            <a:endParaRPr lang="en-US" sz="1100" dirty="0"/>
          </a:p>
        </p:txBody>
      </p:sp>
      <p:sp>
        <p:nvSpPr>
          <p:cNvPr id="28" name="Shape 25"/>
          <p:cNvSpPr/>
          <p:nvPr/>
        </p:nvSpPr>
        <p:spPr>
          <a:xfrm>
            <a:off x="1160272" y="4083734"/>
            <a:ext cx="256032" cy="256032"/>
          </a:xfrm>
          <a:prstGeom prst="ellipse">
            <a:avLst/>
          </a:prstGeom>
          <a:solidFill>
            <a:srgbClr val="C8102E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 26"/>
          <p:cNvSpPr/>
          <p:nvPr/>
        </p:nvSpPr>
        <p:spPr>
          <a:xfrm>
            <a:off x="1160272" y="4083734"/>
            <a:ext cx="25603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</a:t>
            </a:r>
            <a:endParaRPr lang="en-US" sz="1100" dirty="0"/>
          </a:p>
        </p:txBody>
      </p:sp>
      <p:sp>
        <p:nvSpPr>
          <p:cNvPr id="30" name="Shape 27"/>
          <p:cNvSpPr/>
          <p:nvPr/>
        </p:nvSpPr>
        <p:spPr>
          <a:xfrm>
            <a:off x="3840480" y="2011680"/>
            <a:ext cx="3172968" cy="705729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1" name="Shape 28"/>
          <p:cNvSpPr/>
          <p:nvPr/>
        </p:nvSpPr>
        <p:spPr>
          <a:xfrm>
            <a:off x="3886200" y="2084832"/>
            <a:ext cx="274320" cy="27432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2" name="Text 29"/>
          <p:cNvSpPr/>
          <p:nvPr/>
        </p:nvSpPr>
        <p:spPr>
          <a:xfrm>
            <a:off x="3886200" y="2084832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</a:t>
            </a:r>
            <a:endParaRPr lang="en-US" sz="1100" dirty="0"/>
          </a:p>
        </p:txBody>
      </p:sp>
      <p:sp>
        <p:nvSpPr>
          <p:cNvPr id="33" name="Text 30"/>
          <p:cNvSpPr/>
          <p:nvPr/>
        </p:nvSpPr>
        <p:spPr>
          <a:xfrm>
            <a:off x="4251960" y="2048256"/>
            <a:ext cx="27157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상태 표시기</a:t>
            </a:r>
            <a:endParaRPr lang="en-US" sz="1150" dirty="0"/>
          </a:p>
        </p:txBody>
      </p:sp>
      <p:sp>
        <p:nvSpPr>
          <p:cNvPr id="34" name="Text 31"/>
          <p:cNvSpPr/>
          <p:nvPr/>
        </p:nvSpPr>
        <p:spPr>
          <a:xfrm>
            <a:off x="4251960" y="2267712"/>
            <a:ext cx="2715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Status Indicators</a:t>
            </a:r>
            <a:endParaRPr lang="en-US" sz="800" dirty="0"/>
          </a:p>
        </p:txBody>
      </p:sp>
      <p:sp>
        <p:nvSpPr>
          <p:cNvPr id="35" name="Text 32"/>
          <p:cNvSpPr/>
          <p:nvPr/>
        </p:nvSpPr>
        <p:spPr>
          <a:xfrm>
            <a:off x="3886200" y="2432304"/>
            <a:ext cx="3127248" cy="248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· DOOR · CHILLER · MC 등 주요 상태 색상 표시.</a:t>
            </a:r>
            <a:endParaRPr lang="en-US" sz="900" dirty="0"/>
          </a:p>
        </p:txBody>
      </p:sp>
      <p:sp>
        <p:nvSpPr>
          <p:cNvPr id="36" name="Shape 33"/>
          <p:cNvSpPr/>
          <p:nvPr/>
        </p:nvSpPr>
        <p:spPr>
          <a:xfrm>
            <a:off x="3886200" y="2790561"/>
            <a:ext cx="274320" cy="27432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7" name="Text 34"/>
          <p:cNvSpPr/>
          <p:nvPr/>
        </p:nvSpPr>
        <p:spPr>
          <a:xfrm>
            <a:off x="3886200" y="2790561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</a:t>
            </a:r>
            <a:endParaRPr lang="en-US" sz="1100" dirty="0"/>
          </a:p>
        </p:txBody>
      </p:sp>
      <p:sp>
        <p:nvSpPr>
          <p:cNvPr id="38" name="Text 35"/>
          <p:cNvSpPr/>
          <p:nvPr/>
        </p:nvSpPr>
        <p:spPr>
          <a:xfrm>
            <a:off x="4251960" y="2753985"/>
            <a:ext cx="27157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기능 탭</a:t>
            </a:r>
            <a:endParaRPr lang="en-US" sz="1150" dirty="0"/>
          </a:p>
        </p:txBody>
      </p:sp>
      <p:sp>
        <p:nvSpPr>
          <p:cNvPr id="39" name="Text 36"/>
          <p:cNvSpPr/>
          <p:nvPr/>
        </p:nvSpPr>
        <p:spPr>
          <a:xfrm>
            <a:off x="4251960" y="2973441"/>
            <a:ext cx="2715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Function Tabs</a:t>
            </a:r>
            <a:endParaRPr lang="en-US" sz="800" dirty="0"/>
          </a:p>
        </p:txBody>
      </p:sp>
      <p:sp>
        <p:nvSpPr>
          <p:cNvPr id="40" name="Text 37"/>
          <p:cNvSpPr/>
          <p:nvPr/>
        </p:nvSpPr>
        <p:spPr>
          <a:xfrm>
            <a:off x="3886200" y="3138033"/>
            <a:ext cx="3127248" cy="248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Img Source / Macro / Measurement 화면 전환.</a:t>
            </a:r>
            <a:endParaRPr lang="en-US" sz="900" dirty="0"/>
          </a:p>
        </p:txBody>
      </p:sp>
      <p:sp>
        <p:nvSpPr>
          <p:cNvPr id="41" name="Shape 38"/>
          <p:cNvSpPr/>
          <p:nvPr/>
        </p:nvSpPr>
        <p:spPr>
          <a:xfrm>
            <a:off x="3840480" y="3423138"/>
            <a:ext cx="3172968" cy="705729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2" name="Shape 39"/>
          <p:cNvSpPr/>
          <p:nvPr/>
        </p:nvSpPr>
        <p:spPr>
          <a:xfrm>
            <a:off x="3886200" y="3496290"/>
            <a:ext cx="274320" cy="27432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3" name="Text 40"/>
          <p:cNvSpPr/>
          <p:nvPr/>
        </p:nvSpPr>
        <p:spPr>
          <a:xfrm>
            <a:off x="3886200" y="3496290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</a:t>
            </a:r>
            <a:endParaRPr lang="en-US" sz="1100" dirty="0"/>
          </a:p>
        </p:txBody>
      </p:sp>
      <p:sp>
        <p:nvSpPr>
          <p:cNvPr id="44" name="Text 41"/>
          <p:cNvSpPr/>
          <p:nvPr/>
        </p:nvSpPr>
        <p:spPr>
          <a:xfrm>
            <a:off x="4251960" y="3459714"/>
            <a:ext cx="27157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캘리브레이션</a:t>
            </a:r>
            <a:endParaRPr lang="en-US" sz="1150" dirty="0"/>
          </a:p>
        </p:txBody>
      </p:sp>
      <p:sp>
        <p:nvSpPr>
          <p:cNvPr id="45" name="Text 42"/>
          <p:cNvSpPr/>
          <p:nvPr/>
        </p:nvSpPr>
        <p:spPr>
          <a:xfrm>
            <a:off x="4251960" y="3679170"/>
            <a:ext cx="2715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Calibration</a:t>
            </a:r>
            <a:endParaRPr lang="en-US" sz="800" dirty="0"/>
          </a:p>
        </p:txBody>
      </p:sp>
      <p:sp>
        <p:nvSpPr>
          <p:cNvPr id="46" name="Text 43"/>
          <p:cNvSpPr/>
          <p:nvPr/>
        </p:nvSpPr>
        <p:spPr>
          <a:xfrm>
            <a:off x="3886200" y="3843762"/>
            <a:ext cx="3127248" cy="248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 캘리브레이션 및 LUT 관련 설정.</a:t>
            </a:r>
            <a:endParaRPr lang="en-US" sz="900" dirty="0"/>
          </a:p>
        </p:txBody>
      </p:sp>
      <p:sp>
        <p:nvSpPr>
          <p:cNvPr id="47" name="Shape 44"/>
          <p:cNvSpPr/>
          <p:nvPr/>
        </p:nvSpPr>
        <p:spPr>
          <a:xfrm>
            <a:off x="3886200" y="4202020"/>
            <a:ext cx="274320" cy="27432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8" name="Text 45"/>
          <p:cNvSpPr/>
          <p:nvPr/>
        </p:nvSpPr>
        <p:spPr>
          <a:xfrm>
            <a:off x="3886200" y="4202020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</a:t>
            </a:r>
            <a:endParaRPr lang="en-US" sz="1100" dirty="0"/>
          </a:p>
        </p:txBody>
      </p:sp>
      <p:sp>
        <p:nvSpPr>
          <p:cNvPr id="49" name="Text 46"/>
          <p:cNvSpPr/>
          <p:nvPr/>
        </p:nvSpPr>
        <p:spPr>
          <a:xfrm>
            <a:off x="4251960" y="4165444"/>
            <a:ext cx="27157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출력 조절</a:t>
            </a:r>
            <a:endParaRPr lang="en-US" sz="1150" dirty="0"/>
          </a:p>
        </p:txBody>
      </p:sp>
      <p:sp>
        <p:nvSpPr>
          <p:cNvPr id="50" name="Text 47"/>
          <p:cNvSpPr/>
          <p:nvPr/>
        </p:nvSpPr>
        <p:spPr>
          <a:xfrm>
            <a:off x="4251960" y="4384900"/>
            <a:ext cx="2715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Tube Control</a:t>
            </a:r>
            <a:endParaRPr lang="en-US" sz="800" dirty="0"/>
          </a:p>
        </p:txBody>
      </p:sp>
      <p:sp>
        <p:nvSpPr>
          <p:cNvPr id="51" name="Text 48"/>
          <p:cNvSpPr/>
          <p:nvPr/>
        </p:nvSpPr>
        <p:spPr>
          <a:xfrm>
            <a:off x="3886200" y="4549492"/>
            <a:ext cx="3127248" cy="248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관전압(kV) · 관전류(mA) 설정. Enter로 적용.</a:t>
            </a:r>
            <a:endParaRPr lang="en-US" sz="900" dirty="0"/>
          </a:p>
        </p:txBody>
      </p:sp>
      <p:sp>
        <p:nvSpPr>
          <p:cNvPr id="52" name="Shape 49"/>
          <p:cNvSpPr/>
          <p:nvPr/>
        </p:nvSpPr>
        <p:spPr>
          <a:xfrm>
            <a:off x="3840480" y="4834597"/>
            <a:ext cx="3172968" cy="705729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3" name="Shape 50"/>
          <p:cNvSpPr/>
          <p:nvPr/>
        </p:nvSpPr>
        <p:spPr>
          <a:xfrm>
            <a:off x="3886200" y="4907749"/>
            <a:ext cx="274320" cy="27432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4" name="Text 51"/>
          <p:cNvSpPr/>
          <p:nvPr/>
        </p:nvSpPr>
        <p:spPr>
          <a:xfrm>
            <a:off x="3886200" y="4907749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</a:t>
            </a:r>
            <a:endParaRPr lang="en-US" sz="1100" dirty="0"/>
          </a:p>
        </p:txBody>
      </p:sp>
      <p:sp>
        <p:nvSpPr>
          <p:cNvPr id="55" name="Text 52"/>
          <p:cNvSpPr/>
          <p:nvPr/>
        </p:nvSpPr>
        <p:spPr>
          <a:xfrm>
            <a:off x="4251960" y="4871173"/>
            <a:ext cx="27157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모션 컨트롤</a:t>
            </a:r>
            <a:endParaRPr lang="en-US" sz="1150" dirty="0"/>
          </a:p>
        </p:txBody>
      </p:sp>
      <p:sp>
        <p:nvSpPr>
          <p:cNvPr id="56" name="Text 53"/>
          <p:cNvSpPr/>
          <p:nvPr/>
        </p:nvSpPr>
        <p:spPr>
          <a:xfrm>
            <a:off x="4251960" y="5090629"/>
            <a:ext cx="2715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Motion Control</a:t>
            </a:r>
            <a:endParaRPr lang="en-US" sz="800" dirty="0"/>
          </a:p>
        </p:txBody>
      </p:sp>
      <p:sp>
        <p:nvSpPr>
          <p:cNvPr id="57" name="Text 54"/>
          <p:cNvSpPr/>
          <p:nvPr/>
        </p:nvSpPr>
        <p:spPr>
          <a:xfrm>
            <a:off x="3886200" y="5255221"/>
            <a:ext cx="3127248" cy="248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9축 ± 방향 조작 및 Synchro 동기 이동.</a:t>
            </a:r>
            <a:endParaRPr lang="en-US" sz="900" dirty="0"/>
          </a:p>
        </p:txBody>
      </p:sp>
      <p:sp>
        <p:nvSpPr>
          <p:cNvPr id="58" name="Shape 55"/>
          <p:cNvSpPr/>
          <p:nvPr/>
        </p:nvSpPr>
        <p:spPr>
          <a:xfrm>
            <a:off x="3886200" y="5613478"/>
            <a:ext cx="274320" cy="27432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9" name="Text 56"/>
          <p:cNvSpPr/>
          <p:nvPr/>
        </p:nvSpPr>
        <p:spPr>
          <a:xfrm>
            <a:off x="3886200" y="5613478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</a:t>
            </a:r>
            <a:endParaRPr lang="en-US" sz="1100" dirty="0"/>
          </a:p>
        </p:txBody>
      </p:sp>
      <p:sp>
        <p:nvSpPr>
          <p:cNvPr id="60" name="Text 57"/>
          <p:cNvSpPr/>
          <p:nvPr/>
        </p:nvSpPr>
        <p:spPr>
          <a:xfrm>
            <a:off x="4251960" y="5576902"/>
            <a:ext cx="27157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촬영 / 정지</a:t>
            </a:r>
            <a:endParaRPr lang="en-US" sz="1150" dirty="0"/>
          </a:p>
        </p:txBody>
      </p:sp>
      <p:sp>
        <p:nvSpPr>
          <p:cNvPr id="61" name="Text 58"/>
          <p:cNvSpPr/>
          <p:nvPr/>
        </p:nvSpPr>
        <p:spPr>
          <a:xfrm>
            <a:off x="4251960" y="5796358"/>
            <a:ext cx="2715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Capture / Stop</a:t>
            </a:r>
            <a:endParaRPr lang="en-US" sz="800" dirty="0"/>
          </a:p>
        </p:txBody>
      </p:sp>
      <p:sp>
        <p:nvSpPr>
          <p:cNvPr id="62" name="Text 59"/>
          <p:cNvSpPr/>
          <p:nvPr/>
        </p:nvSpPr>
        <p:spPr>
          <a:xfrm>
            <a:off x="3886200" y="5960950"/>
            <a:ext cx="3127248" cy="248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파라미터 창 · 촬영 시작 · </a:t>
            </a:r>
            <a:r>
              <a:rPr lang="en-US" sz="9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정지</a:t>
            </a: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.</a:t>
            </a:r>
            <a:endParaRPr lang="en-US" sz="900" dirty="0"/>
          </a:p>
        </p:txBody>
      </p:sp>
      <p:sp>
        <p:nvSpPr>
          <p:cNvPr id="63" name="Shape 60"/>
          <p:cNvSpPr/>
          <p:nvPr/>
        </p:nvSpPr>
        <p:spPr>
          <a:xfrm>
            <a:off x="548640" y="9226296"/>
            <a:ext cx="6464808" cy="1005840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4" name="Shape 61"/>
          <p:cNvSpPr/>
          <p:nvPr/>
        </p:nvSpPr>
        <p:spPr>
          <a:xfrm>
            <a:off x="548640" y="9226296"/>
            <a:ext cx="73152" cy="100584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6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9390888"/>
            <a:ext cx="292608" cy="292608"/>
          </a:xfrm>
          <a:prstGeom prst="rect">
            <a:avLst/>
          </a:prstGeom>
        </p:spPr>
      </p:pic>
      <p:sp>
        <p:nvSpPr>
          <p:cNvPr id="66" name="Text 62"/>
          <p:cNvSpPr/>
          <p:nvPr/>
        </p:nvSpPr>
        <p:spPr>
          <a:xfrm>
            <a:off x="1143000" y="934516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관련 섹션</a:t>
            </a:r>
            <a:endParaRPr lang="en-US" sz="900" dirty="0"/>
          </a:p>
        </p:txBody>
      </p:sp>
      <p:sp>
        <p:nvSpPr>
          <p:cNvPr id="67" name="Text 63"/>
          <p:cNvSpPr/>
          <p:nvPr/>
        </p:nvSpPr>
        <p:spPr>
          <a:xfrm>
            <a:off x="1143000" y="9592056"/>
            <a:ext cx="573328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각 영역의 상세 기능은 10.2 Display LUT (p.38), 10.4 Image Source (p.40), 10.6 Measurement (p.43) 섹션을 참조하십시오.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10 · Software UI · 프로그램 UI 설명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10.2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Display LUT (Look-Up Table) · 디스플레이 LUT 조절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Image Brightness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좌우의 두 포인트를 마우스로 드래그하여 영상을 조절합니다. ① 포인트는 좌측으로, ② 포인트는 우측으로 이동하면 샘플 자체 이미지와 배경 이미지의 경계가 더욱 선명해집니다.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194560"/>
            <a:ext cx="6464808" cy="36576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53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2267712"/>
            <a:ext cx="6318504" cy="32918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557784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10.2 · Display LUT Histogram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48640" y="6035040"/>
            <a:ext cx="3140964" cy="1828800"/>
          </a:xfrm>
          <a:prstGeom prst="rect">
            <a:avLst/>
          </a:prstGeom>
          <a:solidFill>
            <a:srgbClr val="FAFBFC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6"/>
          <p:cNvSpPr/>
          <p:nvPr/>
        </p:nvSpPr>
        <p:spPr>
          <a:xfrm>
            <a:off x="548640" y="6035040"/>
            <a:ext cx="3140964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7"/>
          <p:cNvSpPr/>
          <p:nvPr/>
        </p:nvSpPr>
        <p:spPr>
          <a:xfrm>
            <a:off x="731520" y="6217920"/>
            <a:ext cx="286664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① 포인트 (좌하단)</a:t>
            </a:r>
            <a:endParaRPr lang="en-US" sz="1200" dirty="0"/>
          </a:p>
        </p:txBody>
      </p:sp>
      <p:sp>
        <p:nvSpPr>
          <p:cNvPr id="21" name="Text 18"/>
          <p:cNvSpPr/>
          <p:nvPr/>
        </p:nvSpPr>
        <p:spPr>
          <a:xfrm>
            <a:off x="731520" y="6492240"/>
            <a:ext cx="28666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Point 1 — Lower-Left</a:t>
            </a:r>
            <a:endParaRPr lang="en-US" sz="850" dirty="0"/>
          </a:p>
        </p:txBody>
      </p:sp>
      <p:sp>
        <p:nvSpPr>
          <p:cNvPr id="22" name="Text 19"/>
          <p:cNvSpPr/>
          <p:nvPr/>
        </p:nvSpPr>
        <p:spPr>
          <a:xfrm>
            <a:off x="731520" y="6766560"/>
            <a:ext cx="2866644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왼쪽으로 이동할수록 샘플 자체 이미지가 밝아집니다. 위쪽으로 이동할 때도 마찬가지로 샘플 이미지가 밝아지며 배경과 샘플 이미지의 경계가 더욱 선명해집니다.</a:t>
            </a:r>
            <a:endParaRPr lang="en-US" sz="950" dirty="0"/>
          </a:p>
        </p:txBody>
      </p:sp>
      <p:sp>
        <p:nvSpPr>
          <p:cNvPr id="23" name="Shape 20"/>
          <p:cNvSpPr/>
          <p:nvPr/>
        </p:nvSpPr>
        <p:spPr>
          <a:xfrm>
            <a:off x="3872484" y="6035040"/>
            <a:ext cx="3140964" cy="1828800"/>
          </a:xfrm>
          <a:prstGeom prst="rect">
            <a:avLst/>
          </a:prstGeom>
          <a:solidFill>
            <a:srgbClr val="FAFBFC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1"/>
          <p:cNvSpPr/>
          <p:nvPr/>
        </p:nvSpPr>
        <p:spPr>
          <a:xfrm>
            <a:off x="3872484" y="6035040"/>
            <a:ext cx="3140964" cy="54864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2"/>
          <p:cNvSpPr/>
          <p:nvPr/>
        </p:nvSpPr>
        <p:spPr>
          <a:xfrm>
            <a:off x="4055364" y="6217920"/>
            <a:ext cx="286664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② 포인트 (우상단)</a:t>
            </a:r>
            <a:endParaRPr lang="en-US" sz="1200" dirty="0"/>
          </a:p>
        </p:txBody>
      </p:sp>
      <p:sp>
        <p:nvSpPr>
          <p:cNvPr id="26" name="Text 23"/>
          <p:cNvSpPr/>
          <p:nvPr/>
        </p:nvSpPr>
        <p:spPr>
          <a:xfrm>
            <a:off x="4055364" y="6492240"/>
            <a:ext cx="28666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Point 2 — Upper-Right</a:t>
            </a:r>
            <a:endParaRPr lang="en-US" sz="850" dirty="0"/>
          </a:p>
        </p:txBody>
      </p:sp>
      <p:sp>
        <p:nvSpPr>
          <p:cNvPr id="27" name="Text 24"/>
          <p:cNvSpPr/>
          <p:nvPr/>
        </p:nvSpPr>
        <p:spPr>
          <a:xfrm>
            <a:off x="4055364" y="6766560"/>
            <a:ext cx="2866644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우측으로 이동할수록 배경이 어두워지고 이미지 자체의 색상이 명확해집니다. 아래쪽으로 이동할 때도 배경의 색이 어두워집니다.</a:t>
            </a:r>
            <a:endParaRPr lang="en-US" sz="950" dirty="0"/>
          </a:p>
        </p:txBody>
      </p:sp>
      <p:sp>
        <p:nvSpPr>
          <p:cNvPr id="28" name="Shape 25"/>
          <p:cNvSpPr/>
          <p:nvPr/>
        </p:nvSpPr>
        <p:spPr>
          <a:xfrm>
            <a:off x="548640" y="9409176"/>
            <a:ext cx="6464808" cy="822960"/>
          </a:xfrm>
          <a:prstGeom prst="rect">
            <a:avLst/>
          </a:prstGeom>
          <a:solidFill>
            <a:srgbClr val="F4F6F8"/>
          </a:solidFill>
          <a:ln w="12700">
            <a:solidFill>
              <a:srgbClr val="0F8554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Shape 26"/>
          <p:cNvSpPr/>
          <p:nvPr/>
        </p:nvSpPr>
        <p:spPr>
          <a:xfrm>
            <a:off x="548640" y="9409176"/>
            <a:ext cx="73152" cy="822960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9573768"/>
            <a:ext cx="292608" cy="292608"/>
          </a:xfrm>
          <a:prstGeom prst="rect">
            <a:avLst/>
          </a:prstGeom>
        </p:spPr>
      </p:pic>
      <p:sp>
        <p:nvSpPr>
          <p:cNvPr id="31" name="Text 27"/>
          <p:cNvSpPr/>
          <p:nvPr/>
        </p:nvSpPr>
        <p:spPr>
          <a:xfrm>
            <a:off x="1143000" y="952804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TIP · LUT 활용</a:t>
            </a:r>
            <a:endParaRPr lang="en-US" sz="900" dirty="0"/>
          </a:p>
        </p:txBody>
      </p:sp>
      <p:sp>
        <p:nvSpPr>
          <p:cNvPr id="32" name="Text 28"/>
          <p:cNvSpPr/>
          <p:nvPr/>
        </p:nvSpPr>
        <p:spPr>
          <a:xfrm>
            <a:off x="1143000" y="9774936"/>
            <a:ext cx="57332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LUT 조절은 X-RAY 출력(kV·mA)을 변경하지 않고도 영상의 가독성을 개선할 수 있는 가장 빠른 방법입니다. 검사 시작 전 반드시 적정 LUT을 설정하십시오.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10 · Software UI · 프로그램 UI 설명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39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10.3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Mouse Functions · 마우스 기능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Right-Click Menu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이미지 상에서 우클릭하면 다음과 같은 마우스 기능 메뉴가 표시됩니다. 각 기능을 통해 이미지 표시 방식을 조절할 수 있습니다.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2743200" cy="45720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56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2084832"/>
            <a:ext cx="2596896" cy="42062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6309360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10.3 · Right-Click Menu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3566160" y="2011680"/>
            <a:ext cx="3447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기능 메뉴 (Function Menu)</a:t>
            </a:r>
            <a:endParaRPr lang="en-US" sz="1100" dirty="0"/>
          </a:p>
        </p:txBody>
      </p:sp>
      <p:sp>
        <p:nvSpPr>
          <p:cNvPr id="19" name="Shape 16"/>
          <p:cNvSpPr/>
          <p:nvPr/>
        </p:nvSpPr>
        <p:spPr>
          <a:xfrm>
            <a:off x="3566160" y="2286000"/>
            <a:ext cx="640080" cy="27432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3566160" y="2468880"/>
            <a:ext cx="3447288" cy="38404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8"/>
          <p:cNvSpPr/>
          <p:nvPr/>
        </p:nvSpPr>
        <p:spPr>
          <a:xfrm>
            <a:off x="3566160" y="2468880"/>
            <a:ext cx="45720" cy="384048"/>
          </a:xfrm>
          <a:prstGeom prst="rect">
            <a:avLst/>
          </a:prstGeom>
          <a:solidFill>
            <a:srgbClr val="6B728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19"/>
          <p:cNvSpPr/>
          <p:nvPr/>
        </p:nvSpPr>
        <p:spPr>
          <a:xfrm>
            <a:off x="3703320" y="2468880"/>
            <a:ext cx="15512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Normal</a:t>
            </a:r>
            <a:endParaRPr lang="en-US" sz="950" dirty="0"/>
          </a:p>
        </p:txBody>
      </p:sp>
      <p:sp>
        <p:nvSpPr>
          <p:cNvPr id="23" name="Text 20"/>
          <p:cNvSpPr/>
          <p:nvPr/>
        </p:nvSpPr>
        <p:spPr>
          <a:xfrm>
            <a:off x="5254600" y="2468880"/>
            <a:ext cx="171312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화면 명암 균일화 (비권장)</a:t>
            </a:r>
            <a:endParaRPr lang="en-US" sz="850" dirty="0"/>
          </a:p>
        </p:txBody>
      </p:sp>
      <p:sp>
        <p:nvSpPr>
          <p:cNvPr id="24" name="Shape 21"/>
          <p:cNvSpPr/>
          <p:nvPr/>
        </p:nvSpPr>
        <p:spPr>
          <a:xfrm>
            <a:off x="3566160" y="2889504"/>
            <a:ext cx="3447288" cy="38404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Shape 22"/>
          <p:cNvSpPr/>
          <p:nvPr/>
        </p:nvSpPr>
        <p:spPr>
          <a:xfrm>
            <a:off x="3566160" y="2889504"/>
            <a:ext cx="45720" cy="384048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3"/>
          <p:cNvSpPr/>
          <p:nvPr/>
        </p:nvSpPr>
        <p:spPr>
          <a:xfrm>
            <a:off x="3703320" y="2889504"/>
            <a:ext cx="15512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LUT</a:t>
            </a:r>
            <a:endParaRPr lang="en-US" sz="950" dirty="0"/>
          </a:p>
        </p:txBody>
      </p:sp>
      <p:sp>
        <p:nvSpPr>
          <p:cNvPr id="27" name="Text 24"/>
          <p:cNvSpPr/>
          <p:nvPr/>
        </p:nvSpPr>
        <p:spPr>
          <a:xfrm>
            <a:off x="5254600" y="2889504"/>
            <a:ext cx="171312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Display LUT 창 기반 화면 명암 조절 (권장)</a:t>
            </a:r>
            <a:endParaRPr lang="en-US" sz="850" dirty="0"/>
          </a:p>
        </p:txBody>
      </p:sp>
      <p:sp>
        <p:nvSpPr>
          <p:cNvPr id="28" name="Shape 25"/>
          <p:cNvSpPr/>
          <p:nvPr/>
        </p:nvSpPr>
        <p:spPr>
          <a:xfrm>
            <a:off x="3566160" y="3310128"/>
            <a:ext cx="3447288" cy="38404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9" name="Shape 26"/>
          <p:cNvSpPr/>
          <p:nvPr/>
        </p:nvSpPr>
        <p:spPr>
          <a:xfrm>
            <a:off x="3566160" y="3310128"/>
            <a:ext cx="45720" cy="384048"/>
          </a:xfrm>
          <a:prstGeom prst="rect">
            <a:avLst/>
          </a:prstGeom>
          <a:solidFill>
            <a:srgbClr val="6B728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Text 27"/>
          <p:cNvSpPr/>
          <p:nvPr/>
        </p:nvSpPr>
        <p:spPr>
          <a:xfrm>
            <a:off x="3703320" y="3310128"/>
            <a:ext cx="15512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Pseudocolor</a:t>
            </a:r>
            <a:endParaRPr lang="en-US" sz="950" dirty="0"/>
          </a:p>
        </p:txBody>
      </p:sp>
      <p:sp>
        <p:nvSpPr>
          <p:cNvPr id="31" name="Text 28"/>
          <p:cNvSpPr/>
          <p:nvPr/>
        </p:nvSpPr>
        <p:spPr>
          <a:xfrm>
            <a:off x="5254600" y="3310128"/>
            <a:ext cx="171312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가색상 (비권장)</a:t>
            </a:r>
            <a:endParaRPr lang="en-US" sz="850" dirty="0"/>
          </a:p>
        </p:txBody>
      </p:sp>
      <p:sp>
        <p:nvSpPr>
          <p:cNvPr id="32" name="Shape 29"/>
          <p:cNvSpPr/>
          <p:nvPr/>
        </p:nvSpPr>
        <p:spPr>
          <a:xfrm>
            <a:off x="3566160" y="3730752"/>
            <a:ext cx="3447288" cy="38404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3" name="Shape 30"/>
          <p:cNvSpPr/>
          <p:nvPr/>
        </p:nvSpPr>
        <p:spPr>
          <a:xfrm>
            <a:off x="3566160" y="3730752"/>
            <a:ext cx="45720" cy="384048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4" name="Text 31"/>
          <p:cNvSpPr/>
          <p:nvPr/>
        </p:nvSpPr>
        <p:spPr>
          <a:xfrm>
            <a:off x="3703320" y="3730752"/>
            <a:ext cx="15512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Calibration Grid</a:t>
            </a:r>
            <a:endParaRPr lang="en-US" sz="950" dirty="0"/>
          </a:p>
        </p:txBody>
      </p:sp>
      <p:sp>
        <p:nvSpPr>
          <p:cNvPr id="35" name="Text 32"/>
          <p:cNvSpPr/>
          <p:nvPr/>
        </p:nvSpPr>
        <p:spPr>
          <a:xfrm>
            <a:off x="5254600" y="3730752"/>
            <a:ext cx="171312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십자 또는 바둑선 그리드 (3D CT용)</a:t>
            </a:r>
            <a:endParaRPr lang="en-US" sz="850" dirty="0"/>
          </a:p>
        </p:txBody>
      </p:sp>
      <p:sp>
        <p:nvSpPr>
          <p:cNvPr id="36" name="Shape 33"/>
          <p:cNvSpPr/>
          <p:nvPr/>
        </p:nvSpPr>
        <p:spPr>
          <a:xfrm>
            <a:off x="3566160" y="4151376"/>
            <a:ext cx="3447288" cy="38404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7" name="Shape 34"/>
          <p:cNvSpPr/>
          <p:nvPr/>
        </p:nvSpPr>
        <p:spPr>
          <a:xfrm>
            <a:off x="3566160" y="4151376"/>
            <a:ext cx="45720" cy="384048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8" name="Text 35"/>
          <p:cNvSpPr/>
          <p:nvPr/>
        </p:nvSpPr>
        <p:spPr>
          <a:xfrm>
            <a:off x="3703320" y="4151376"/>
            <a:ext cx="15512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Oblique Area</a:t>
            </a:r>
            <a:endParaRPr lang="en-US" sz="950" dirty="0"/>
          </a:p>
        </p:txBody>
      </p:sp>
      <p:sp>
        <p:nvSpPr>
          <p:cNvPr id="39" name="Text 36"/>
          <p:cNvSpPr/>
          <p:nvPr/>
        </p:nvSpPr>
        <p:spPr>
          <a:xfrm>
            <a:off x="5254600" y="4151376"/>
            <a:ext cx="171312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사선 CT 촬영 설정</a:t>
            </a:r>
            <a:endParaRPr lang="en-US" sz="850" dirty="0"/>
          </a:p>
        </p:txBody>
      </p:sp>
      <p:sp>
        <p:nvSpPr>
          <p:cNvPr id="40" name="Shape 37"/>
          <p:cNvSpPr/>
          <p:nvPr/>
        </p:nvSpPr>
        <p:spPr>
          <a:xfrm>
            <a:off x="3566160" y="4572000"/>
            <a:ext cx="3447288" cy="38404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1" name="Shape 38"/>
          <p:cNvSpPr/>
          <p:nvPr/>
        </p:nvSpPr>
        <p:spPr>
          <a:xfrm>
            <a:off x="3566160" y="4572000"/>
            <a:ext cx="45720" cy="384048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2" name="Text 39"/>
          <p:cNvSpPr/>
          <p:nvPr/>
        </p:nvSpPr>
        <p:spPr>
          <a:xfrm>
            <a:off x="3703320" y="4572000"/>
            <a:ext cx="15512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Simple Scan</a:t>
            </a:r>
            <a:endParaRPr lang="en-US" sz="950" dirty="0"/>
          </a:p>
        </p:txBody>
      </p:sp>
      <p:sp>
        <p:nvSpPr>
          <p:cNvPr id="43" name="Text 40"/>
          <p:cNvSpPr/>
          <p:nvPr/>
        </p:nvSpPr>
        <p:spPr>
          <a:xfrm>
            <a:off x="5254600" y="4572000"/>
            <a:ext cx="171312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Simple scan 1bp 사용 가능</a:t>
            </a:r>
            <a:endParaRPr lang="en-US" sz="850" dirty="0"/>
          </a:p>
        </p:txBody>
      </p:sp>
      <p:sp>
        <p:nvSpPr>
          <p:cNvPr id="44" name="Shape 41"/>
          <p:cNvSpPr/>
          <p:nvPr/>
        </p:nvSpPr>
        <p:spPr>
          <a:xfrm>
            <a:off x="3566160" y="4992624"/>
            <a:ext cx="3447288" cy="38404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5" name="Shape 42"/>
          <p:cNvSpPr/>
          <p:nvPr/>
        </p:nvSpPr>
        <p:spPr>
          <a:xfrm>
            <a:off x="3566160" y="4992624"/>
            <a:ext cx="45720" cy="384048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6" name="Text 43"/>
          <p:cNvSpPr/>
          <p:nvPr/>
        </p:nvSpPr>
        <p:spPr>
          <a:xfrm>
            <a:off x="3703320" y="4992624"/>
            <a:ext cx="15512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Enable Digital Zoom</a:t>
            </a:r>
            <a:endParaRPr lang="en-US" sz="950" dirty="0"/>
          </a:p>
        </p:txBody>
      </p:sp>
      <p:sp>
        <p:nvSpPr>
          <p:cNvPr id="47" name="Text 44"/>
          <p:cNvSpPr/>
          <p:nvPr/>
        </p:nvSpPr>
        <p:spPr>
          <a:xfrm>
            <a:off x="5254600" y="4992624"/>
            <a:ext cx="171312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디지털 줌 활성화</a:t>
            </a:r>
            <a:endParaRPr lang="en-US" sz="850" dirty="0"/>
          </a:p>
        </p:txBody>
      </p:sp>
      <p:sp>
        <p:nvSpPr>
          <p:cNvPr id="48" name="Shape 45"/>
          <p:cNvSpPr/>
          <p:nvPr/>
        </p:nvSpPr>
        <p:spPr>
          <a:xfrm>
            <a:off x="3566160" y="5413248"/>
            <a:ext cx="3447288" cy="38404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9" name="Shape 46"/>
          <p:cNvSpPr/>
          <p:nvPr/>
        </p:nvSpPr>
        <p:spPr>
          <a:xfrm>
            <a:off x="3566160" y="5413248"/>
            <a:ext cx="45720" cy="384048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0" name="Text 47"/>
          <p:cNvSpPr/>
          <p:nvPr/>
        </p:nvSpPr>
        <p:spPr>
          <a:xfrm>
            <a:off x="3703320" y="5413248"/>
            <a:ext cx="15512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Zoom 50% ~ 1600%</a:t>
            </a:r>
            <a:endParaRPr lang="en-US" sz="950" dirty="0"/>
          </a:p>
        </p:txBody>
      </p:sp>
      <p:sp>
        <p:nvSpPr>
          <p:cNvPr id="51" name="Text 48"/>
          <p:cNvSpPr/>
          <p:nvPr/>
        </p:nvSpPr>
        <p:spPr>
          <a:xfrm>
            <a:off x="5254600" y="5413248"/>
            <a:ext cx="171312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지정 배율로 화면 표시</a:t>
            </a:r>
            <a:endParaRPr lang="en-US" sz="850" dirty="0"/>
          </a:p>
        </p:txBody>
      </p:sp>
      <p:sp>
        <p:nvSpPr>
          <p:cNvPr id="52" name="Shape 49"/>
          <p:cNvSpPr/>
          <p:nvPr/>
        </p:nvSpPr>
        <p:spPr>
          <a:xfrm>
            <a:off x="3566160" y="5833872"/>
            <a:ext cx="3447288" cy="38404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3" name="Shape 50"/>
          <p:cNvSpPr/>
          <p:nvPr/>
        </p:nvSpPr>
        <p:spPr>
          <a:xfrm>
            <a:off x="3566160" y="5833872"/>
            <a:ext cx="45720" cy="384048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4" name="Text 51"/>
          <p:cNvSpPr/>
          <p:nvPr/>
        </p:nvSpPr>
        <p:spPr>
          <a:xfrm>
            <a:off x="3703320" y="5833872"/>
            <a:ext cx="15512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Fit to Screen</a:t>
            </a:r>
            <a:endParaRPr lang="en-US" sz="950" dirty="0"/>
          </a:p>
        </p:txBody>
      </p:sp>
      <p:sp>
        <p:nvSpPr>
          <p:cNvPr id="55" name="Text 52"/>
          <p:cNvSpPr/>
          <p:nvPr/>
        </p:nvSpPr>
        <p:spPr>
          <a:xfrm>
            <a:off x="5254600" y="5833872"/>
            <a:ext cx="171312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화면 크기에 맞게 표시</a:t>
            </a:r>
            <a:endParaRPr lang="en-US" sz="850" dirty="0"/>
          </a:p>
        </p:txBody>
      </p:sp>
      <p:sp>
        <p:nvSpPr>
          <p:cNvPr id="56" name="Shape 53"/>
          <p:cNvSpPr/>
          <p:nvPr/>
        </p:nvSpPr>
        <p:spPr>
          <a:xfrm>
            <a:off x="3566160" y="6254496"/>
            <a:ext cx="3447288" cy="384048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7" name="Shape 54"/>
          <p:cNvSpPr/>
          <p:nvPr/>
        </p:nvSpPr>
        <p:spPr>
          <a:xfrm>
            <a:off x="3566160" y="6254496"/>
            <a:ext cx="45720" cy="384048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8" name="Text 55"/>
          <p:cNvSpPr/>
          <p:nvPr/>
        </p:nvSpPr>
        <p:spPr>
          <a:xfrm>
            <a:off x="3703320" y="6254496"/>
            <a:ext cx="15512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Custom Zoom</a:t>
            </a:r>
            <a:endParaRPr lang="en-US" sz="950" dirty="0"/>
          </a:p>
        </p:txBody>
      </p:sp>
      <p:sp>
        <p:nvSpPr>
          <p:cNvPr id="59" name="Text 56"/>
          <p:cNvSpPr/>
          <p:nvPr/>
        </p:nvSpPr>
        <p:spPr>
          <a:xfrm>
            <a:off x="5254600" y="6254496"/>
            <a:ext cx="171312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사용자 임의 배율로 설정</a:t>
            </a:r>
            <a:endParaRPr lang="en-US" sz="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Table of Contents · 목차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CONTENTS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5486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Table of Contents · 목차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17 Chapters · 89 Pages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매뉴얼은 17개 챕터로 구성되어 있습니다. 안전, 작동, 유지보수, 문제 해결 등 장비 운용에 필요한 모든 정보를 포함하고 있습니다.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103120"/>
            <a:ext cx="3095244" cy="64008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103120"/>
            <a:ext cx="54864" cy="64008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286000"/>
            <a:ext cx="274320" cy="27432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097280" y="2176272"/>
            <a:ext cx="245516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4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SAFETY &amp; PREPARATION</a:t>
            </a:r>
            <a:endParaRPr lang="en-US" sz="950" dirty="0"/>
          </a:p>
        </p:txBody>
      </p:sp>
      <p:sp>
        <p:nvSpPr>
          <p:cNvPr id="19" name="Text 16"/>
          <p:cNvSpPr/>
          <p:nvPr/>
        </p:nvSpPr>
        <p:spPr>
          <a:xfrm>
            <a:off x="1097280" y="2441448"/>
            <a:ext cx="245516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안전 및 준비</a:t>
            </a:r>
            <a:endParaRPr lang="en-US" sz="900" dirty="0"/>
          </a:p>
        </p:txBody>
      </p:sp>
      <p:sp>
        <p:nvSpPr>
          <p:cNvPr id="20" name="Text 17"/>
          <p:cNvSpPr/>
          <p:nvPr/>
        </p:nvSpPr>
        <p:spPr>
          <a:xfrm>
            <a:off x="685800" y="2834640"/>
            <a:ext cx="41148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1143000" y="2834640"/>
            <a:ext cx="1815084" cy="389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주의 사항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143000" y="3203143"/>
            <a:ext cx="1815084" cy="31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Cautions</a:t>
            </a:r>
            <a:endParaRPr lang="en-US" sz="850" dirty="0"/>
          </a:p>
        </p:txBody>
      </p:sp>
      <p:sp>
        <p:nvSpPr>
          <p:cNvPr id="23" name="Text 20"/>
          <p:cNvSpPr/>
          <p:nvPr/>
        </p:nvSpPr>
        <p:spPr>
          <a:xfrm>
            <a:off x="2958084" y="2834640"/>
            <a:ext cx="5486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p.5</a:t>
            </a:r>
            <a:endParaRPr lang="en-US" sz="1000" dirty="0"/>
          </a:p>
        </p:txBody>
      </p:sp>
      <p:sp>
        <p:nvSpPr>
          <p:cNvPr id="24" name="Shape 21"/>
          <p:cNvSpPr/>
          <p:nvPr/>
        </p:nvSpPr>
        <p:spPr>
          <a:xfrm>
            <a:off x="685800" y="3543300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2"/>
          <p:cNvSpPr/>
          <p:nvPr/>
        </p:nvSpPr>
        <p:spPr>
          <a:xfrm>
            <a:off x="685800" y="3543300"/>
            <a:ext cx="41148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</a:t>
            </a:r>
            <a:endParaRPr lang="en-US" sz="1400" dirty="0"/>
          </a:p>
        </p:txBody>
      </p:sp>
      <p:sp>
        <p:nvSpPr>
          <p:cNvPr id="26" name="Text 23"/>
          <p:cNvSpPr/>
          <p:nvPr/>
        </p:nvSpPr>
        <p:spPr>
          <a:xfrm>
            <a:off x="1143000" y="3543300"/>
            <a:ext cx="1815084" cy="389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안전 주의 사항</a:t>
            </a:r>
            <a:endParaRPr lang="en-US" sz="1050" dirty="0"/>
          </a:p>
        </p:txBody>
      </p:sp>
      <p:sp>
        <p:nvSpPr>
          <p:cNvPr id="27" name="Text 24"/>
          <p:cNvSpPr/>
          <p:nvPr/>
        </p:nvSpPr>
        <p:spPr>
          <a:xfrm>
            <a:off x="1143000" y="3911803"/>
            <a:ext cx="1815084" cy="31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Safety Precautions</a:t>
            </a:r>
            <a:endParaRPr lang="en-US" sz="850" dirty="0"/>
          </a:p>
        </p:txBody>
      </p:sp>
      <p:sp>
        <p:nvSpPr>
          <p:cNvPr id="28" name="Text 25"/>
          <p:cNvSpPr/>
          <p:nvPr/>
        </p:nvSpPr>
        <p:spPr>
          <a:xfrm>
            <a:off x="2958084" y="3543300"/>
            <a:ext cx="5486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p.7</a:t>
            </a:r>
            <a:endParaRPr lang="en-US" sz="1000" dirty="0"/>
          </a:p>
        </p:txBody>
      </p:sp>
      <p:sp>
        <p:nvSpPr>
          <p:cNvPr id="29" name="Shape 26"/>
          <p:cNvSpPr/>
          <p:nvPr/>
        </p:nvSpPr>
        <p:spPr>
          <a:xfrm>
            <a:off x="685800" y="4251960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Text 27"/>
          <p:cNvSpPr/>
          <p:nvPr/>
        </p:nvSpPr>
        <p:spPr>
          <a:xfrm>
            <a:off x="685800" y="4251960"/>
            <a:ext cx="41148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03</a:t>
            </a:r>
            <a:endParaRPr lang="en-US" sz="1400" dirty="0"/>
          </a:p>
        </p:txBody>
      </p:sp>
      <p:sp>
        <p:nvSpPr>
          <p:cNvPr id="31" name="Text 28"/>
          <p:cNvSpPr/>
          <p:nvPr/>
        </p:nvSpPr>
        <p:spPr>
          <a:xfrm>
            <a:off x="1143000" y="4251960"/>
            <a:ext cx="1815084" cy="389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비상 정지</a:t>
            </a:r>
            <a:endParaRPr lang="en-US" sz="1050" dirty="0"/>
          </a:p>
        </p:txBody>
      </p:sp>
      <p:sp>
        <p:nvSpPr>
          <p:cNvPr id="32" name="Text 29"/>
          <p:cNvSpPr/>
          <p:nvPr/>
        </p:nvSpPr>
        <p:spPr>
          <a:xfrm>
            <a:off x="1143000" y="4620463"/>
            <a:ext cx="1815084" cy="31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Emergency Stop</a:t>
            </a:r>
            <a:endParaRPr lang="en-US" sz="850" dirty="0"/>
          </a:p>
        </p:txBody>
      </p:sp>
      <p:sp>
        <p:nvSpPr>
          <p:cNvPr id="33" name="Text 30"/>
          <p:cNvSpPr/>
          <p:nvPr/>
        </p:nvSpPr>
        <p:spPr>
          <a:xfrm>
            <a:off x="2958084" y="4251960"/>
            <a:ext cx="5486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p.12</a:t>
            </a:r>
            <a:endParaRPr lang="en-US" sz="1000" dirty="0"/>
          </a:p>
        </p:txBody>
      </p:sp>
      <p:sp>
        <p:nvSpPr>
          <p:cNvPr id="34" name="Shape 31"/>
          <p:cNvSpPr/>
          <p:nvPr/>
        </p:nvSpPr>
        <p:spPr>
          <a:xfrm>
            <a:off x="685800" y="4960620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5" name="Text 32"/>
          <p:cNvSpPr/>
          <p:nvPr/>
        </p:nvSpPr>
        <p:spPr>
          <a:xfrm>
            <a:off x="685800" y="4960620"/>
            <a:ext cx="41148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04</a:t>
            </a:r>
            <a:endParaRPr lang="en-US" sz="1400" dirty="0"/>
          </a:p>
        </p:txBody>
      </p:sp>
      <p:sp>
        <p:nvSpPr>
          <p:cNvPr id="36" name="Text 33"/>
          <p:cNvSpPr/>
          <p:nvPr/>
        </p:nvSpPr>
        <p:spPr>
          <a:xfrm>
            <a:off x="1143000" y="4960620"/>
            <a:ext cx="1815084" cy="389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경고 표지</a:t>
            </a:r>
            <a:endParaRPr lang="en-US" sz="1050" dirty="0"/>
          </a:p>
        </p:txBody>
      </p:sp>
      <p:sp>
        <p:nvSpPr>
          <p:cNvPr id="37" name="Text 34"/>
          <p:cNvSpPr/>
          <p:nvPr/>
        </p:nvSpPr>
        <p:spPr>
          <a:xfrm>
            <a:off x="1143000" y="5329123"/>
            <a:ext cx="1815084" cy="31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 Labels</a:t>
            </a:r>
            <a:endParaRPr lang="en-US" sz="850" dirty="0"/>
          </a:p>
        </p:txBody>
      </p:sp>
      <p:sp>
        <p:nvSpPr>
          <p:cNvPr id="38" name="Text 35"/>
          <p:cNvSpPr/>
          <p:nvPr/>
        </p:nvSpPr>
        <p:spPr>
          <a:xfrm>
            <a:off x="2958084" y="4960620"/>
            <a:ext cx="5486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p.14</a:t>
            </a:r>
            <a:endParaRPr lang="en-US" sz="1000" dirty="0"/>
          </a:p>
        </p:txBody>
      </p:sp>
      <p:sp>
        <p:nvSpPr>
          <p:cNvPr id="39" name="Shape 36"/>
          <p:cNvSpPr/>
          <p:nvPr/>
        </p:nvSpPr>
        <p:spPr>
          <a:xfrm>
            <a:off x="3918204" y="2103120"/>
            <a:ext cx="3095244" cy="64008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0" name="Shape 37"/>
          <p:cNvSpPr/>
          <p:nvPr/>
        </p:nvSpPr>
        <p:spPr>
          <a:xfrm>
            <a:off x="3918204" y="2103120"/>
            <a:ext cx="54864" cy="64008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084" y="2286000"/>
            <a:ext cx="274320" cy="274320"/>
          </a:xfrm>
          <a:prstGeom prst="rect">
            <a:avLst/>
          </a:prstGeom>
        </p:spPr>
      </p:pic>
      <p:sp>
        <p:nvSpPr>
          <p:cNvPr id="42" name="Text 38"/>
          <p:cNvSpPr/>
          <p:nvPr/>
        </p:nvSpPr>
        <p:spPr>
          <a:xfrm>
            <a:off x="4466844" y="2176272"/>
            <a:ext cx="245516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4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EQUIPMENT OVERVIEW</a:t>
            </a:r>
            <a:endParaRPr lang="en-US" sz="950" dirty="0"/>
          </a:p>
        </p:txBody>
      </p:sp>
      <p:sp>
        <p:nvSpPr>
          <p:cNvPr id="43" name="Text 39"/>
          <p:cNvSpPr/>
          <p:nvPr/>
        </p:nvSpPr>
        <p:spPr>
          <a:xfrm>
            <a:off x="4466844" y="2441448"/>
            <a:ext cx="245516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개요</a:t>
            </a:r>
            <a:endParaRPr lang="en-US" sz="900" dirty="0"/>
          </a:p>
        </p:txBody>
      </p:sp>
      <p:sp>
        <p:nvSpPr>
          <p:cNvPr id="44" name="Text 40"/>
          <p:cNvSpPr/>
          <p:nvPr/>
        </p:nvSpPr>
        <p:spPr>
          <a:xfrm>
            <a:off x="4055364" y="2834640"/>
            <a:ext cx="41148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05</a:t>
            </a:r>
            <a:endParaRPr lang="en-US" sz="1400" dirty="0"/>
          </a:p>
        </p:txBody>
      </p:sp>
      <p:sp>
        <p:nvSpPr>
          <p:cNvPr id="45" name="Text 41"/>
          <p:cNvSpPr/>
          <p:nvPr/>
        </p:nvSpPr>
        <p:spPr>
          <a:xfrm>
            <a:off x="4512564" y="2834640"/>
            <a:ext cx="1815084" cy="389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일반 설명 및 장비 사양</a:t>
            </a:r>
            <a:endParaRPr lang="en-US" sz="1050" dirty="0"/>
          </a:p>
        </p:txBody>
      </p:sp>
      <p:sp>
        <p:nvSpPr>
          <p:cNvPr id="46" name="Text 42"/>
          <p:cNvSpPr/>
          <p:nvPr/>
        </p:nvSpPr>
        <p:spPr>
          <a:xfrm>
            <a:off x="4512564" y="3203143"/>
            <a:ext cx="1815084" cy="31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Specifications</a:t>
            </a:r>
            <a:endParaRPr lang="en-US" sz="850" dirty="0"/>
          </a:p>
        </p:txBody>
      </p:sp>
      <p:sp>
        <p:nvSpPr>
          <p:cNvPr id="47" name="Text 43"/>
          <p:cNvSpPr/>
          <p:nvPr/>
        </p:nvSpPr>
        <p:spPr>
          <a:xfrm>
            <a:off x="6327648" y="2834640"/>
            <a:ext cx="5486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p.17</a:t>
            </a:r>
            <a:endParaRPr lang="en-US" sz="1000" dirty="0"/>
          </a:p>
        </p:txBody>
      </p:sp>
      <p:sp>
        <p:nvSpPr>
          <p:cNvPr id="48" name="Shape 44"/>
          <p:cNvSpPr/>
          <p:nvPr/>
        </p:nvSpPr>
        <p:spPr>
          <a:xfrm>
            <a:off x="4055364" y="3543300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9" name="Text 45"/>
          <p:cNvSpPr/>
          <p:nvPr/>
        </p:nvSpPr>
        <p:spPr>
          <a:xfrm>
            <a:off x="4055364" y="3543300"/>
            <a:ext cx="41148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06</a:t>
            </a:r>
            <a:endParaRPr lang="en-US" sz="1400" dirty="0"/>
          </a:p>
        </p:txBody>
      </p:sp>
      <p:sp>
        <p:nvSpPr>
          <p:cNvPr id="50" name="Text 46"/>
          <p:cNvSpPr/>
          <p:nvPr/>
        </p:nvSpPr>
        <p:spPr>
          <a:xfrm>
            <a:off x="4512564" y="3543300"/>
            <a:ext cx="1815084" cy="389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구동 전 확인 사항</a:t>
            </a:r>
            <a:endParaRPr lang="en-US" sz="1050" dirty="0"/>
          </a:p>
        </p:txBody>
      </p:sp>
      <p:sp>
        <p:nvSpPr>
          <p:cNvPr id="51" name="Text 47"/>
          <p:cNvSpPr/>
          <p:nvPr/>
        </p:nvSpPr>
        <p:spPr>
          <a:xfrm>
            <a:off x="4512564" y="3911803"/>
            <a:ext cx="1815084" cy="31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Pre-Op Checklist</a:t>
            </a:r>
            <a:endParaRPr lang="en-US" sz="850" dirty="0"/>
          </a:p>
        </p:txBody>
      </p:sp>
      <p:sp>
        <p:nvSpPr>
          <p:cNvPr id="52" name="Text 48"/>
          <p:cNvSpPr/>
          <p:nvPr/>
        </p:nvSpPr>
        <p:spPr>
          <a:xfrm>
            <a:off x="6327648" y="3543300"/>
            <a:ext cx="5486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p.19</a:t>
            </a:r>
            <a:endParaRPr lang="en-US" sz="1000" dirty="0"/>
          </a:p>
        </p:txBody>
      </p:sp>
      <p:sp>
        <p:nvSpPr>
          <p:cNvPr id="53" name="Shape 49"/>
          <p:cNvSpPr/>
          <p:nvPr/>
        </p:nvSpPr>
        <p:spPr>
          <a:xfrm>
            <a:off x="4055364" y="4251960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4" name="Text 50"/>
          <p:cNvSpPr/>
          <p:nvPr/>
        </p:nvSpPr>
        <p:spPr>
          <a:xfrm>
            <a:off x="4055364" y="4251960"/>
            <a:ext cx="41148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07</a:t>
            </a:r>
            <a:endParaRPr lang="en-US" sz="1400" dirty="0"/>
          </a:p>
        </p:txBody>
      </p:sp>
      <p:sp>
        <p:nvSpPr>
          <p:cNvPr id="55" name="Text 51"/>
          <p:cNvSpPr/>
          <p:nvPr/>
        </p:nvSpPr>
        <p:spPr>
          <a:xfrm>
            <a:off x="4512564" y="4251960"/>
            <a:ext cx="1815084" cy="389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추가 상태 표시</a:t>
            </a:r>
            <a:endParaRPr lang="en-US" sz="1050" dirty="0"/>
          </a:p>
        </p:txBody>
      </p:sp>
      <p:sp>
        <p:nvSpPr>
          <p:cNvPr id="56" name="Text 52"/>
          <p:cNvSpPr/>
          <p:nvPr/>
        </p:nvSpPr>
        <p:spPr>
          <a:xfrm>
            <a:off x="4512564" y="4620463"/>
            <a:ext cx="1815084" cy="31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Status Indicators</a:t>
            </a:r>
            <a:endParaRPr lang="en-US" sz="850" dirty="0"/>
          </a:p>
        </p:txBody>
      </p:sp>
      <p:sp>
        <p:nvSpPr>
          <p:cNvPr id="57" name="Text 53"/>
          <p:cNvSpPr/>
          <p:nvPr/>
        </p:nvSpPr>
        <p:spPr>
          <a:xfrm>
            <a:off x="6327648" y="4251960"/>
            <a:ext cx="5486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p.21</a:t>
            </a:r>
            <a:endParaRPr lang="en-US" sz="1000" dirty="0"/>
          </a:p>
        </p:txBody>
      </p:sp>
      <p:sp>
        <p:nvSpPr>
          <p:cNvPr id="58" name="Shape 54"/>
          <p:cNvSpPr/>
          <p:nvPr/>
        </p:nvSpPr>
        <p:spPr>
          <a:xfrm>
            <a:off x="4055364" y="4960620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9" name="Text 55"/>
          <p:cNvSpPr/>
          <p:nvPr/>
        </p:nvSpPr>
        <p:spPr>
          <a:xfrm>
            <a:off x="4055364" y="4960620"/>
            <a:ext cx="41148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08</a:t>
            </a:r>
            <a:endParaRPr lang="en-US" sz="1400" dirty="0"/>
          </a:p>
        </p:txBody>
      </p:sp>
      <p:sp>
        <p:nvSpPr>
          <p:cNvPr id="60" name="Text 56"/>
          <p:cNvSpPr/>
          <p:nvPr/>
        </p:nvSpPr>
        <p:spPr>
          <a:xfrm>
            <a:off x="4512564" y="4960620"/>
            <a:ext cx="1815084" cy="389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콘빔 CT 구조 및 제어 패널</a:t>
            </a:r>
            <a:endParaRPr lang="en-US" sz="1050" dirty="0"/>
          </a:p>
        </p:txBody>
      </p:sp>
      <p:sp>
        <p:nvSpPr>
          <p:cNvPr id="61" name="Text 57"/>
          <p:cNvSpPr/>
          <p:nvPr/>
        </p:nvSpPr>
        <p:spPr>
          <a:xfrm>
            <a:off x="4512564" y="5329123"/>
            <a:ext cx="1815084" cy="31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Cone-Beam CT Layout</a:t>
            </a:r>
            <a:endParaRPr lang="en-US" sz="850" dirty="0"/>
          </a:p>
        </p:txBody>
      </p:sp>
      <p:sp>
        <p:nvSpPr>
          <p:cNvPr id="62" name="Text 58"/>
          <p:cNvSpPr/>
          <p:nvPr/>
        </p:nvSpPr>
        <p:spPr>
          <a:xfrm>
            <a:off x="6327648" y="4960620"/>
            <a:ext cx="5486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p.23</a:t>
            </a:r>
            <a:endParaRPr lang="en-US" sz="1000" dirty="0"/>
          </a:p>
        </p:txBody>
      </p:sp>
      <p:sp>
        <p:nvSpPr>
          <p:cNvPr id="63" name="Shape 59"/>
          <p:cNvSpPr/>
          <p:nvPr/>
        </p:nvSpPr>
        <p:spPr>
          <a:xfrm>
            <a:off x="548640" y="5989320"/>
            <a:ext cx="3095244" cy="64008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4" name="Shape 60"/>
          <p:cNvSpPr/>
          <p:nvPr/>
        </p:nvSpPr>
        <p:spPr>
          <a:xfrm>
            <a:off x="548640" y="5989320"/>
            <a:ext cx="54864" cy="640080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6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" y="6172200"/>
            <a:ext cx="274320" cy="274320"/>
          </a:xfrm>
          <a:prstGeom prst="rect">
            <a:avLst/>
          </a:prstGeom>
        </p:spPr>
      </p:pic>
      <p:sp>
        <p:nvSpPr>
          <p:cNvPr id="66" name="Text 61"/>
          <p:cNvSpPr/>
          <p:nvPr/>
        </p:nvSpPr>
        <p:spPr>
          <a:xfrm>
            <a:off x="1097280" y="6062472"/>
            <a:ext cx="245516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4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OPERATION</a:t>
            </a:r>
            <a:endParaRPr lang="en-US" sz="950" dirty="0"/>
          </a:p>
        </p:txBody>
      </p:sp>
      <p:sp>
        <p:nvSpPr>
          <p:cNvPr id="67" name="Text 62"/>
          <p:cNvSpPr/>
          <p:nvPr/>
        </p:nvSpPr>
        <p:spPr>
          <a:xfrm>
            <a:off x="1097280" y="6327648"/>
            <a:ext cx="245516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작동</a:t>
            </a:r>
            <a:endParaRPr lang="en-US" sz="900" dirty="0"/>
          </a:p>
        </p:txBody>
      </p:sp>
      <p:sp>
        <p:nvSpPr>
          <p:cNvPr id="68" name="Text 63"/>
          <p:cNvSpPr/>
          <p:nvPr/>
        </p:nvSpPr>
        <p:spPr>
          <a:xfrm>
            <a:off x="685800" y="6720840"/>
            <a:ext cx="41148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09</a:t>
            </a:r>
            <a:endParaRPr lang="en-US" sz="1400" dirty="0"/>
          </a:p>
        </p:txBody>
      </p:sp>
      <p:sp>
        <p:nvSpPr>
          <p:cNvPr id="69" name="Text 64"/>
          <p:cNvSpPr/>
          <p:nvPr/>
        </p:nvSpPr>
        <p:spPr>
          <a:xfrm>
            <a:off x="1143000" y="6720840"/>
            <a:ext cx="1815084" cy="389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시스템 작동</a:t>
            </a:r>
            <a:endParaRPr lang="en-US" sz="1050" dirty="0"/>
          </a:p>
        </p:txBody>
      </p:sp>
      <p:sp>
        <p:nvSpPr>
          <p:cNvPr id="70" name="Text 65"/>
          <p:cNvSpPr/>
          <p:nvPr/>
        </p:nvSpPr>
        <p:spPr>
          <a:xfrm>
            <a:off x="1143000" y="7089343"/>
            <a:ext cx="1815084" cy="31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System Operation</a:t>
            </a:r>
            <a:endParaRPr lang="en-US" sz="850" dirty="0"/>
          </a:p>
        </p:txBody>
      </p:sp>
      <p:sp>
        <p:nvSpPr>
          <p:cNvPr id="71" name="Text 66"/>
          <p:cNvSpPr/>
          <p:nvPr/>
        </p:nvSpPr>
        <p:spPr>
          <a:xfrm>
            <a:off x="2958084" y="6720840"/>
            <a:ext cx="5486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p.30</a:t>
            </a:r>
            <a:endParaRPr lang="en-US" sz="1000" dirty="0"/>
          </a:p>
        </p:txBody>
      </p:sp>
      <p:sp>
        <p:nvSpPr>
          <p:cNvPr id="72" name="Shape 67"/>
          <p:cNvSpPr/>
          <p:nvPr/>
        </p:nvSpPr>
        <p:spPr>
          <a:xfrm>
            <a:off x="685800" y="7429500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3" name="Text 68"/>
          <p:cNvSpPr/>
          <p:nvPr/>
        </p:nvSpPr>
        <p:spPr>
          <a:xfrm>
            <a:off x="685800" y="7429500"/>
            <a:ext cx="41148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</a:t>
            </a:r>
            <a:endParaRPr lang="en-US" sz="1400" dirty="0"/>
          </a:p>
        </p:txBody>
      </p:sp>
      <p:sp>
        <p:nvSpPr>
          <p:cNvPr id="74" name="Text 69"/>
          <p:cNvSpPr/>
          <p:nvPr/>
        </p:nvSpPr>
        <p:spPr>
          <a:xfrm>
            <a:off x="1143000" y="7429500"/>
            <a:ext cx="1815084" cy="389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프로그램 UI 설명</a:t>
            </a:r>
            <a:endParaRPr lang="en-US" sz="1050" dirty="0"/>
          </a:p>
        </p:txBody>
      </p:sp>
      <p:sp>
        <p:nvSpPr>
          <p:cNvPr id="75" name="Text 70"/>
          <p:cNvSpPr/>
          <p:nvPr/>
        </p:nvSpPr>
        <p:spPr>
          <a:xfrm>
            <a:off x="1143000" y="7798003"/>
            <a:ext cx="1815084" cy="31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Software UI</a:t>
            </a:r>
            <a:endParaRPr lang="en-US" sz="850" dirty="0"/>
          </a:p>
        </p:txBody>
      </p:sp>
      <p:sp>
        <p:nvSpPr>
          <p:cNvPr id="76" name="Text 71"/>
          <p:cNvSpPr/>
          <p:nvPr/>
        </p:nvSpPr>
        <p:spPr>
          <a:xfrm>
            <a:off x="2958084" y="7429500"/>
            <a:ext cx="5486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p.36</a:t>
            </a:r>
            <a:endParaRPr lang="en-US" sz="1000" dirty="0"/>
          </a:p>
        </p:txBody>
      </p:sp>
      <p:sp>
        <p:nvSpPr>
          <p:cNvPr id="77" name="Shape 72"/>
          <p:cNvSpPr/>
          <p:nvPr/>
        </p:nvSpPr>
        <p:spPr>
          <a:xfrm>
            <a:off x="685800" y="8138160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8" name="Text 73"/>
          <p:cNvSpPr/>
          <p:nvPr/>
        </p:nvSpPr>
        <p:spPr>
          <a:xfrm>
            <a:off x="685800" y="8138160"/>
            <a:ext cx="41148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</a:t>
            </a:r>
            <a:endParaRPr lang="en-US" sz="1400" dirty="0"/>
          </a:p>
        </p:txBody>
      </p:sp>
      <p:sp>
        <p:nvSpPr>
          <p:cNvPr id="79" name="Text 74"/>
          <p:cNvSpPr/>
          <p:nvPr/>
        </p:nvSpPr>
        <p:spPr>
          <a:xfrm>
            <a:off x="1143000" y="8138160"/>
            <a:ext cx="1815084" cy="389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2D 검사 순서</a:t>
            </a:r>
            <a:endParaRPr lang="en-US" sz="1050" dirty="0"/>
          </a:p>
        </p:txBody>
      </p:sp>
      <p:sp>
        <p:nvSpPr>
          <p:cNvPr id="80" name="Text 75"/>
          <p:cNvSpPr/>
          <p:nvPr/>
        </p:nvSpPr>
        <p:spPr>
          <a:xfrm>
            <a:off x="1143000" y="8506663"/>
            <a:ext cx="1815084" cy="31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2D Inspection</a:t>
            </a:r>
            <a:endParaRPr lang="en-US" sz="850" dirty="0"/>
          </a:p>
        </p:txBody>
      </p:sp>
      <p:sp>
        <p:nvSpPr>
          <p:cNvPr id="81" name="Text 76"/>
          <p:cNvSpPr/>
          <p:nvPr/>
        </p:nvSpPr>
        <p:spPr>
          <a:xfrm>
            <a:off x="2958084" y="8138160"/>
            <a:ext cx="5486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p.45</a:t>
            </a:r>
            <a:endParaRPr lang="en-US" sz="1000" dirty="0"/>
          </a:p>
        </p:txBody>
      </p:sp>
      <p:sp>
        <p:nvSpPr>
          <p:cNvPr id="82" name="Shape 77"/>
          <p:cNvSpPr/>
          <p:nvPr/>
        </p:nvSpPr>
        <p:spPr>
          <a:xfrm>
            <a:off x="685800" y="8846820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83" name="Text 78"/>
          <p:cNvSpPr/>
          <p:nvPr/>
        </p:nvSpPr>
        <p:spPr>
          <a:xfrm>
            <a:off x="685800" y="8846820"/>
            <a:ext cx="41148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12</a:t>
            </a:r>
            <a:endParaRPr lang="en-US" sz="1400" dirty="0"/>
          </a:p>
        </p:txBody>
      </p:sp>
      <p:sp>
        <p:nvSpPr>
          <p:cNvPr id="84" name="Text 79"/>
          <p:cNvSpPr/>
          <p:nvPr/>
        </p:nvSpPr>
        <p:spPr>
          <a:xfrm>
            <a:off x="1143000" y="8846820"/>
            <a:ext cx="1815084" cy="389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검사 순서</a:t>
            </a:r>
            <a:endParaRPr lang="en-US" sz="1050" dirty="0"/>
          </a:p>
        </p:txBody>
      </p:sp>
      <p:sp>
        <p:nvSpPr>
          <p:cNvPr id="85" name="Text 80"/>
          <p:cNvSpPr/>
          <p:nvPr/>
        </p:nvSpPr>
        <p:spPr>
          <a:xfrm>
            <a:off x="1143000" y="9215323"/>
            <a:ext cx="1815084" cy="31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Inspection</a:t>
            </a:r>
            <a:endParaRPr lang="en-US" sz="850" dirty="0"/>
          </a:p>
        </p:txBody>
      </p:sp>
      <p:sp>
        <p:nvSpPr>
          <p:cNvPr id="86" name="Text 81"/>
          <p:cNvSpPr/>
          <p:nvPr/>
        </p:nvSpPr>
        <p:spPr>
          <a:xfrm>
            <a:off x="2958084" y="8846820"/>
            <a:ext cx="5486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p.59</a:t>
            </a:r>
            <a:endParaRPr lang="en-US" sz="1000" dirty="0"/>
          </a:p>
        </p:txBody>
      </p:sp>
      <p:sp>
        <p:nvSpPr>
          <p:cNvPr id="87" name="Shape 82"/>
          <p:cNvSpPr/>
          <p:nvPr/>
        </p:nvSpPr>
        <p:spPr>
          <a:xfrm>
            <a:off x="3918204" y="5989320"/>
            <a:ext cx="3095244" cy="64008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88" name="Shape 83"/>
          <p:cNvSpPr/>
          <p:nvPr/>
        </p:nvSpPr>
        <p:spPr>
          <a:xfrm>
            <a:off x="3918204" y="5989320"/>
            <a:ext cx="54864" cy="64008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8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084" y="6172200"/>
            <a:ext cx="274320" cy="274320"/>
          </a:xfrm>
          <a:prstGeom prst="rect">
            <a:avLst/>
          </a:prstGeom>
        </p:spPr>
      </p:pic>
      <p:sp>
        <p:nvSpPr>
          <p:cNvPr id="90" name="Text 84"/>
          <p:cNvSpPr/>
          <p:nvPr/>
        </p:nvSpPr>
        <p:spPr>
          <a:xfrm>
            <a:off x="4466844" y="6062472"/>
            <a:ext cx="245516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4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SUPPORT &amp; REFERENCE</a:t>
            </a:r>
            <a:endParaRPr lang="en-US" sz="950" dirty="0"/>
          </a:p>
        </p:txBody>
      </p:sp>
      <p:sp>
        <p:nvSpPr>
          <p:cNvPr id="91" name="Text 85"/>
          <p:cNvSpPr/>
          <p:nvPr/>
        </p:nvSpPr>
        <p:spPr>
          <a:xfrm>
            <a:off x="4466844" y="6327648"/>
            <a:ext cx="245516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지원 및 참고</a:t>
            </a:r>
            <a:endParaRPr lang="en-US" sz="900" dirty="0"/>
          </a:p>
        </p:txBody>
      </p:sp>
      <p:sp>
        <p:nvSpPr>
          <p:cNvPr id="92" name="Text 86"/>
          <p:cNvSpPr/>
          <p:nvPr/>
        </p:nvSpPr>
        <p:spPr>
          <a:xfrm>
            <a:off x="4055364" y="6720840"/>
            <a:ext cx="41148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</a:t>
            </a:r>
            <a:endParaRPr lang="en-US" sz="1400" dirty="0"/>
          </a:p>
        </p:txBody>
      </p:sp>
      <p:sp>
        <p:nvSpPr>
          <p:cNvPr id="93" name="Text 87"/>
          <p:cNvSpPr/>
          <p:nvPr/>
        </p:nvSpPr>
        <p:spPr>
          <a:xfrm>
            <a:off x="4512564" y="6720840"/>
            <a:ext cx="1815084" cy="3118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문제 해결 및 추가 정보</a:t>
            </a:r>
            <a:endParaRPr lang="en-US" sz="1050" dirty="0"/>
          </a:p>
        </p:txBody>
      </p:sp>
      <p:sp>
        <p:nvSpPr>
          <p:cNvPr id="94" name="Text 88"/>
          <p:cNvSpPr/>
          <p:nvPr/>
        </p:nvSpPr>
        <p:spPr>
          <a:xfrm>
            <a:off x="4512564" y="7015643"/>
            <a:ext cx="1815084" cy="255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Troubleshooting</a:t>
            </a:r>
            <a:endParaRPr lang="en-US" sz="850" dirty="0"/>
          </a:p>
        </p:txBody>
      </p:sp>
      <p:sp>
        <p:nvSpPr>
          <p:cNvPr id="95" name="Text 89"/>
          <p:cNvSpPr/>
          <p:nvPr/>
        </p:nvSpPr>
        <p:spPr>
          <a:xfrm>
            <a:off x="6327648" y="6720840"/>
            <a:ext cx="5486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p.65</a:t>
            </a:r>
            <a:endParaRPr lang="en-US" sz="1000" dirty="0"/>
          </a:p>
        </p:txBody>
      </p:sp>
      <p:sp>
        <p:nvSpPr>
          <p:cNvPr id="96" name="Shape 90"/>
          <p:cNvSpPr/>
          <p:nvPr/>
        </p:nvSpPr>
        <p:spPr>
          <a:xfrm>
            <a:off x="4055364" y="7287768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97" name="Text 91"/>
          <p:cNvSpPr/>
          <p:nvPr/>
        </p:nvSpPr>
        <p:spPr>
          <a:xfrm>
            <a:off x="4055364" y="7287768"/>
            <a:ext cx="41148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14</a:t>
            </a:r>
            <a:endParaRPr lang="en-US" sz="1400" dirty="0"/>
          </a:p>
        </p:txBody>
      </p:sp>
      <p:sp>
        <p:nvSpPr>
          <p:cNvPr id="98" name="Text 92"/>
          <p:cNvSpPr/>
          <p:nvPr/>
        </p:nvSpPr>
        <p:spPr>
          <a:xfrm>
            <a:off x="4512564" y="7287768"/>
            <a:ext cx="1815084" cy="3118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유지 보수 체크리스트</a:t>
            </a:r>
            <a:endParaRPr lang="en-US" sz="1050" dirty="0"/>
          </a:p>
        </p:txBody>
      </p:sp>
      <p:sp>
        <p:nvSpPr>
          <p:cNvPr id="99" name="Text 93"/>
          <p:cNvSpPr/>
          <p:nvPr/>
        </p:nvSpPr>
        <p:spPr>
          <a:xfrm>
            <a:off x="4512564" y="7582571"/>
            <a:ext cx="1815084" cy="255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Maintenance</a:t>
            </a:r>
            <a:endParaRPr lang="en-US" sz="850" dirty="0"/>
          </a:p>
        </p:txBody>
      </p:sp>
      <p:sp>
        <p:nvSpPr>
          <p:cNvPr id="100" name="Text 94"/>
          <p:cNvSpPr/>
          <p:nvPr/>
        </p:nvSpPr>
        <p:spPr>
          <a:xfrm>
            <a:off x="6327648" y="7287768"/>
            <a:ext cx="5486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p.73</a:t>
            </a:r>
            <a:endParaRPr lang="en-US" sz="1000" dirty="0"/>
          </a:p>
        </p:txBody>
      </p:sp>
      <p:sp>
        <p:nvSpPr>
          <p:cNvPr id="101" name="Shape 95"/>
          <p:cNvSpPr/>
          <p:nvPr/>
        </p:nvSpPr>
        <p:spPr>
          <a:xfrm>
            <a:off x="4055364" y="7854696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02" name="Text 96"/>
          <p:cNvSpPr/>
          <p:nvPr/>
        </p:nvSpPr>
        <p:spPr>
          <a:xfrm>
            <a:off x="4055364" y="7854696"/>
            <a:ext cx="41148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15</a:t>
            </a:r>
            <a:endParaRPr lang="en-US" sz="1400" dirty="0"/>
          </a:p>
        </p:txBody>
      </p:sp>
      <p:sp>
        <p:nvSpPr>
          <p:cNvPr id="103" name="Text 97"/>
          <p:cNvSpPr/>
          <p:nvPr/>
        </p:nvSpPr>
        <p:spPr>
          <a:xfrm>
            <a:off x="4512564" y="7854696"/>
            <a:ext cx="1815084" cy="3118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전장 도면</a:t>
            </a:r>
            <a:endParaRPr lang="en-US" sz="1050" dirty="0"/>
          </a:p>
        </p:txBody>
      </p:sp>
      <p:sp>
        <p:nvSpPr>
          <p:cNvPr id="104" name="Text 98"/>
          <p:cNvSpPr/>
          <p:nvPr/>
        </p:nvSpPr>
        <p:spPr>
          <a:xfrm>
            <a:off x="4512564" y="8149499"/>
            <a:ext cx="1815084" cy="255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Electrical Drawings</a:t>
            </a:r>
            <a:endParaRPr lang="en-US" sz="850" dirty="0"/>
          </a:p>
        </p:txBody>
      </p:sp>
      <p:sp>
        <p:nvSpPr>
          <p:cNvPr id="105" name="Text 99"/>
          <p:cNvSpPr/>
          <p:nvPr/>
        </p:nvSpPr>
        <p:spPr>
          <a:xfrm>
            <a:off x="6327648" y="7854696"/>
            <a:ext cx="5486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p.75</a:t>
            </a:r>
            <a:endParaRPr lang="en-US" sz="1000" dirty="0"/>
          </a:p>
        </p:txBody>
      </p:sp>
      <p:sp>
        <p:nvSpPr>
          <p:cNvPr id="106" name="Shape 100"/>
          <p:cNvSpPr/>
          <p:nvPr/>
        </p:nvSpPr>
        <p:spPr>
          <a:xfrm>
            <a:off x="4055364" y="8421624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07" name="Text 101"/>
          <p:cNvSpPr/>
          <p:nvPr/>
        </p:nvSpPr>
        <p:spPr>
          <a:xfrm>
            <a:off x="4055364" y="8421624"/>
            <a:ext cx="41148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</a:t>
            </a:r>
            <a:endParaRPr lang="en-US" sz="1400" dirty="0"/>
          </a:p>
        </p:txBody>
      </p:sp>
      <p:sp>
        <p:nvSpPr>
          <p:cNvPr id="108" name="Text 102"/>
          <p:cNvSpPr/>
          <p:nvPr/>
        </p:nvSpPr>
        <p:spPr>
          <a:xfrm>
            <a:off x="4512564" y="8421624"/>
            <a:ext cx="1815084" cy="3118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외관 도면</a:t>
            </a:r>
            <a:endParaRPr lang="en-US" sz="1050" dirty="0"/>
          </a:p>
        </p:txBody>
      </p:sp>
      <p:sp>
        <p:nvSpPr>
          <p:cNvPr id="109" name="Text 103"/>
          <p:cNvSpPr/>
          <p:nvPr/>
        </p:nvSpPr>
        <p:spPr>
          <a:xfrm>
            <a:off x="4512564" y="8716427"/>
            <a:ext cx="1815084" cy="255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Exterior Drawings</a:t>
            </a:r>
            <a:endParaRPr lang="en-US" sz="850" dirty="0"/>
          </a:p>
        </p:txBody>
      </p:sp>
      <p:sp>
        <p:nvSpPr>
          <p:cNvPr id="110" name="Text 104"/>
          <p:cNvSpPr/>
          <p:nvPr/>
        </p:nvSpPr>
        <p:spPr>
          <a:xfrm>
            <a:off x="6327648" y="8421624"/>
            <a:ext cx="5486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p.80</a:t>
            </a:r>
            <a:endParaRPr lang="en-US" sz="1000" dirty="0"/>
          </a:p>
        </p:txBody>
      </p:sp>
      <p:sp>
        <p:nvSpPr>
          <p:cNvPr id="111" name="Shape 105"/>
          <p:cNvSpPr/>
          <p:nvPr/>
        </p:nvSpPr>
        <p:spPr>
          <a:xfrm>
            <a:off x="4055364" y="8988552"/>
            <a:ext cx="2820924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2" name="Text 106"/>
          <p:cNvSpPr/>
          <p:nvPr/>
        </p:nvSpPr>
        <p:spPr>
          <a:xfrm>
            <a:off x="4055364" y="8988552"/>
            <a:ext cx="41148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17</a:t>
            </a:r>
            <a:endParaRPr lang="en-US" sz="1400" dirty="0"/>
          </a:p>
        </p:txBody>
      </p:sp>
      <p:sp>
        <p:nvSpPr>
          <p:cNvPr id="113" name="Text 107"/>
          <p:cNvSpPr/>
          <p:nvPr/>
        </p:nvSpPr>
        <p:spPr>
          <a:xfrm>
            <a:off x="4512564" y="8988552"/>
            <a:ext cx="1815084" cy="3118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개정 이력</a:t>
            </a:r>
            <a:endParaRPr lang="en-US" sz="1050" dirty="0"/>
          </a:p>
        </p:txBody>
      </p:sp>
      <p:sp>
        <p:nvSpPr>
          <p:cNvPr id="114" name="Text 108"/>
          <p:cNvSpPr/>
          <p:nvPr/>
        </p:nvSpPr>
        <p:spPr>
          <a:xfrm>
            <a:off x="4512564" y="9283355"/>
            <a:ext cx="1815084" cy="255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Revision History</a:t>
            </a:r>
            <a:endParaRPr lang="en-US" sz="850" dirty="0"/>
          </a:p>
        </p:txBody>
      </p:sp>
      <p:sp>
        <p:nvSpPr>
          <p:cNvPr id="115" name="Text 109"/>
          <p:cNvSpPr/>
          <p:nvPr/>
        </p:nvSpPr>
        <p:spPr>
          <a:xfrm>
            <a:off x="6327648" y="8988552"/>
            <a:ext cx="5486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p.86</a:t>
            </a:r>
            <a:endParaRPr lang="en-US" sz="1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10 · Software UI · 프로그램 UI 설명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10.4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Toolbar — Image Source · 작업 바 — 이미지 소스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Averaging &amp; Moving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사용자가 설정한 프레임 수만큼 이미지가 누적되고 평균화됩니다. 이미지는 픽셀 단위로 표시되며, 평균화를 통해 더 선명한 이미지를 얻을 수 있습니다.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103120"/>
            <a:ext cx="6464808" cy="155448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57.png"/>
          <p:cNvPicPr>
            <a:picLocks noChangeAspect="1"/>
          </p:cNvPicPr>
          <p:nvPr/>
        </p:nvPicPr>
        <p:blipFill>
          <a:blip r:embed="rId3"/>
          <a:srcRect l="3988" t="12587" r="30810" b="74022"/>
          <a:stretch>
            <a:fillRect/>
          </a:stretch>
        </p:blipFill>
        <p:spPr>
          <a:xfrm>
            <a:off x="585216" y="2144776"/>
            <a:ext cx="6389624" cy="1201928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338328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10.4 · Image Source Toolbar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48640" y="3931920"/>
            <a:ext cx="6464808" cy="77724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6"/>
          <p:cNvSpPr/>
          <p:nvPr/>
        </p:nvSpPr>
        <p:spPr>
          <a:xfrm>
            <a:off x="548640" y="3931920"/>
            <a:ext cx="54864" cy="7772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7"/>
          <p:cNvSpPr/>
          <p:nvPr/>
        </p:nvSpPr>
        <p:spPr>
          <a:xfrm>
            <a:off x="731520" y="4023360"/>
            <a:ext cx="1645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Averaging</a:t>
            </a:r>
            <a:endParaRPr lang="en-US" sz="1200" dirty="0"/>
          </a:p>
        </p:txBody>
      </p:sp>
      <p:sp>
        <p:nvSpPr>
          <p:cNvPr id="21" name="Text 18"/>
          <p:cNvSpPr/>
          <p:nvPr/>
        </p:nvSpPr>
        <p:spPr>
          <a:xfrm>
            <a:off x="731520" y="4297680"/>
            <a:ext cx="1645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프레임 누적/평균</a:t>
            </a:r>
            <a:endParaRPr lang="en-US" sz="900" dirty="0"/>
          </a:p>
        </p:txBody>
      </p:sp>
      <p:sp>
        <p:nvSpPr>
          <p:cNvPr id="22" name="Text 19"/>
          <p:cNvSpPr/>
          <p:nvPr/>
        </p:nvSpPr>
        <p:spPr>
          <a:xfrm>
            <a:off x="2560320" y="3931920"/>
            <a:ext cx="4270248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지정한 프레임 수만큼 이미지를 누적하여 평균화</a:t>
            </a:r>
            <a:endParaRPr lang="en-US" sz="1000" dirty="0"/>
          </a:p>
        </p:txBody>
      </p:sp>
      <p:sp>
        <p:nvSpPr>
          <p:cNvPr id="23" name="Shape 20"/>
          <p:cNvSpPr/>
          <p:nvPr/>
        </p:nvSpPr>
        <p:spPr>
          <a:xfrm>
            <a:off x="548640" y="4800600"/>
            <a:ext cx="6464808" cy="77724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1"/>
          <p:cNvSpPr/>
          <p:nvPr/>
        </p:nvSpPr>
        <p:spPr>
          <a:xfrm>
            <a:off x="548640" y="4800600"/>
            <a:ext cx="54864" cy="7772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2"/>
          <p:cNvSpPr/>
          <p:nvPr/>
        </p:nvSpPr>
        <p:spPr>
          <a:xfrm>
            <a:off x="731520" y="4892040"/>
            <a:ext cx="1645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Moving</a:t>
            </a:r>
            <a:endParaRPr lang="en-US" sz="1200" dirty="0"/>
          </a:p>
        </p:txBody>
      </p:sp>
      <p:sp>
        <p:nvSpPr>
          <p:cNvPr id="26" name="Text 23"/>
          <p:cNvSpPr/>
          <p:nvPr/>
        </p:nvSpPr>
        <p:spPr>
          <a:xfrm>
            <a:off x="731520" y="5166360"/>
            <a:ext cx="1645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Moving Average</a:t>
            </a:r>
            <a:endParaRPr lang="en-US" sz="900" dirty="0"/>
          </a:p>
        </p:txBody>
      </p:sp>
      <p:sp>
        <p:nvSpPr>
          <p:cNvPr id="27" name="Text 24"/>
          <p:cNvSpPr/>
          <p:nvPr/>
        </p:nvSpPr>
        <p:spPr>
          <a:xfrm>
            <a:off x="2560320" y="4800600"/>
            <a:ext cx="4270248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프레임이 낮고 Averaging 혹은 Moving이 적용되지 않은 상태에서는 깜박임이 강할 수 있음</a:t>
            </a:r>
            <a:endParaRPr lang="en-US" sz="1000" dirty="0"/>
          </a:p>
        </p:txBody>
      </p:sp>
      <p:sp>
        <p:nvSpPr>
          <p:cNvPr id="28" name="Shape 25"/>
          <p:cNvSpPr/>
          <p:nvPr/>
        </p:nvSpPr>
        <p:spPr>
          <a:xfrm>
            <a:off x="548640" y="5669280"/>
            <a:ext cx="6464808" cy="77724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Shape 26"/>
          <p:cNvSpPr/>
          <p:nvPr/>
        </p:nvSpPr>
        <p:spPr>
          <a:xfrm>
            <a:off x="548640" y="5669280"/>
            <a:ext cx="54864" cy="7772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Text 27"/>
          <p:cNvSpPr/>
          <p:nvPr/>
        </p:nvSpPr>
        <p:spPr>
          <a:xfrm>
            <a:off x="731520" y="5760720"/>
            <a:ext cx="1645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FPS</a:t>
            </a:r>
            <a:endParaRPr lang="en-US" sz="1200" dirty="0"/>
          </a:p>
        </p:txBody>
      </p:sp>
      <p:sp>
        <p:nvSpPr>
          <p:cNvPr id="31" name="Text 28"/>
          <p:cNvSpPr/>
          <p:nvPr/>
        </p:nvSpPr>
        <p:spPr>
          <a:xfrm>
            <a:off x="731520" y="6035040"/>
            <a:ext cx="1645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초당 프레임 수</a:t>
            </a:r>
            <a:endParaRPr lang="en-US" sz="900" dirty="0"/>
          </a:p>
        </p:txBody>
      </p:sp>
      <p:sp>
        <p:nvSpPr>
          <p:cNvPr id="32" name="Text 29"/>
          <p:cNvSpPr/>
          <p:nvPr/>
        </p:nvSpPr>
        <p:spPr>
          <a:xfrm>
            <a:off x="2560320" y="5669280"/>
            <a:ext cx="4270248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Frame Per Second — 영상 갱신 속도</a:t>
            </a:r>
            <a:endParaRPr lang="en-US" sz="1000" dirty="0"/>
          </a:p>
        </p:txBody>
      </p:sp>
      <p:sp>
        <p:nvSpPr>
          <p:cNvPr id="33" name="Shape 30"/>
          <p:cNvSpPr/>
          <p:nvPr/>
        </p:nvSpPr>
        <p:spPr>
          <a:xfrm>
            <a:off x="548640" y="6537960"/>
            <a:ext cx="6464808" cy="77724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4" name="Shape 31"/>
          <p:cNvSpPr/>
          <p:nvPr/>
        </p:nvSpPr>
        <p:spPr>
          <a:xfrm>
            <a:off x="548640" y="6537960"/>
            <a:ext cx="54864" cy="7772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5" name="Text 32"/>
          <p:cNvSpPr/>
          <p:nvPr/>
        </p:nvSpPr>
        <p:spPr>
          <a:xfrm>
            <a:off x="731520" y="6629400"/>
            <a:ext cx="1645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Setup</a:t>
            </a:r>
            <a:endParaRPr lang="en-US" sz="1200" dirty="0"/>
          </a:p>
        </p:txBody>
      </p:sp>
      <p:sp>
        <p:nvSpPr>
          <p:cNvPr id="36" name="Text 33"/>
          <p:cNvSpPr/>
          <p:nvPr/>
        </p:nvSpPr>
        <p:spPr>
          <a:xfrm>
            <a:off x="731520" y="6903720"/>
            <a:ext cx="1645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고급 설정</a:t>
            </a:r>
            <a:endParaRPr lang="en-US" sz="900" dirty="0"/>
          </a:p>
        </p:txBody>
      </p:sp>
      <p:sp>
        <p:nvSpPr>
          <p:cNvPr id="37" name="Text 34"/>
          <p:cNvSpPr/>
          <p:nvPr/>
        </p:nvSpPr>
        <p:spPr>
          <a:xfrm>
            <a:off x="2560320" y="6537960"/>
            <a:ext cx="4270248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ko-KR" alt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디텍터의</a:t>
            </a:r>
            <a:r>
              <a:rPr lang="ko-KR" alt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세부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파라미터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설정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(FPS</a:t>
            </a:r>
            <a:r>
              <a:rPr lang="ko-KR" alt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변경 및 민감도 조절 등</a:t>
            </a:r>
            <a:r>
              <a:rPr lang="en-US" altLang="ko-KR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)</a:t>
            </a:r>
            <a:endParaRPr lang="en-US" sz="1000" dirty="0"/>
          </a:p>
        </p:txBody>
      </p:sp>
      <p:sp>
        <p:nvSpPr>
          <p:cNvPr id="38" name="Shape 35"/>
          <p:cNvSpPr/>
          <p:nvPr/>
        </p:nvSpPr>
        <p:spPr>
          <a:xfrm>
            <a:off x="548640" y="7589520"/>
            <a:ext cx="6464808" cy="1170432"/>
          </a:xfrm>
          <a:prstGeom prst="rect">
            <a:avLst/>
          </a:prstGeom>
          <a:solidFill>
            <a:srgbClr val="F4F6F8"/>
          </a:solidFill>
          <a:ln w="12700">
            <a:solidFill>
              <a:srgbClr val="0F8554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9" name="Shape 36"/>
          <p:cNvSpPr/>
          <p:nvPr/>
        </p:nvSpPr>
        <p:spPr>
          <a:xfrm>
            <a:off x="548640" y="7589520"/>
            <a:ext cx="73152" cy="1170432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7754112"/>
            <a:ext cx="292608" cy="292608"/>
          </a:xfrm>
          <a:prstGeom prst="rect">
            <a:avLst/>
          </a:prstGeom>
        </p:spPr>
      </p:pic>
      <p:sp>
        <p:nvSpPr>
          <p:cNvPr id="41" name="Text 37"/>
          <p:cNvSpPr/>
          <p:nvPr/>
        </p:nvSpPr>
        <p:spPr>
          <a:xfrm>
            <a:off x="1143000" y="7708392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TIP · 영상 선명도</a:t>
            </a:r>
            <a:endParaRPr lang="en-US" sz="900" dirty="0"/>
          </a:p>
        </p:txBody>
      </p:sp>
      <p:sp>
        <p:nvSpPr>
          <p:cNvPr id="42" name="Text 38"/>
          <p:cNvSpPr/>
          <p:nvPr/>
        </p:nvSpPr>
        <p:spPr>
          <a:xfrm>
            <a:off x="1143000" y="7955280"/>
            <a:ext cx="5733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Averaging vs Moving</a:t>
            </a:r>
            <a:endParaRPr lang="en-US" sz="1200" dirty="0"/>
          </a:p>
        </p:txBody>
      </p:sp>
      <p:sp>
        <p:nvSpPr>
          <p:cNvPr id="43" name="Text 39"/>
          <p:cNvSpPr/>
          <p:nvPr/>
        </p:nvSpPr>
        <p:spPr>
          <a:xfrm>
            <a:off x="1143000" y="8229600"/>
            <a:ext cx="5733288" cy="1819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초당 영상획득 장수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(FPS)가 낮을수록 영상이 깜빡일 수 있습니다. 이때 Averaging이나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Moving을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적정값으로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적용하면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영상 안정도를 높일 수 있습니다. 일반적으로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Averaging은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축이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정지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한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영상에,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Moving은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축이 움직이는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영상에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적합합니다.</a:t>
            </a:r>
            <a:endParaRPr lang="en-US" sz="95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10 · Software UI · 프로그램 UI 설명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41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10.4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Output Control · X-Ray 출력 조절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kV · mA Setting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출력 조절 바에서 사용할 kV 및 uA를 입력합니다. 입력 후 「Enter」를 눌러 확인하십시오. 출력이 조절되면 그에 따른 LUT도 확인해야 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103120"/>
            <a:ext cx="6464808" cy="18288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51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2176272"/>
            <a:ext cx="6318504" cy="14630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365760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10.5 · X-Ray Output Control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48640" y="4114800"/>
            <a:ext cx="3140964" cy="11887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6"/>
          <p:cNvSpPr/>
          <p:nvPr/>
        </p:nvSpPr>
        <p:spPr>
          <a:xfrm>
            <a:off x="548640" y="4114800"/>
            <a:ext cx="3140964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7"/>
          <p:cNvSpPr/>
          <p:nvPr/>
        </p:nvSpPr>
        <p:spPr>
          <a:xfrm>
            <a:off x="731520" y="4297680"/>
            <a:ext cx="2775204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kV</a:t>
            </a:r>
            <a:endParaRPr lang="en-US" sz="3600" dirty="0"/>
          </a:p>
        </p:txBody>
      </p:sp>
      <p:sp>
        <p:nvSpPr>
          <p:cNvPr id="21" name="Text 18"/>
          <p:cNvSpPr/>
          <p:nvPr/>
        </p:nvSpPr>
        <p:spPr>
          <a:xfrm>
            <a:off x="731520" y="4754880"/>
            <a:ext cx="277520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관전압 (Voltage)</a:t>
            </a:r>
            <a:endParaRPr lang="en-US" sz="1100" dirty="0"/>
          </a:p>
        </p:txBody>
      </p:sp>
      <p:sp>
        <p:nvSpPr>
          <p:cNvPr id="22" name="Text 19"/>
          <p:cNvSpPr/>
          <p:nvPr/>
        </p:nvSpPr>
        <p:spPr>
          <a:xfrm>
            <a:off x="731520" y="4983480"/>
            <a:ext cx="277520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40 – 160 kV</a:t>
            </a:r>
            <a:endParaRPr lang="en-US" sz="1000" dirty="0"/>
          </a:p>
        </p:txBody>
      </p:sp>
      <p:sp>
        <p:nvSpPr>
          <p:cNvPr id="23" name="Shape 20"/>
          <p:cNvSpPr/>
          <p:nvPr/>
        </p:nvSpPr>
        <p:spPr>
          <a:xfrm>
            <a:off x="3872484" y="4114800"/>
            <a:ext cx="3140964" cy="11887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1"/>
          <p:cNvSpPr/>
          <p:nvPr/>
        </p:nvSpPr>
        <p:spPr>
          <a:xfrm>
            <a:off x="3872484" y="4114800"/>
            <a:ext cx="3140964" cy="73152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2"/>
          <p:cNvSpPr/>
          <p:nvPr/>
        </p:nvSpPr>
        <p:spPr>
          <a:xfrm>
            <a:off x="4055364" y="4297680"/>
            <a:ext cx="2775204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</a:t>
            </a:r>
            <a:endParaRPr lang="en-US" sz="3600" dirty="0"/>
          </a:p>
        </p:txBody>
      </p:sp>
      <p:sp>
        <p:nvSpPr>
          <p:cNvPr id="26" name="Text 23"/>
          <p:cNvSpPr/>
          <p:nvPr/>
        </p:nvSpPr>
        <p:spPr>
          <a:xfrm>
            <a:off x="4055364" y="4754880"/>
            <a:ext cx="277520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관전류 (Current)</a:t>
            </a:r>
            <a:endParaRPr lang="en-US" sz="1100" dirty="0"/>
          </a:p>
        </p:txBody>
      </p:sp>
      <p:sp>
        <p:nvSpPr>
          <p:cNvPr id="27" name="Text 24"/>
          <p:cNvSpPr/>
          <p:nvPr/>
        </p:nvSpPr>
        <p:spPr>
          <a:xfrm>
            <a:off x="4055364" y="4983480"/>
            <a:ext cx="277520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0.1 – 2.5 mA</a:t>
            </a:r>
            <a:endParaRPr lang="en-US" sz="1000" dirty="0"/>
          </a:p>
        </p:txBody>
      </p:sp>
      <p:sp>
        <p:nvSpPr>
          <p:cNvPr id="28" name="Text 25"/>
          <p:cNvSpPr/>
          <p:nvPr/>
        </p:nvSpPr>
        <p:spPr>
          <a:xfrm>
            <a:off x="548640" y="5577840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입력 절차 (Input Procedure)</a:t>
            </a:r>
            <a:endParaRPr lang="en-US" sz="1200" dirty="0"/>
          </a:p>
        </p:txBody>
      </p:sp>
      <p:sp>
        <p:nvSpPr>
          <p:cNvPr id="29" name="Shape 26"/>
          <p:cNvSpPr/>
          <p:nvPr/>
        </p:nvSpPr>
        <p:spPr>
          <a:xfrm>
            <a:off x="548640" y="5852160"/>
            <a:ext cx="731520" cy="27432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7"/>
          <p:cNvSpPr/>
          <p:nvPr/>
        </p:nvSpPr>
        <p:spPr>
          <a:xfrm>
            <a:off x="594360" y="6080760"/>
            <a:ext cx="274320" cy="274320"/>
          </a:xfrm>
          <a:prstGeom prst="ellipse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1" name="Text 28"/>
          <p:cNvSpPr/>
          <p:nvPr/>
        </p:nvSpPr>
        <p:spPr>
          <a:xfrm>
            <a:off x="594360" y="6080760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</a:t>
            </a:r>
            <a:endParaRPr lang="en-US" sz="1100" dirty="0"/>
          </a:p>
        </p:txBody>
      </p:sp>
      <p:sp>
        <p:nvSpPr>
          <p:cNvPr id="32" name="Text 29"/>
          <p:cNvSpPr/>
          <p:nvPr/>
        </p:nvSpPr>
        <p:spPr>
          <a:xfrm>
            <a:off x="960120" y="6035040"/>
            <a:ext cx="60076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출력 조절 바에 사용할 kV 값을 입력합니다.</a:t>
            </a:r>
            <a:endParaRPr lang="en-US" sz="1000" dirty="0"/>
          </a:p>
        </p:txBody>
      </p:sp>
      <p:sp>
        <p:nvSpPr>
          <p:cNvPr id="33" name="Shape 30"/>
          <p:cNvSpPr/>
          <p:nvPr/>
        </p:nvSpPr>
        <p:spPr>
          <a:xfrm>
            <a:off x="594360" y="6537960"/>
            <a:ext cx="274320" cy="274320"/>
          </a:xfrm>
          <a:prstGeom prst="ellipse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4" name="Text 31"/>
          <p:cNvSpPr/>
          <p:nvPr/>
        </p:nvSpPr>
        <p:spPr>
          <a:xfrm>
            <a:off x="594360" y="6537960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</a:t>
            </a:r>
            <a:endParaRPr lang="en-US" sz="1100" dirty="0"/>
          </a:p>
        </p:txBody>
      </p:sp>
      <p:sp>
        <p:nvSpPr>
          <p:cNvPr id="35" name="Text 32"/>
          <p:cNvSpPr/>
          <p:nvPr/>
        </p:nvSpPr>
        <p:spPr>
          <a:xfrm>
            <a:off x="960120" y="6492240"/>
            <a:ext cx="60076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동일하게 uA(mA) 값을 입력합니다.</a:t>
            </a:r>
            <a:endParaRPr lang="en-US" sz="1000" dirty="0"/>
          </a:p>
        </p:txBody>
      </p:sp>
      <p:sp>
        <p:nvSpPr>
          <p:cNvPr id="36" name="Shape 33"/>
          <p:cNvSpPr/>
          <p:nvPr/>
        </p:nvSpPr>
        <p:spPr>
          <a:xfrm>
            <a:off x="594360" y="6995160"/>
            <a:ext cx="274320" cy="274320"/>
          </a:xfrm>
          <a:prstGeom prst="ellipse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7" name="Text 34"/>
          <p:cNvSpPr/>
          <p:nvPr/>
        </p:nvSpPr>
        <p:spPr>
          <a:xfrm>
            <a:off x="594360" y="6995160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</a:t>
            </a:r>
            <a:endParaRPr lang="en-US" sz="1100" dirty="0"/>
          </a:p>
        </p:txBody>
      </p:sp>
      <p:sp>
        <p:nvSpPr>
          <p:cNvPr id="38" name="Text 35"/>
          <p:cNvSpPr/>
          <p:nvPr/>
        </p:nvSpPr>
        <p:spPr>
          <a:xfrm>
            <a:off x="960120" y="6949440"/>
            <a:ext cx="60076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각 값 입력 후 「Enter」 키를 눌러 확인합니다.</a:t>
            </a:r>
            <a:endParaRPr lang="en-US" sz="1000" dirty="0"/>
          </a:p>
        </p:txBody>
      </p:sp>
      <p:sp>
        <p:nvSpPr>
          <p:cNvPr id="39" name="Shape 36"/>
          <p:cNvSpPr/>
          <p:nvPr/>
        </p:nvSpPr>
        <p:spPr>
          <a:xfrm>
            <a:off x="594360" y="7452360"/>
            <a:ext cx="274320" cy="274320"/>
          </a:xfrm>
          <a:prstGeom prst="ellipse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0" name="Text 37"/>
          <p:cNvSpPr/>
          <p:nvPr/>
        </p:nvSpPr>
        <p:spPr>
          <a:xfrm>
            <a:off x="594360" y="7452360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</a:t>
            </a:r>
            <a:endParaRPr lang="en-US" sz="1100" dirty="0"/>
          </a:p>
        </p:txBody>
      </p:sp>
      <p:sp>
        <p:nvSpPr>
          <p:cNvPr id="41" name="Text 38"/>
          <p:cNvSpPr/>
          <p:nvPr/>
        </p:nvSpPr>
        <p:spPr>
          <a:xfrm>
            <a:off x="960120" y="7406640"/>
            <a:ext cx="60076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출력이 조절되면 LUT을 다시 확인하여 영상 품질을 점검합니다.</a:t>
            </a:r>
            <a:endParaRPr lang="en-US" sz="1000" dirty="0"/>
          </a:p>
        </p:txBody>
      </p:sp>
      <p:sp>
        <p:nvSpPr>
          <p:cNvPr id="42" name="Shape 39"/>
          <p:cNvSpPr/>
          <p:nvPr/>
        </p:nvSpPr>
        <p:spPr>
          <a:xfrm>
            <a:off x="548640" y="9409176"/>
            <a:ext cx="6464808" cy="822960"/>
          </a:xfrm>
          <a:prstGeom prst="rect">
            <a:avLst/>
          </a:prstGeom>
          <a:solidFill>
            <a:srgbClr val="FFF3E0"/>
          </a:solidFill>
          <a:ln w="12700">
            <a:solidFill>
              <a:srgbClr val="FF8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3" name="Shape 40"/>
          <p:cNvSpPr/>
          <p:nvPr/>
        </p:nvSpPr>
        <p:spPr>
          <a:xfrm>
            <a:off x="548640" y="9409176"/>
            <a:ext cx="73152" cy="82296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9573768"/>
            <a:ext cx="292608" cy="292608"/>
          </a:xfrm>
          <a:prstGeom prst="rect">
            <a:avLst/>
          </a:prstGeom>
        </p:spPr>
      </p:pic>
      <p:sp>
        <p:nvSpPr>
          <p:cNvPr id="45" name="Text 41"/>
          <p:cNvSpPr/>
          <p:nvPr/>
        </p:nvSpPr>
        <p:spPr>
          <a:xfrm>
            <a:off x="1143000" y="952804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 · 출력 변경 시</a:t>
            </a:r>
            <a:endParaRPr lang="en-US" sz="900" dirty="0"/>
          </a:p>
        </p:txBody>
      </p:sp>
      <p:sp>
        <p:nvSpPr>
          <p:cNvPr id="46" name="Text 42"/>
          <p:cNvSpPr/>
          <p:nvPr/>
        </p:nvSpPr>
        <p:spPr>
          <a:xfrm>
            <a:off x="1143000" y="9774936"/>
            <a:ext cx="57332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출력 변경 시 영상이 일시적으로 깨질 수 있습니다. 변경 후 반드시 LUT을 다시 확인하고, 필요 시 디텍터 캘리브레이션을 재실행하십시오.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10 · Software UI · 프로그램 UI 설명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10.5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Toolbar — Macro · 작업 바 — 매크로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Auto Inspection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자동 검사 실행 시 사용합니다. 자동 검사 판독 모듈이 없을 경우 위치 저장 후 수동으로 OK/NG를 분류할 수 있습니다.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6464808" cy="54864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58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2084832"/>
            <a:ext cx="6318504" cy="51206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722376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10.6 · Macro Toolbar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48640" y="7680960"/>
            <a:ext cx="3140964" cy="1371600"/>
          </a:xfrm>
          <a:prstGeom prst="rect">
            <a:avLst/>
          </a:prstGeom>
          <a:solidFill>
            <a:srgbClr val="FAFBFC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6"/>
          <p:cNvSpPr/>
          <p:nvPr/>
        </p:nvSpPr>
        <p:spPr>
          <a:xfrm>
            <a:off x="548640" y="7680960"/>
            <a:ext cx="3140964" cy="54864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7"/>
          <p:cNvSpPr/>
          <p:nvPr/>
        </p:nvSpPr>
        <p:spPr>
          <a:xfrm>
            <a:off x="731520" y="7863840"/>
            <a:ext cx="286664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자동 검사</a:t>
            </a:r>
            <a:endParaRPr lang="en-US" sz="1300" dirty="0"/>
          </a:p>
        </p:txBody>
      </p:sp>
      <p:sp>
        <p:nvSpPr>
          <p:cNvPr id="21" name="Text 18"/>
          <p:cNvSpPr/>
          <p:nvPr/>
        </p:nvSpPr>
        <p:spPr>
          <a:xfrm>
            <a:off x="731520" y="8138160"/>
            <a:ext cx="286664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Auto Inspection</a:t>
            </a:r>
            <a:endParaRPr lang="en-US" sz="900" dirty="0"/>
          </a:p>
        </p:txBody>
      </p:sp>
      <p:sp>
        <p:nvSpPr>
          <p:cNvPr id="22" name="Text 19"/>
          <p:cNvSpPr/>
          <p:nvPr/>
        </p:nvSpPr>
        <p:spPr>
          <a:xfrm>
            <a:off x="731520" y="8412480"/>
            <a:ext cx="2866644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사전 설정된 매크로를 실행하여 자동으로 검사 절차를 수행합니다.</a:t>
            </a:r>
            <a:endParaRPr lang="en-US" sz="950" dirty="0"/>
          </a:p>
        </p:txBody>
      </p:sp>
      <p:sp>
        <p:nvSpPr>
          <p:cNvPr id="23" name="Shape 20"/>
          <p:cNvSpPr/>
          <p:nvPr/>
        </p:nvSpPr>
        <p:spPr>
          <a:xfrm>
            <a:off x="3872484" y="7680960"/>
            <a:ext cx="3140964" cy="1371600"/>
          </a:xfrm>
          <a:prstGeom prst="rect">
            <a:avLst/>
          </a:prstGeom>
          <a:solidFill>
            <a:srgbClr val="FAFBFC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1"/>
          <p:cNvSpPr/>
          <p:nvPr/>
        </p:nvSpPr>
        <p:spPr>
          <a:xfrm>
            <a:off x="3872484" y="7680960"/>
            <a:ext cx="3140964" cy="54864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2"/>
          <p:cNvSpPr/>
          <p:nvPr/>
        </p:nvSpPr>
        <p:spPr>
          <a:xfrm>
            <a:off x="4055364" y="7863840"/>
            <a:ext cx="286664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수동 OK/NG 분류</a:t>
            </a:r>
            <a:endParaRPr lang="en-US" sz="1300" dirty="0"/>
          </a:p>
        </p:txBody>
      </p:sp>
      <p:sp>
        <p:nvSpPr>
          <p:cNvPr id="26" name="Text 23"/>
          <p:cNvSpPr/>
          <p:nvPr/>
        </p:nvSpPr>
        <p:spPr>
          <a:xfrm>
            <a:off x="4055364" y="8138160"/>
            <a:ext cx="286664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Manual OK/NG Classification</a:t>
            </a:r>
            <a:endParaRPr lang="en-US" sz="900" dirty="0"/>
          </a:p>
        </p:txBody>
      </p:sp>
      <p:sp>
        <p:nvSpPr>
          <p:cNvPr id="27" name="Text 24"/>
          <p:cNvSpPr/>
          <p:nvPr/>
        </p:nvSpPr>
        <p:spPr>
          <a:xfrm>
            <a:off x="4055364" y="8412480"/>
            <a:ext cx="2866644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자동 판독 모듈이 없을 경우, 위치 저장 후 작업자가 수동으로 양품/불량을 분류합니다.</a:t>
            </a:r>
            <a:endParaRPr lang="en-US" sz="950" dirty="0"/>
          </a:p>
        </p:txBody>
      </p:sp>
      <p:sp>
        <p:nvSpPr>
          <p:cNvPr id="28" name="Shape 25"/>
          <p:cNvSpPr/>
          <p:nvPr/>
        </p:nvSpPr>
        <p:spPr>
          <a:xfrm>
            <a:off x="548640" y="10094976"/>
            <a:ext cx="6464808" cy="365760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Shape 26"/>
          <p:cNvSpPr/>
          <p:nvPr/>
        </p:nvSpPr>
        <p:spPr>
          <a:xfrm>
            <a:off x="548640" y="10094976"/>
            <a:ext cx="73152" cy="36576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88" y="10126980"/>
            <a:ext cx="292608" cy="292608"/>
          </a:xfrm>
          <a:prstGeom prst="rect">
            <a:avLst/>
          </a:prstGeom>
        </p:spPr>
      </p:pic>
      <p:sp>
        <p:nvSpPr>
          <p:cNvPr id="31" name="Text 27"/>
          <p:cNvSpPr/>
          <p:nvPr/>
        </p:nvSpPr>
        <p:spPr>
          <a:xfrm>
            <a:off x="1028192" y="1014526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참조</a:t>
            </a:r>
            <a:endParaRPr lang="en-US" sz="900" dirty="0"/>
          </a:p>
        </p:txBody>
      </p:sp>
      <p:sp>
        <p:nvSpPr>
          <p:cNvPr id="32" name="Text 28"/>
          <p:cNvSpPr/>
          <p:nvPr/>
        </p:nvSpPr>
        <p:spPr>
          <a:xfrm>
            <a:off x="1463040" y="10202164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매크로의 자세한 사용법은 Ch.11.5 매크로 사용법 (p.50)을 참조하십시오.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10 · Software UI · 프로그램 UI 설명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10.6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Toolbar — Measurement · 작업 바 — 측정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Annotation &amp; Measure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Annotation(주석) 기능과 Measurement(측정) 기능을 제공합니다. Annotation은 측정 없이 이미지에 기호와 텍스트를 표기하며, Measurement는 직선 길이, 수직/수평선 길이, 각도, 원 반지름 등을 측정합니다.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103120"/>
            <a:ext cx="6464808" cy="41148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59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2176272"/>
            <a:ext cx="6318504" cy="37490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594360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10.7 · Measurement Toolbar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48640" y="6355080"/>
            <a:ext cx="6464808" cy="13716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6"/>
          <p:cNvSpPr/>
          <p:nvPr/>
        </p:nvSpPr>
        <p:spPr>
          <a:xfrm>
            <a:off x="548640" y="6355080"/>
            <a:ext cx="646480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6583680"/>
            <a:ext cx="365760" cy="365760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1280160" y="6537960"/>
            <a:ext cx="564184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상단 메뉴 — Annotation</a:t>
            </a:r>
            <a:endParaRPr lang="en-US" sz="1200" dirty="0"/>
          </a:p>
        </p:txBody>
      </p:sp>
      <p:sp>
        <p:nvSpPr>
          <p:cNvPr id="22" name="Text 18"/>
          <p:cNvSpPr/>
          <p:nvPr/>
        </p:nvSpPr>
        <p:spPr>
          <a:xfrm>
            <a:off x="1280160" y="6812280"/>
            <a:ext cx="56418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Upper Menu — Annotation</a:t>
            </a:r>
            <a:endParaRPr lang="en-US" sz="850" dirty="0"/>
          </a:p>
        </p:txBody>
      </p:sp>
      <p:sp>
        <p:nvSpPr>
          <p:cNvPr id="23" name="Text 19"/>
          <p:cNvSpPr/>
          <p:nvPr/>
        </p:nvSpPr>
        <p:spPr>
          <a:xfrm>
            <a:off x="1280160" y="7068312"/>
            <a:ext cx="5641848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200"/>
              </a:spcAft>
              <a:buNone/>
            </a:pPr>
            <a:r>
              <a:rPr lang="en-US" sz="95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측정 없이 이미지에 원하는 기호 표기</a:t>
            </a:r>
            <a:endParaRPr lang="en-US" sz="950" dirty="0"/>
          </a:p>
          <a:p>
            <a:pPr marL="0" indent="0">
              <a:spcAft>
                <a:spcPts val="200"/>
              </a:spcAft>
              <a:buNone/>
            </a:pPr>
            <a:r>
              <a:rPr lang="en-US" sz="95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텍스트 라벨 추가</a:t>
            </a:r>
            <a:endParaRPr lang="en-US" sz="950" dirty="0"/>
          </a:p>
          <a:p>
            <a:pPr marL="0" indent="0">
              <a:spcAft>
                <a:spcPts val="200"/>
              </a:spcAft>
              <a:buNone/>
            </a:pPr>
            <a:r>
              <a:rPr lang="en-US" sz="95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화살표, 사각형 등 도형 그리기</a:t>
            </a:r>
            <a:endParaRPr lang="en-US" sz="950" dirty="0"/>
          </a:p>
        </p:txBody>
      </p:sp>
      <p:sp>
        <p:nvSpPr>
          <p:cNvPr id="24" name="Shape 20"/>
          <p:cNvSpPr/>
          <p:nvPr/>
        </p:nvSpPr>
        <p:spPr>
          <a:xfrm>
            <a:off x="548640" y="7863840"/>
            <a:ext cx="6464808" cy="13716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Shape 21"/>
          <p:cNvSpPr/>
          <p:nvPr/>
        </p:nvSpPr>
        <p:spPr>
          <a:xfrm>
            <a:off x="548640" y="7863840"/>
            <a:ext cx="646480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" y="8092440"/>
            <a:ext cx="365760" cy="365760"/>
          </a:xfrm>
          <a:prstGeom prst="rect">
            <a:avLst/>
          </a:prstGeom>
        </p:spPr>
      </p:pic>
      <p:sp>
        <p:nvSpPr>
          <p:cNvPr id="27" name="Text 22"/>
          <p:cNvSpPr/>
          <p:nvPr/>
        </p:nvSpPr>
        <p:spPr>
          <a:xfrm>
            <a:off x="1280160" y="8046720"/>
            <a:ext cx="564184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하단 메뉴 — Measurement</a:t>
            </a:r>
            <a:endParaRPr lang="en-US" sz="1200" dirty="0"/>
          </a:p>
        </p:txBody>
      </p:sp>
      <p:sp>
        <p:nvSpPr>
          <p:cNvPr id="28" name="Text 23"/>
          <p:cNvSpPr/>
          <p:nvPr/>
        </p:nvSpPr>
        <p:spPr>
          <a:xfrm>
            <a:off x="1280160" y="8321040"/>
            <a:ext cx="56418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Lower Menu — Measurement</a:t>
            </a:r>
            <a:endParaRPr lang="en-US" sz="850" dirty="0"/>
          </a:p>
        </p:txBody>
      </p:sp>
      <p:sp>
        <p:nvSpPr>
          <p:cNvPr id="29" name="Text 24"/>
          <p:cNvSpPr/>
          <p:nvPr/>
        </p:nvSpPr>
        <p:spPr>
          <a:xfrm>
            <a:off x="1280160" y="8577072"/>
            <a:ext cx="5641848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200"/>
              </a:spcAft>
              <a:buNone/>
            </a:pPr>
            <a:r>
              <a:rPr lang="en-US" sz="95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직선 길이, 수직/수평 길이 측정</a:t>
            </a:r>
            <a:endParaRPr lang="en-US" sz="950" dirty="0"/>
          </a:p>
          <a:p>
            <a:pPr marL="0" indent="0">
              <a:spcAft>
                <a:spcPts val="200"/>
              </a:spcAft>
              <a:buNone/>
            </a:pPr>
            <a:r>
              <a:rPr lang="en-US" sz="95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선 간 거리, 각도 측정</a:t>
            </a:r>
            <a:endParaRPr lang="en-US" sz="950" dirty="0"/>
          </a:p>
          <a:p>
            <a:pPr marL="0" indent="0">
              <a:spcAft>
                <a:spcPts val="200"/>
              </a:spcAft>
              <a:buNone/>
            </a:pPr>
            <a:r>
              <a:rPr lang="en-US" sz="95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원 반지름, Void 측정 (체적 결함)</a:t>
            </a:r>
            <a:endParaRPr lang="en-US" sz="9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10 · Software UI · 프로그램 UI 설명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10.7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Image Save · 이미지 저장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Ctrl+S Shortcut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Ctrl+S를 눌러 이미지를 저장하거나 프로그램 좌측 상단의 저장 버튼을 클릭하여 저장할 수 있습니다. 저장 화면에서 좌측 하단의 「Save screen」을 눌러 현재 적용된 이미지 필터를 적용시킬 수 있습니다.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194560"/>
            <a:ext cx="3140964" cy="14630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194560"/>
            <a:ext cx="3140964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377440"/>
            <a:ext cx="457200" cy="45720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325880" y="2331720"/>
            <a:ext cx="22722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키보드 단축키</a:t>
            </a:r>
            <a:endParaRPr lang="en-US" sz="1300" dirty="0"/>
          </a:p>
        </p:txBody>
      </p:sp>
      <p:sp>
        <p:nvSpPr>
          <p:cNvPr id="19" name="Text 16"/>
          <p:cNvSpPr/>
          <p:nvPr/>
        </p:nvSpPr>
        <p:spPr>
          <a:xfrm>
            <a:off x="1325880" y="2606040"/>
            <a:ext cx="227228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Keyboard Shortcut</a:t>
            </a:r>
            <a:endParaRPr lang="en-US" sz="900" dirty="0"/>
          </a:p>
        </p:txBody>
      </p:sp>
      <p:sp>
        <p:nvSpPr>
          <p:cNvPr id="20" name="Text 17"/>
          <p:cNvSpPr/>
          <p:nvPr/>
        </p:nvSpPr>
        <p:spPr>
          <a:xfrm>
            <a:off x="731520" y="2971800"/>
            <a:ext cx="277520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Ctrl+S 키 조합으로 빠르게 이미지를 저장합니다.</a:t>
            </a:r>
            <a:endParaRPr lang="en-US" sz="1000" dirty="0"/>
          </a:p>
        </p:txBody>
      </p:sp>
      <p:sp>
        <p:nvSpPr>
          <p:cNvPr id="21" name="Shape 18"/>
          <p:cNvSpPr/>
          <p:nvPr/>
        </p:nvSpPr>
        <p:spPr>
          <a:xfrm>
            <a:off x="731520" y="3291840"/>
            <a:ext cx="2775204" cy="2743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19"/>
          <p:cNvSpPr/>
          <p:nvPr/>
        </p:nvSpPr>
        <p:spPr>
          <a:xfrm>
            <a:off x="731520" y="3291840"/>
            <a:ext cx="277520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Ctrl + S</a:t>
            </a:r>
            <a:endParaRPr lang="en-US" sz="1100" dirty="0"/>
          </a:p>
        </p:txBody>
      </p:sp>
      <p:sp>
        <p:nvSpPr>
          <p:cNvPr id="23" name="Shape 20"/>
          <p:cNvSpPr/>
          <p:nvPr/>
        </p:nvSpPr>
        <p:spPr>
          <a:xfrm>
            <a:off x="3872484" y="2194560"/>
            <a:ext cx="3140964" cy="14630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1"/>
          <p:cNvSpPr/>
          <p:nvPr/>
        </p:nvSpPr>
        <p:spPr>
          <a:xfrm>
            <a:off x="3872484" y="2194560"/>
            <a:ext cx="3140964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364" y="2377440"/>
            <a:ext cx="457200" cy="457200"/>
          </a:xfrm>
          <a:prstGeom prst="rect">
            <a:avLst/>
          </a:prstGeom>
        </p:spPr>
      </p:pic>
      <p:sp>
        <p:nvSpPr>
          <p:cNvPr id="26" name="Text 22"/>
          <p:cNvSpPr/>
          <p:nvPr/>
        </p:nvSpPr>
        <p:spPr>
          <a:xfrm>
            <a:off x="4649724" y="2331720"/>
            <a:ext cx="227228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저장 버튼 클릭</a:t>
            </a:r>
            <a:endParaRPr lang="en-US" sz="1300" dirty="0"/>
          </a:p>
        </p:txBody>
      </p:sp>
      <p:sp>
        <p:nvSpPr>
          <p:cNvPr id="27" name="Text 23"/>
          <p:cNvSpPr/>
          <p:nvPr/>
        </p:nvSpPr>
        <p:spPr>
          <a:xfrm>
            <a:off x="4649724" y="2606040"/>
            <a:ext cx="227228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Save Button Click</a:t>
            </a:r>
            <a:endParaRPr lang="en-US" sz="900" dirty="0"/>
          </a:p>
        </p:txBody>
      </p:sp>
      <p:sp>
        <p:nvSpPr>
          <p:cNvPr id="28" name="Text 24"/>
          <p:cNvSpPr/>
          <p:nvPr/>
        </p:nvSpPr>
        <p:spPr>
          <a:xfrm>
            <a:off x="4055364" y="2971800"/>
            <a:ext cx="277520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프로그램 좌측 상단의 저장 아이콘을 클릭합니다.</a:t>
            </a:r>
            <a:endParaRPr lang="en-US" sz="1000" dirty="0"/>
          </a:p>
        </p:txBody>
      </p:sp>
      <p:sp>
        <p:nvSpPr>
          <p:cNvPr id="29" name="Shape 25"/>
          <p:cNvSpPr/>
          <p:nvPr/>
        </p:nvSpPr>
        <p:spPr>
          <a:xfrm>
            <a:off x="4055364" y="3291840"/>
            <a:ext cx="2775204" cy="2743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Text 26"/>
          <p:cNvSpPr/>
          <p:nvPr/>
        </p:nvSpPr>
        <p:spPr>
          <a:xfrm>
            <a:off x="4055364" y="3291840"/>
            <a:ext cx="277520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📁 Click</a:t>
            </a:r>
            <a:endParaRPr lang="en-US" sz="1100" dirty="0"/>
          </a:p>
        </p:txBody>
      </p:sp>
      <p:sp>
        <p:nvSpPr>
          <p:cNvPr id="31" name="Shape 27"/>
          <p:cNvSpPr/>
          <p:nvPr/>
        </p:nvSpPr>
        <p:spPr>
          <a:xfrm>
            <a:off x="548640" y="3931920"/>
            <a:ext cx="6464808" cy="41148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2" name="Image 2" descr="/home/claude/sample/imgs/image60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1792" y="3977640"/>
            <a:ext cx="6318504" cy="5111496"/>
          </a:xfrm>
          <a:prstGeom prst="rect">
            <a:avLst/>
          </a:prstGeom>
        </p:spPr>
      </p:pic>
      <p:sp>
        <p:nvSpPr>
          <p:cNvPr id="33" name="Text 28"/>
          <p:cNvSpPr/>
          <p:nvPr/>
        </p:nvSpPr>
        <p:spPr>
          <a:xfrm>
            <a:off x="548640" y="777240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10.8 · Image Save Dialog</a:t>
            </a:r>
            <a:endParaRPr lang="en-US" sz="850" dirty="0"/>
          </a:p>
        </p:txBody>
      </p:sp>
      <p:sp>
        <p:nvSpPr>
          <p:cNvPr id="34" name="Shape 29"/>
          <p:cNvSpPr/>
          <p:nvPr/>
        </p:nvSpPr>
        <p:spPr>
          <a:xfrm>
            <a:off x="548640" y="9134856"/>
            <a:ext cx="6464808" cy="1097280"/>
          </a:xfrm>
          <a:prstGeom prst="rect">
            <a:avLst/>
          </a:prstGeom>
          <a:solidFill>
            <a:srgbClr val="F4F6F8"/>
          </a:solidFill>
          <a:ln w="12700">
            <a:solidFill>
              <a:srgbClr val="0F8554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5" name="Shape 30"/>
          <p:cNvSpPr/>
          <p:nvPr/>
        </p:nvSpPr>
        <p:spPr>
          <a:xfrm>
            <a:off x="548640" y="9134856"/>
            <a:ext cx="73152" cy="1097280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" y="9299448"/>
            <a:ext cx="292608" cy="292608"/>
          </a:xfrm>
          <a:prstGeom prst="rect">
            <a:avLst/>
          </a:prstGeom>
        </p:spPr>
      </p:pic>
      <p:sp>
        <p:nvSpPr>
          <p:cNvPr id="37" name="Text 31"/>
          <p:cNvSpPr/>
          <p:nvPr/>
        </p:nvSpPr>
        <p:spPr>
          <a:xfrm>
            <a:off x="1143000" y="925372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TIP · 저장 옵션</a:t>
            </a:r>
            <a:endParaRPr lang="en-US" sz="900" dirty="0"/>
          </a:p>
        </p:txBody>
      </p:sp>
      <p:sp>
        <p:nvSpPr>
          <p:cNvPr id="38" name="Text 32"/>
          <p:cNvSpPr/>
          <p:nvPr/>
        </p:nvSpPr>
        <p:spPr>
          <a:xfrm>
            <a:off x="1143000" y="9500616"/>
            <a:ext cx="5733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Save screen vs Save image</a:t>
            </a:r>
            <a:endParaRPr lang="en-US" sz="1200" dirty="0"/>
          </a:p>
        </p:txBody>
      </p:sp>
      <p:sp>
        <p:nvSpPr>
          <p:cNvPr id="39" name="Text 33"/>
          <p:cNvSpPr/>
          <p:nvPr/>
        </p:nvSpPr>
        <p:spPr>
          <a:xfrm>
            <a:off x="1143000" y="9774936"/>
            <a:ext cx="57332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「Save screen」은 현재 화면에 적용된 이미지 필터와 확대 배율을 함께 저장합니다. 원본 이미지 파일은 별도로 「Save image」를 사용하여 저장할 수 있습니다. 검사 결과 보고에는 Save screen이 권장됩니다.</a:t>
            </a:r>
            <a:endParaRPr lang="en-US" sz="9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2D Inspection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2D 검사 순서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 Calibration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Detector Calibration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2D 이미지 촬영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2D Image Capture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633679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548640" y="635508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463040" y="635508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매크로 사용법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463040" y="662940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Macro — Points &amp; ROI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48640" y="688543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2"/>
          <p:cNvSpPr/>
          <p:nvPr/>
        </p:nvSpPr>
        <p:spPr>
          <a:xfrm>
            <a:off x="548640" y="690372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463040" y="690372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매크로 설정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1463040" y="717804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Macro Setup Procedure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548640" y="743407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8" name="Text 26"/>
          <p:cNvSpPr/>
          <p:nvPr/>
        </p:nvSpPr>
        <p:spPr>
          <a:xfrm>
            <a:off x="548640" y="745236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11.5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463040" y="745236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매크로 사용법 (무작위 위치)</a:t>
            </a:r>
            <a:endParaRPr lang="en-US" sz="1200" dirty="0"/>
          </a:p>
        </p:txBody>
      </p:sp>
      <p:sp>
        <p:nvSpPr>
          <p:cNvPr id="30" name="Text 28"/>
          <p:cNvSpPr/>
          <p:nvPr/>
        </p:nvSpPr>
        <p:spPr>
          <a:xfrm>
            <a:off x="1463040" y="772668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Macro — Tray Mode</a:t>
            </a:r>
            <a:endParaRPr lang="en-US" sz="950" dirty="0"/>
          </a:p>
        </p:txBody>
      </p:sp>
      <p:sp>
        <p:nvSpPr>
          <p:cNvPr id="31" name="Text 29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46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Detector Calibration · 디텍터 Calibration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Before 2D Capture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2D 촬영을 시작하기 전에 디텍터 Calibration을 진행하여 이미지 품질을 확보합니다.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011680"/>
            <a:ext cx="914400" cy="9601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2011680"/>
            <a:ext cx="91440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</a:t>
            </a:r>
            <a:endParaRPr lang="en-US" sz="4000" dirty="0"/>
          </a:p>
        </p:txBody>
      </p:sp>
      <p:sp>
        <p:nvSpPr>
          <p:cNvPr id="18" name="Text 16"/>
          <p:cNvSpPr/>
          <p:nvPr/>
        </p:nvSpPr>
        <p:spPr>
          <a:xfrm>
            <a:off x="1600200" y="2148840"/>
            <a:ext cx="52760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샘플 제거 및 LUT 확인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1600200" y="2468880"/>
            <a:ext cx="52760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스테이지에서 샘플을 제거한 후 아무것도 화면에 잡히지 않는 구간에서의 LUT 값을 확인합니다.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548640" y="3081528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9"/>
          <p:cNvSpPr/>
          <p:nvPr/>
        </p:nvSpPr>
        <p:spPr>
          <a:xfrm>
            <a:off x="548640" y="3081528"/>
            <a:ext cx="914400" cy="9601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20"/>
          <p:cNvSpPr/>
          <p:nvPr/>
        </p:nvSpPr>
        <p:spPr>
          <a:xfrm>
            <a:off x="548640" y="3081528"/>
            <a:ext cx="91440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</a:t>
            </a:r>
            <a:endParaRPr lang="en-US" sz="4000" dirty="0"/>
          </a:p>
        </p:txBody>
      </p:sp>
      <p:sp>
        <p:nvSpPr>
          <p:cNvPr id="23" name="Text 21"/>
          <p:cNvSpPr/>
          <p:nvPr/>
        </p:nvSpPr>
        <p:spPr>
          <a:xfrm>
            <a:off x="1600200" y="3218688"/>
            <a:ext cx="52760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출력 설정 및 X-RAY 중지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1600200" y="3538728"/>
            <a:ext cx="52760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사용하고자 하는 출력(kV, mA)을 설정한 후 X-RAY 조사를 중지합니다.</a:t>
            </a:r>
            <a:endParaRPr lang="en-US" sz="1000" dirty="0"/>
          </a:p>
        </p:txBody>
      </p:sp>
      <p:sp>
        <p:nvSpPr>
          <p:cNvPr id="25" name="Shape 23"/>
          <p:cNvSpPr/>
          <p:nvPr/>
        </p:nvSpPr>
        <p:spPr>
          <a:xfrm>
            <a:off x="548640" y="4151376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4"/>
          <p:cNvSpPr/>
          <p:nvPr/>
        </p:nvSpPr>
        <p:spPr>
          <a:xfrm>
            <a:off x="548640" y="4151376"/>
            <a:ext cx="914400" cy="9601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5"/>
          <p:cNvSpPr/>
          <p:nvPr/>
        </p:nvSpPr>
        <p:spPr>
          <a:xfrm>
            <a:off x="548640" y="4151376"/>
            <a:ext cx="91440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03</a:t>
            </a:r>
            <a:endParaRPr lang="en-US" sz="4000" dirty="0"/>
          </a:p>
        </p:txBody>
      </p:sp>
      <p:sp>
        <p:nvSpPr>
          <p:cNvPr id="28" name="Text 26"/>
          <p:cNvSpPr/>
          <p:nvPr/>
        </p:nvSpPr>
        <p:spPr>
          <a:xfrm>
            <a:off x="1600200" y="4288536"/>
            <a:ext cx="52760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Calibration 실행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1600200" y="4608576"/>
            <a:ext cx="52760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Calibration 버튼을 클릭하여 진행합니다. 100%까지 완료된 후에 자동으로 종료됩니다.</a:t>
            </a:r>
            <a:endParaRPr lang="en-US" sz="1000" dirty="0"/>
          </a:p>
        </p:txBody>
      </p:sp>
      <p:sp>
        <p:nvSpPr>
          <p:cNvPr id="30" name="Shape 28"/>
          <p:cNvSpPr/>
          <p:nvPr/>
        </p:nvSpPr>
        <p:spPr>
          <a:xfrm>
            <a:off x="548640" y="5312664"/>
            <a:ext cx="6464808" cy="1255776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2" name="Text 29"/>
          <p:cNvSpPr/>
          <p:nvPr/>
        </p:nvSpPr>
        <p:spPr>
          <a:xfrm>
            <a:off x="548640" y="6443399"/>
            <a:ext cx="6464808" cy="747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11.1 · Image Source Panel — Calibration Button</a:t>
            </a:r>
            <a:endParaRPr lang="en-US" sz="850" dirty="0"/>
          </a:p>
        </p:txBody>
      </p:sp>
      <p:sp>
        <p:nvSpPr>
          <p:cNvPr id="33" name="Shape 30"/>
          <p:cNvSpPr/>
          <p:nvPr/>
        </p:nvSpPr>
        <p:spPr>
          <a:xfrm>
            <a:off x="548640" y="9729216"/>
            <a:ext cx="6464808" cy="502920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4" name="Shape 31"/>
          <p:cNvSpPr/>
          <p:nvPr/>
        </p:nvSpPr>
        <p:spPr>
          <a:xfrm>
            <a:off x="548640" y="9729216"/>
            <a:ext cx="73152" cy="50292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76" y="9845040"/>
            <a:ext cx="292608" cy="292608"/>
          </a:xfrm>
          <a:prstGeom prst="rect">
            <a:avLst/>
          </a:prstGeom>
        </p:spPr>
      </p:pic>
      <p:sp>
        <p:nvSpPr>
          <p:cNvPr id="36" name="Text 32"/>
          <p:cNvSpPr/>
          <p:nvPr/>
        </p:nvSpPr>
        <p:spPr>
          <a:xfrm>
            <a:off x="1143000" y="9759696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참조</a:t>
            </a:r>
            <a:endParaRPr lang="en-US" sz="900" dirty="0"/>
          </a:p>
        </p:txBody>
      </p:sp>
      <p:sp>
        <p:nvSpPr>
          <p:cNvPr id="37" name="Text 33"/>
          <p:cNvSpPr/>
          <p:nvPr/>
        </p:nvSpPr>
        <p:spPr>
          <a:xfrm>
            <a:off x="1143000" y="9991344"/>
            <a:ext cx="5733288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 캘리브레이션의 일반 절차는 9.4 Detector Calibration (p.35)을 참조하십시오.</a:t>
            </a:r>
            <a:endParaRPr lang="en-US" sz="950" dirty="0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F0067B20-334F-7427-C101-1573523CA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1" t="10713" r="27725" b="80870"/>
          <a:stretch>
            <a:fillRect/>
          </a:stretch>
        </p:blipFill>
        <p:spPr>
          <a:xfrm>
            <a:off x="594359" y="5358384"/>
            <a:ext cx="6281929" cy="91287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47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11.2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2D Image Capture · 2D 이미지 촬영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Camera &amp; Motion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 Calibration 완료 후 카메라 버튼을 클릭하여 X-RAY를 활성화하고 시료의 영상을 확인합니다.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548640" y="2011680"/>
            <a:ext cx="64648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① 카메라 버튼 클릭 → 영상 확인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548640" y="2331720"/>
            <a:ext cx="914400" cy="27432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Shape 15"/>
          <p:cNvSpPr/>
          <p:nvPr/>
        </p:nvSpPr>
        <p:spPr>
          <a:xfrm>
            <a:off x="548640" y="2514600"/>
            <a:ext cx="1513332" cy="777240"/>
          </a:xfrm>
          <a:prstGeom prst="rect">
            <a:avLst/>
          </a:prstGeom>
          <a:solidFill>
            <a:srgbClr val="F4F6F8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" name="Shape 16"/>
          <p:cNvSpPr/>
          <p:nvPr/>
        </p:nvSpPr>
        <p:spPr>
          <a:xfrm>
            <a:off x="548640" y="2514600"/>
            <a:ext cx="1513332" cy="457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9" name="Text 17"/>
          <p:cNvSpPr/>
          <p:nvPr/>
        </p:nvSpPr>
        <p:spPr>
          <a:xfrm>
            <a:off x="640080" y="2651760"/>
            <a:ext cx="133045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클릭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640080" y="2926080"/>
            <a:ext cx="133045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카메라 버튼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2061972" y="2514600"/>
            <a:ext cx="13716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→</a:t>
            </a:r>
            <a:endParaRPr lang="en-US" sz="1800" dirty="0"/>
          </a:p>
        </p:txBody>
      </p:sp>
      <p:sp>
        <p:nvSpPr>
          <p:cNvPr id="22" name="Shape 20"/>
          <p:cNvSpPr/>
          <p:nvPr/>
        </p:nvSpPr>
        <p:spPr>
          <a:xfrm>
            <a:off x="2199132" y="2514600"/>
            <a:ext cx="1513332" cy="777240"/>
          </a:xfrm>
          <a:prstGeom prst="rect">
            <a:avLst/>
          </a:prstGeom>
          <a:solidFill>
            <a:srgbClr val="F4F6F8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" name="Shape 21"/>
          <p:cNvSpPr/>
          <p:nvPr/>
        </p:nvSpPr>
        <p:spPr>
          <a:xfrm>
            <a:off x="2199132" y="2514600"/>
            <a:ext cx="1513332" cy="457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2"/>
          <p:cNvSpPr/>
          <p:nvPr/>
        </p:nvSpPr>
        <p:spPr>
          <a:xfrm>
            <a:off x="2290572" y="2651760"/>
            <a:ext cx="133045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버튼 활성화</a:t>
            </a:r>
            <a:endParaRPr lang="en-US" sz="1100" dirty="0"/>
          </a:p>
        </p:txBody>
      </p:sp>
      <p:sp>
        <p:nvSpPr>
          <p:cNvPr id="25" name="Text 23"/>
          <p:cNvSpPr/>
          <p:nvPr/>
        </p:nvSpPr>
        <p:spPr>
          <a:xfrm>
            <a:off x="2290572" y="2926080"/>
            <a:ext cx="133045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ON</a:t>
            </a:r>
            <a:endParaRPr lang="en-US" sz="900" dirty="0"/>
          </a:p>
        </p:txBody>
      </p:sp>
      <p:sp>
        <p:nvSpPr>
          <p:cNvPr id="26" name="Text 24"/>
          <p:cNvSpPr/>
          <p:nvPr/>
        </p:nvSpPr>
        <p:spPr>
          <a:xfrm>
            <a:off x="3712464" y="2514600"/>
            <a:ext cx="13716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→</a:t>
            </a:r>
            <a:endParaRPr lang="en-US" sz="1800" dirty="0"/>
          </a:p>
        </p:txBody>
      </p:sp>
      <p:sp>
        <p:nvSpPr>
          <p:cNvPr id="27" name="Shape 25"/>
          <p:cNvSpPr/>
          <p:nvPr/>
        </p:nvSpPr>
        <p:spPr>
          <a:xfrm>
            <a:off x="3849624" y="2514600"/>
            <a:ext cx="1513332" cy="777240"/>
          </a:xfrm>
          <a:prstGeom prst="rect">
            <a:avLst/>
          </a:prstGeom>
          <a:solidFill>
            <a:srgbClr val="F4F6F8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8" name="Shape 26"/>
          <p:cNvSpPr/>
          <p:nvPr/>
        </p:nvSpPr>
        <p:spPr>
          <a:xfrm>
            <a:off x="3849624" y="2514600"/>
            <a:ext cx="1513332" cy="457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9" name="Text 27"/>
          <p:cNvSpPr/>
          <p:nvPr/>
        </p:nvSpPr>
        <p:spPr>
          <a:xfrm>
            <a:off x="3941064" y="2651760"/>
            <a:ext cx="133045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전압/전류 조정</a:t>
            </a:r>
            <a:endParaRPr lang="en-US" sz="1100" dirty="0"/>
          </a:p>
        </p:txBody>
      </p:sp>
      <p:sp>
        <p:nvSpPr>
          <p:cNvPr id="30" name="Text 28"/>
          <p:cNvSpPr/>
          <p:nvPr/>
        </p:nvSpPr>
        <p:spPr>
          <a:xfrm>
            <a:off x="3941064" y="2926080"/>
            <a:ext cx="133045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kV / uA</a:t>
            </a:r>
            <a:endParaRPr lang="en-US" sz="900" dirty="0"/>
          </a:p>
        </p:txBody>
      </p:sp>
      <p:sp>
        <p:nvSpPr>
          <p:cNvPr id="31" name="Text 29"/>
          <p:cNvSpPr/>
          <p:nvPr/>
        </p:nvSpPr>
        <p:spPr>
          <a:xfrm>
            <a:off x="5362956" y="2514600"/>
            <a:ext cx="13716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→</a:t>
            </a:r>
            <a:endParaRPr lang="en-US" sz="1800" dirty="0"/>
          </a:p>
        </p:txBody>
      </p:sp>
      <p:sp>
        <p:nvSpPr>
          <p:cNvPr id="32" name="Shape 30"/>
          <p:cNvSpPr/>
          <p:nvPr/>
        </p:nvSpPr>
        <p:spPr>
          <a:xfrm>
            <a:off x="5500116" y="2514600"/>
            <a:ext cx="1513332" cy="777240"/>
          </a:xfrm>
          <a:prstGeom prst="rect">
            <a:avLst/>
          </a:prstGeom>
          <a:solidFill>
            <a:srgbClr val="F4F6F8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3" name="Shape 31"/>
          <p:cNvSpPr/>
          <p:nvPr/>
        </p:nvSpPr>
        <p:spPr>
          <a:xfrm>
            <a:off x="5500116" y="2514600"/>
            <a:ext cx="1513332" cy="457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4" name="Text 32"/>
          <p:cNvSpPr/>
          <p:nvPr/>
        </p:nvSpPr>
        <p:spPr>
          <a:xfrm>
            <a:off x="5591556" y="2651760"/>
            <a:ext cx="133045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영상 확인</a:t>
            </a:r>
            <a:endParaRPr lang="en-US" sz="1100" dirty="0"/>
          </a:p>
        </p:txBody>
      </p:sp>
      <p:sp>
        <p:nvSpPr>
          <p:cNvPr id="35" name="Text 33"/>
          <p:cNvSpPr/>
          <p:nvPr/>
        </p:nvSpPr>
        <p:spPr>
          <a:xfrm>
            <a:off x="5591556" y="2926080"/>
            <a:ext cx="133045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Display 창</a:t>
            </a:r>
            <a:endParaRPr lang="en-US" sz="900" dirty="0"/>
          </a:p>
        </p:txBody>
      </p:sp>
      <p:sp>
        <p:nvSpPr>
          <p:cNvPr id="36" name="Shape 34"/>
          <p:cNvSpPr/>
          <p:nvPr/>
        </p:nvSpPr>
        <p:spPr>
          <a:xfrm>
            <a:off x="548640" y="3520440"/>
            <a:ext cx="6464808" cy="384048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7" name="Image 0" descr="/home/claude/sample/imgs/image64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3593592"/>
            <a:ext cx="6318504" cy="3474720"/>
          </a:xfrm>
          <a:prstGeom prst="rect">
            <a:avLst/>
          </a:prstGeom>
        </p:spPr>
      </p:pic>
      <p:sp>
        <p:nvSpPr>
          <p:cNvPr id="38" name="Text 35"/>
          <p:cNvSpPr/>
          <p:nvPr/>
        </p:nvSpPr>
        <p:spPr>
          <a:xfrm>
            <a:off x="548640" y="708660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11.2 · eXer Main UI during 2D Capture</a:t>
            </a:r>
            <a:endParaRPr lang="en-US" sz="850" dirty="0"/>
          </a:p>
        </p:txBody>
      </p:sp>
      <p:sp>
        <p:nvSpPr>
          <p:cNvPr id="39" name="Text 36"/>
          <p:cNvSpPr/>
          <p:nvPr/>
        </p:nvSpPr>
        <p:spPr>
          <a:xfrm>
            <a:off x="548640" y="7498080"/>
            <a:ext cx="64648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② 시료가 보이도록 축 이동</a:t>
            </a:r>
            <a:endParaRPr lang="en-US" sz="1300" dirty="0"/>
          </a:p>
        </p:txBody>
      </p:sp>
      <p:sp>
        <p:nvSpPr>
          <p:cNvPr id="40" name="Shape 37"/>
          <p:cNvSpPr/>
          <p:nvPr/>
        </p:nvSpPr>
        <p:spPr>
          <a:xfrm>
            <a:off x="548640" y="7818120"/>
            <a:ext cx="914400" cy="27432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1" name="Text 38"/>
          <p:cNvSpPr/>
          <p:nvPr/>
        </p:nvSpPr>
        <p:spPr>
          <a:xfrm>
            <a:off x="548640" y="800100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프로그램 상에서 컨트롤 모션 부분을 사용하여 시료가 </a:t>
            </a:r>
            <a:r>
              <a:rPr 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보이도록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해당 축 </a:t>
            </a:r>
            <a:r>
              <a:rPr lang="en-US" altLang="ko-KR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(ZT,ZD,YR,XR)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을 이동시킵니다.</a:t>
            </a:r>
            <a:endParaRPr lang="en-US" sz="1000" dirty="0"/>
          </a:p>
        </p:txBody>
      </p:sp>
      <p:sp>
        <p:nvSpPr>
          <p:cNvPr id="42" name="Shape 39"/>
          <p:cNvSpPr/>
          <p:nvPr/>
        </p:nvSpPr>
        <p:spPr>
          <a:xfrm>
            <a:off x="548640" y="9272016"/>
            <a:ext cx="6464808" cy="960120"/>
          </a:xfrm>
          <a:prstGeom prst="rect">
            <a:avLst/>
          </a:prstGeom>
          <a:solidFill>
            <a:srgbClr val="F4F6F8"/>
          </a:solidFill>
          <a:ln w="12700">
            <a:solidFill>
              <a:srgbClr val="0F8554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3" name="Shape 40"/>
          <p:cNvSpPr/>
          <p:nvPr/>
        </p:nvSpPr>
        <p:spPr>
          <a:xfrm>
            <a:off x="548640" y="9272016"/>
            <a:ext cx="73152" cy="960120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9605772"/>
            <a:ext cx="292608" cy="292608"/>
          </a:xfrm>
          <a:prstGeom prst="rect">
            <a:avLst/>
          </a:prstGeom>
        </p:spPr>
      </p:pic>
      <p:sp>
        <p:nvSpPr>
          <p:cNvPr id="45" name="Text 41"/>
          <p:cNvSpPr/>
          <p:nvPr/>
        </p:nvSpPr>
        <p:spPr>
          <a:xfrm>
            <a:off x="1133856" y="9308592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TIP · X-RAY 출력 조절</a:t>
            </a:r>
            <a:endParaRPr lang="en-US" sz="900" dirty="0"/>
          </a:p>
        </p:txBody>
      </p:sp>
      <p:sp>
        <p:nvSpPr>
          <p:cNvPr id="46" name="Text 42"/>
          <p:cNvSpPr/>
          <p:nvPr/>
        </p:nvSpPr>
        <p:spPr>
          <a:xfrm>
            <a:off x="1143000" y="9564624"/>
            <a:ext cx="5733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최적 영상 조건</a:t>
            </a:r>
            <a:endParaRPr lang="en-US" sz="1200" dirty="0"/>
          </a:p>
        </p:txBody>
      </p:sp>
      <p:sp>
        <p:nvSpPr>
          <p:cNvPr id="47" name="Text 43"/>
          <p:cNvSpPr/>
          <p:nvPr/>
        </p:nvSpPr>
        <p:spPr>
          <a:xfrm>
            <a:off x="1143000" y="9838944"/>
            <a:ext cx="573328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관전압(kV)이 높을수록 투과력이 증가하지만 대비가 줄어듭니다. 시료 두께와 재질에 맞춰 적정 출력을 선택하십시오. LUT 조정도 함께 사용하면 영상 품질을 크게 개선할 수 있습니다.</a:t>
            </a:r>
            <a:endParaRPr lang="en-US" sz="95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11.3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Macro — Points &amp; ROI · 매크로 사용법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Points Tab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Points: 자주 사용하는 작업을 설정하여 일일이 모션을 제어하지 않고 사용자가 조금 더 쉽게 작업할 수 있습니다.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2743200" cy="54864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65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2084832"/>
            <a:ext cx="2596896" cy="51206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7223760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11.3 · Macro Points Panel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3474720" y="2011680"/>
            <a:ext cx="35387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Points 탭 주요 기능</a:t>
            </a:r>
            <a:endParaRPr lang="en-US" sz="1200" dirty="0"/>
          </a:p>
        </p:txBody>
      </p:sp>
      <p:sp>
        <p:nvSpPr>
          <p:cNvPr id="19" name="Shape 16"/>
          <p:cNvSpPr/>
          <p:nvPr/>
        </p:nvSpPr>
        <p:spPr>
          <a:xfrm>
            <a:off x="3474720" y="2286000"/>
            <a:ext cx="731520" cy="27432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3474720" y="2468880"/>
            <a:ext cx="3538728" cy="54864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8"/>
          <p:cNvSpPr/>
          <p:nvPr/>
        </p:nvSpPr>
        <p:spPr>
          <a:xfrm>
            <a:off x="3474720" y="2468880"/>
            <a:ext cx="54864" cy="5486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19"/>
          <p:cNvSpPr/>
          <p:nvPr/>
        </p:nvSpPr>
        <p:spPr>
          <a:xfrm>
            <a:off x="3639312" y="2542032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추가 / 삭제</a:t>
            </a:r>
            <a:endParaRPr lang="en-US" sz="1050" dirty="0"/>
          </a:p>
        </p:txBody>
      </p:sp>
      <p:sp>
        <p:nvSpPr>
          <p:cNvPr id="23" name="Text 20"/>
          <p:cNvSpPr/>
          <p:nvPr/>
        </p:nvSpPr>
        <p:spPr>
          <a:xfrm>
            <a:off x="3639312" y="2761488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각 좌표의 추가 및 삭제</a:t>
            </a:r>
            <a:endParaRPr lang="en-US" sz="900" dirty="0"/>
          </a:p>
        </p:txBody>
      </p:sp>
      <p:sp>
        <p:nvSpPr>
          <p:cNvPr id="24" name="Shape 21"/>
          <p:cNvSpPr/>
          <p:nvPr/>
        </p:nvSpPr>
        <p:spPr>
          <a:xfrm>
            <a:off x="3474720" y="3063240"/>
            <a:ext cx="3538728" cy="54864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Shape 22"/>
          <p:cNvSpPr/>
          <p:nvPr/>
        </p:nvSpPr>
        <p:spPr>
          <a:xfrm>
            <a:off x="3474720" y="3063240"/>
            <a:ext cx="54864" cy="5486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3"/>
          <p:cNvSpPr/>
          <p:nvPr/>
        </p:nvSpPr>
        <p:spPr>
          <a:xfrm>
            <a:off x="3639312" y="3136392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Rename</a:t>
            </a:r>
            <a:endParaRPr lang="en-US" sz="1050" dirty="0"/>
          </a:p>
        </p:txBody>
      </p:sp>
      <p:sp>
        <p:nvSpPr>
          <p:cNvPr id="27" name="Text 24"/>
          <p:cNvSpPr/>
          <p:nvPr/>
        </p:nvSpPr>
        <p:spPr>
          <a:xfrm>
            <a:off x="3639312" y="3355848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각 좌표 이름 수정</a:t>
            </a:r>
            <a:endParaRPr lang="en-US" sz="900" dirty="0"/>
          </a:p>
        </p:txBody>
      </p:sp>
      <p:sp>
        <p:nvSpPr>
          <p:cNvPr id="28" name="Shape 25"/>
          <p:cNvSpPr/>
          <p:nvPr/>
        </p:nvSpPr>
        <p:spPr>
          <a:xfrm>
            <a:off x="3474720" y="3657600"/>
            <a:ext cx="3538728" cy="54864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9" name="Shape 26"/>
          <p:cNvSpPr/>
          <p:nvPr/>
        </p:nvSpPr>
        <p:spPr>
          <a:xfrm>
            <a:off x="3474720" y="3657600"/>
            <a:ext cx="54864" cy="5486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Text 27"/>
          <p:cNvSpPr/>
          <p:nvPr/>
        </p:nvSpPr>
        <p:spPr>
          <a:xfrm>
            <a:off x="3639312" y="3730752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Delete all</a:t>
            </a:r>
            <a:endParaRPr lang="en-US" sz="1050" dirty="0"/>
          </a:p>
        </p:txBody>
      </p:sp>
      <p:sp>
        <p:nvSpPr>
          <p:cNvPr id="31" name="Text 28"/>
          <p:cNvSpPr/>
          <p:nvPr/>
        </p:nvSpPr>
        <p:spPr>
          <a:xfrm>
            <a:off x="3639312" y="3950208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새로운 위치에서 1번 point 생성</a:t>
            </a:r>
            <a:endParaRPr lang="en-US" sz="900" dirty="0"/>
          </a:p>
        </p:txBody>
      </p:sp>
      <p:sp>
        <p:nvSpPr>
          <p:cNvPr id="32" name="Shape 29"/>
          <p:cNvSpPr/>
          <p:nvPr/>
        </p:nvSpPr>
        <p:spPr>
          <a:xfrm>
            <a:off x="3474720" y="4251960"/>
            <a:ext cx="3538728" cy="54864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3" name="Shape 30"/>
          <p:cNvSpPr/>
          <p:nvPr/>
        </p:nvSpPr>
        <p:spPr>
          <a:xfrm>
            <a:off x="3474720" y="4251960"/>
            <a:ext cx="54864" cy="5486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4" name="Text 31"/>
          <p:cNvSpPr/>
          <p:nvPr/>
        </p:nvSpPr>
        <p:spPr>
          <a:xfrm>
            <a:off x="3639312" y="4325112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Order</a:t>
            </a:r>
            <a:endParaRPr lang="en-US" sz="1050" dirty="0"/>
          </a:p>
        </p:txBody>
      </p:sp>
      <p:sp>
        <p:nvSpPr>
          <p:cNvPr id="35" name="Text 32"/>
          <p:cNvSpPr/>
          <p:nvPr/>
        </p:nvSpPr>
        <p:spPr>
          <a:xfrm>
            <a:off x="3639312" y="4544568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선택한 좌표 순서 변경</a:t>
            </a:r>
            <a:endParaRPr lang="en-US" sz="900" dirty="0"/>
          </a:p>
        </p:txBody>
      </p:sp>
      <p:sp>
        <p:nvSpPr>
          <p:cNvPr id="36" name="Shape 33"/>
          <p:cNvSpPr/>
          <p:nvPr/>
        </p:nvSpPr>
        <p:spPr>
          <a:xfrm>
            <a:off x="3474720" y="4846320"/>
            <a:ext cx="3538728" cy="54864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7" name="Shape 34"/>
          <p:cNvSpPr/>
          <p:nvPr/>
        </p:nvSpPr>
        <p:spPr>
          <a:xfrm>
            <a:off x="3474720" y="4846320"/>
            <a:ext cx="54864" cy="5486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8" name="Text 35"/>
          <p:cNvSpPr/>
          <p:nvPr/>
        </p:nvSpPr>
        <p:spPr>
          <a:xfrm>
            <a:off x="3639312" y="4919472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설정</a:t>
            </a:r>
            <a:endParaRPr lang="en-US" sz="1050" dirty="0"/>
          </a:p>
        </p:txBody>
      </p:sp>
      <p:sp>
        <p:nvSpPr>
          <p:cNvPr id="39" name="Text 36"/>
          <p:cNvSpPr/>
          <p:nvPr/>
        </p:nvSpPr>
        <p:spPr>
          <a:xfrm>
            <a:off x="3639312" y="5138928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각 좌표에서의 전압(kV) · 전류(mA) 값</a:t>
            </a:r>
            <a:endParaRPr lang="en-US" sz="900" dirty="0"/>
          </a:p>
        </p:txBody>
      </p:sp>
      <p:sp>
        <p:nvSpPr>
          <p:cNvPr id="40" name="Shape 37"/>
          <p:cNvSpPr/>
          <p:nvPr/>
        </p:nvSpPr>
        <p:spPr>
          <a:xfrm>
            <a:off x="3474720" y="5440680"/>
            <a:ext cx="3538728" cy="54864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1" name="Shape 38"/>
          <p:cNvSpPr/>
          <p:nvPr/>
        </p:nvSpPr>
        <p:spPr>
          <a:xfrm>
            <a:off x="3474720" y="5440680"/>
            <a:ext cx="54864" cy="5486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2" name="Text 39"/>
          <p:cNvSpPr/>
          <p:nvPr/>
        </p:nvSpPr>
        <p:spPr>
          <a:xfrm>
            <a:off x="3639312" y="5513832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Motion Controller</a:t>
            </a:r>
            <a:endParaRPr lang="en-US" sz="1050" dirty="0"/>
          </a:p>
        </p:txBody>
      </p:sp>
      <p:sp>
        <p:nvSpPr>
          <p:cNvPr id="43" name="Text 40"/>
          <p:cNvSpPr/>
          <p:nvPr/>
        </p:nvSpPr>
        <p:spPr>
          <a:xfrm>
            <a:off x="3639312" y="5733288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각 좌표의 모션 위치 값</a:t>
            </a:r>
            <a:endParaRPr lang="en-US" sz="900" dirty="0"/>
          </a:p>
        </p:txBody>
      </p:sp>
      <p:sp>
        <p:nvSpPr>
          <p:cNvPr id="44" name="Shape 41"/>
          <p:cNvSpPr/>
          <p:nvPr/>
        </p:nvSpPr>
        <p:spPr>
          <a:xfrm>
            <a:off x="3474720" y="6035040"/>
            <a:ext cx="3538728" cy="54864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5" name="Shape 42"/>
          <p:cNvSpPr/>
          <p:nvPr/>
        </p:nvSpPr>
        <p:spPr>
          <a:xfrm>
            <a:off x="3474720" y="6035040"/>
            <a:ext cx="54864" cy="5486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6" name="Text 43"/>
          <p:cNvSpPr/>
          <p:nvPr/>
        </p:nvSpPr>
        <p:spPr>
          <a:xfrm>
            <a:off x="3639312" y="6108192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Delay (ms)</a:t>
            </a:r>
            <a:endParaRPr lang="en-US" sz="1050" dirty="0"/>
          </a:p>
        </p:txBody>
      </p:sp>
      <p:sp>
        <p:nvSpPr>
          <p:cNvPr id="47" name="Text 44"/>
          <p:cNvSpPr/>
          <p:nvPr/>
        </p:nvSpPr>
        <p:spPr>
          <a:xfrm>
            <a:off x="3639312" y="6327648"/>
            <a:ext cx="331012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좌표 이동 및 검사 후 딜레이 시간</a:t>
            </a:r>
            <a:endParaRPr lang="en-US" sz="900" dirty="0"/>
          </a:p>
        </p:txBody>
      </p:sp>
      <p:sp>
        <p:nvSpPr>
          <p:cNvPr id="48" name="Shape 45"/>
          <p:cNvSpPr/>
          <p:nvPr/>
        </p:nvSpPr>
        <p:spPr>
          <a:xfrm>
            <a:off x="548640" y="9409176"/>
            <a:ext cx="6464808" cy="822960"/>
          </a:xfrm>
          <a:prstGeom prst="rect">
            <a:avLst/>
          </a:prstGeom>
          <a:solidFill>
            <a:srgbClr val="F4F6F8"/>
          </a:solidFill>
          <a:ln w="12700">
            <a:solidFill>
              <a:srgbClr val="0F8554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9" name="Shape 46"/>
          <p:cNvSpPr/>
          <p:nvPr/>
        </p:nvSpPr>
        <p:spPr>
          <a:xfrm>
            <a:off x="548640" y="9409176"/>
            <a:ext cx="73152" cy="822960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5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9573768"/>
            <a:ext cx="292608" cy="292608"/>
          </a:xfrm>
          <a:prstGeom prst="rect">
            <a:avLst/>
          </a:prstGeom>
        </p:spPr>
      </p:pic>
      <p:sp>
        <p:nvSpPr>
          <p:cNvPr id="51" name="Text 47"/>
          <p:cNvSpPr/>
          <p:nvPr/>
        </p:nvSpPr>
        <p:spPr>
          <a:xfrm>
            <a:off x="1143000" y="952804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TIP · Delay 단위</a:t>
            </a:r>
            <a:endParaRPr lang="en-US" sz="900" dirty="0"/>
          </a:p>
        </p:txBody>
      </p:sp>
      <p:sp>
        <p:nvSpPr>
          <p:cNvPr id="52" name="Text 48"/>
          <p:cNvSpPr/>
          <p:nvPr/>
        </p:nvSpPr>
        <p:spPr>
          <a:xfrm>
            <a:off x="1143000" y="9774936"/>
            <a:ext cx="57332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Delay는 ms(밀리초) 단위로 설정합니다. 0부터 설정 가능하며, 1초 = 1000ms 입니다. (e.g. 30s = 30000ms)</a:t>
            </a:r>
            <a:endParaRPr lang="en-US" sz="95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49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11.4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Macro Setup Procedure · 매크로 설정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Step-by-Step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매크로(Points)를 설정하는 절차입니다. 각 좌표를 순서대로 등록하고 Delay 시간을 설정합니다.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6464808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011680"/>
            <a:ext cx="822960" cy="86868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2011680"/>
            <a:ext cx="8229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</a:t>
            </a:r>
            <a:endParaRPr lang="en-US" sz="3200" dirty="0"/>
          </a:p>
        </p:txBody>
      </p:sp>
      <p:sp>
        <p:nvSpPr>
          <p:cNvPr id="18" name="Text 16"/>
          <p:cNvSpPr/>
          <p:nvPr/>
        </p:nvSpPr>
        <p:spPr>
          <a:xfrm>
            <a:off x="1508760" y="214884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시작 위치 지정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1508760" y="2423160"/>
            <a:ext cx="536752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Points 탭에서 「Delete all」 클릭으로 처음 시작 위치(Point1)를 지정합니다.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548640" y="2971800"/>
            <a:ext cx="6464808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9"/>
          <p:cNvSpPr/>
          <p:nvPr/>
        </p:nvSpPr>
        <p:spPr>
          <a:xfrm>
            <a:off x="548640" y="2971800"/>
            <a:ext cx="822960" cy="86868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20"/>
          <p:cNvSpPr/>
          <p:nvPr/>
        </p:nvSpPr>
        <p:spPr>
          <a:xfrm>
            <a:off x="548640" y="2971800"/>
            <a:ext cx="8229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</a:t>
            </a:r>
            <a:endParaRPr lang="en-US" sz="3200" dirty="0"/>
          </a:p>
        </p:txBody>
      </p:sp>
      <p:sp>
        <p:nvSpPr>
          <p:cNvPr id="23" name="Text 21"/>
          <p:cNvSpPr/>
          <p:nvPr/>
        </p:nvSpPr>
        <p:spPr>
          <a:xfrm>
            <a:off x="1508760" y="310896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다음 위치 추가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1508760" y="3383280"/>
            <a:ext cx="536752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다음 위치로 이동 후 「+」 버튼 클릭으로 움직일 위치를 지정합니다.</a:t>
            </a:r>
            <a:endParaRPr lang="en-US" sz="1000" dirty="0"/>
          </a:p>
        </p:txBody>
      </p:sp>
      <p:sp>
        <p:nvSpPr>
          <p:cNvPr id="25" name="Shape 23"/>
          <p:cNvSpPr/>
          <p:nvPr/>
        </p:nvSpPr>
        <p:spPr>
          <a:xfrm>
            <a:off x="548640" y="3931920"/>
            <a:ext cx="6464808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4"/>
          <p:cNvSpPr/>
          <p:nvPr/>
        </p:nvSpPr>
        <p:spPr>
          <a:xfrm>
            <a:off x="548640" y="3931920"/>
            <a:ext cx="822960" cy="86868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5"/>
          <p:cNvSpPr/>
          <p:nvPr/>
        </p:nvSpPr>
        <p:spPr>
          <a:xfrm>
            <a:off x="548640" y="3931920"/>
            <a:ext cx="8229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03</a:t>
            </a:r>
            <a:endParaRPr lang="en-US" sz="3200" dirty="0"/>
          </a:p>
        </p:txBody>
      </p:sp>
      <p:sp>
        <p:nvSpPr>
          <p:cNvPr id="28" name="Text 26"/>
          <p:cNvSpPr/>
          <p:nvPr/>
        </p:nvSpPr>
        <p:spPr>
          <a:xfrm>
            <a:off x="1508760" y="406908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Motion Controller 위치 확인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1508760" y="4343400"/>
            <a:ext cx="536752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하단의 Motion Controller 창과 추가하는 현재 포인트의 위치가 동일한지 확인합니다.</a:t>
            </a:r>
            <a:endParaRPr lang="en-US" sz="1000" dirty="0"/>
          </a:p>
        </p:txBody>
      </p:sp>
      <p:sp>
        <p:nvSpPr>
          <p:cNvPr id="30" name="Shape 28"/>
          <p:cNvSpPr/>
          <p:nvPr/>
        </p:nvSpPr>
        <p:spPr>
          <a:xfrm>
            <a:off x="548640" y="4892040"/>
            <a:ext cx="6464808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1" name="Shape 29"/>
          <p:cNvSpPr/>
          <p:nvPr/>
        </p:nvSpPr>
        <p:spPr>
          <a:xfrm>
            <a:off x="548640" y="4892040"/>
            <a:ext cx="822960" cy="86868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2" name="Text 30"/>
          <p:cNvSpPr/>
          <p:nvPr/>
        </p:nvSpPr>
        <p:spPr>
          <a:xfrm>
            <a:off x="548640" y="4892040"/>
            <a:ext cx="8229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04</a:t>
            </a:r>
            <a:endParaRPr lang="en-US" sz="3200" dirty="0"/>
          </a:p>
        </p:txBody>
      </p:sp>
      <p:sp>
        <p:nvSpPr>
          <p:cNvPr id="33" name="Text 31"/>
          <p:cNvSpPr/>
          <p:nvPr/>
        </p:nvSpPr>
        <p:spPr>
          <a:xfrm>
            <a:off x="1508760" y="502920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Delay 시간 설정</a:t>
            </a:r>
            <a:endParaRPr lang="en-US" sz="1300" dirty="0"/>
          </a:p>
        </p:txBody>
      </p:sp>
      <p:sp>
        <p:nvSpPr>
          <p:cNvPr id="34" name="Text 32"/>
          <p:cNvSpPr/>
          <p:nvPr/>
        </p:nvSpPr>
        <p:spPr>
          <a:xfrm>
            <a:off x="1508760" y="5303520"/>
            <a:ext cx="536752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하단의 Delay에서 해당 포인트 이동 후의 딜레이 시간을 추가합니다.</a:t>
            </a:r>
            <a:endParaRPr lang="en-US" sz="1000" dirty="0"/>
          </a:p>
        </p:txBody>
      </p:sp>
      <p:sp>
        <p:nvSpPr>
          <p:cNvPr id="35" name="Shape 33"/>
          <p:cNvSpPr/>
          <p:nvPr/>
        </p:nvSpPr>
        <p:spPr>
          <a:xfrm>
            <a:off x="548640" y="5943600"/>
            <a:ext cx="6464808" cy="384048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6" name="Image 0" descr="/home/claude/sample/imgs/image66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6016752"/>
            <a:ext cx="6318504" cy="3474720"/>
          </a:xfrm>
          <a:prstGeom prst="rect">
            <a:avLst/>
          </a:prstGeom>
        </p:spPr>
      </p:pic>
      <p:sp>
        <p:nvSpPr>
          <p:cNvPr id="37" name="Text 34"/>
          <p:cNvSpPr/>
          <p:nvPr/>
        </p:nvSpPr>
        <p:spPr>
          <a:xfrm>
            <a:off x="548640" y="9509760"/>
            <a:ext cx="6464808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11.4 · Macro Setup — Points &amp; Delay Configuration</a:t>
            </a:r>
            <a:endParaRPr lang="en-US" sz="850" dirty="0"/>
          </a:p>
        </p:txBody>
      </p:sp>
      <p:sp>
        <p:nvSpPr>
          <p:cNvPr id="38" name="Shape 35"/>
          <p:cNvSpPr/>
          <p:nvPr/>
        </p:nvSpPr>
        <p:spPr>
          <a:xfrm>
            <a:off x="548640" y="9683496"/>
            <a:ext cx="6464808" cy="548640"/>
          </a:xfrm>
          <a:prstGeom prst="rect">
            <a:avLst/>
          </a:prstGeom>
          <a:solidFill>
            <a:srgbClr val="FFF8E1"/>
          </a:solidFill>
          <a:ln w="12700">
            <a:solidFill>
              <a:srgbClr val="F2C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9" name="Shape 36"/>
          <p:cNvSpPr/>
          <p:nvPr/>
        </p:nvSpPr>
        <p:spPr>
          <a:xfrm>
            <a:off x="548640" y="9683496"/>
            <a:ext cx="73152" cy="54864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9784080"/>
            <a:ext cx="292608" cy="292608"/>
          </a:xfrm>
          <a:prstGeom prst="rect">
            <a:avLst/>
          </a:prstGeom>
        </p:spPr>
      </p:pic>
      <p:sp>
        <p:nvSpPr>
          <p:cNvPr id="41" name="Text 37"/>
          <p:cNvSpPr/>
          <p:nvPr/>
        </p:nvSpPr>
        <p:spPr>
          <a:xfrm>
            <a:off x="1143000" y="9701784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F2C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 · Delay 권장값</a:t>
            </a:r>
            <a:endParaRPr lang="en-US" sz="900" dirty="0"/>
          </a:p>
        </p:txBody>
      </p:sp>
      <p:sp>
        <p:nvSpPr>
          <p:cNvPr id="42" name="Text 38"/>
          <p:cNvSpPr/>
          <p:nvPr/>
        </p:nvSpPr>
        <p:spPr>
          <a:xfrm>
            <a:off x="1143000" y="9930384"/>
            <a:ext cx="573328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자동검사 모듈이 있는 경우 Delay 0초가 가능하지만, 수동 검사의 경우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최소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10초의 딜레이를 권장합니다. (예: 10s = 10000ms)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Cautions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주의 사항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사용 시 주의 사항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General Cautions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보증 및 책임 한계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Warranty &amp; Liability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6720840"/>
            <a:ext cx="6464808" cy="128016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8"/>
          <p:cNvSpPr/>
          <p:nvPr/>
        </p:nvSpPr>
        <p:spPr>
          <a:xfrm>
            <a:off x="548640" y="6720840"/>
            <a:ext cx="54864" cy="12801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9"/>
          <p:cNvSpPr/>
          <p:nvPr/>
        </p:nvSpPr>
        <p:spPr>
          <a:xfrm>
            <a:off x="777240" y="6885432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개요</a:t>
            </a:r>
            <a:endParaRPr lang="en-US" sz="1000" dirty="0"/>
          </a:p>
        </p:txBody>
      </p:sp>
      <p:sp>
        <p:nvSpPr>
          <p:cNvPr id="22" name="Text 20"/>
          <p:cNvSpPr/>
          <p:nvPr/>
        </p:nvSpPr>
        <p:spPr>
          <a:xfrm>
            <a:off x="777240" y="7178040"/>
            <a:ext cx="600760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200"/>
              </a:spcAft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챕터에서는 장비 사용 전 반드시 확인해야 할 주요 주의 사항을 다룹니다. 사용자 안전과 장비의 정상 작동을 위해 본 내용을 정독하시기 바랍니다.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11.5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Macro — Tray Mode · 매크로 사용법 (무작위 위치)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Tab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무작위 위치 검사 시 Tray 탭을 활용하여 검사 결과를 OK/NG로 분류할 수 있습니다.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11680"/>
            <a:ext cx="6464808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011680"/>
            <a:ext cx="822960" cy="86868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2011680"/>
            <a:ext cx="8229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⑤</a:t>
            </a:r>
            <a:endParaRPr lang="en-US" sz="3200" dirty="0"/>
          </a:p>
        </p:txBody>
      </p:sp>
      <p:sp>
        <p:nvSpPr>
          <p:cNvPr id="18" name="Text 16"/>
          <p:cNvSpPr/>
          <p:nvPr/>
        </p:nvSpPr>
        <p:spPr>
          <a:xfrm>
            <a:off x="1508760" y="2103120"/>
            <a:ext cx="536752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탭 → Setup 진입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1508760" y="2468880"/>
            <a:ext cx="536752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탭에서 하단의 「Setup..」 버튼을 클릭하여 설정 화면으로 진입합니다.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548640" y="3017520"/>
            <a:ext cx="6464808" cy="50292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1" name="Image 0" descr="/home/claude/sample/imgs/image67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3090672"/>
            <a:ext cx="6318504" cy="4663440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548640" y="777240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11.5 · Tray Mode — Point Layout &amp; OK/NG Classification</a:t>
            </a:r>
            <a:endParaRPr lang="en-US" sz="850" dirty="0"/>
          </a:p>
        </p:txBody>
      </p:sp>
      <p:sp>
        <p:nvSpPr>
          <p:cNvPr id="23" name="Text 20"/>
          <p:cNvSpPr/>
          <p:nvPr/>
        </p:nvSpPr>
        <p:spPr>
          <a:xfrm>
            <a:off x="548640" y="8183880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색상 의미</a:t>
            </a:r>
            <a:endParaRPr lang="en-US" sz="1100" dirty="0"/>
          </a:p>
        </p:txBody>
      </p:sp>
      <p:sp>
        <p:nvSpPr>
          <p:cNvPr id="24" name="Shape 21"/>
          <p:cNvSpPr/>
          <p:nvPr/>
        </p:nvSpPr>
        <p:spPr>
          <a:xfrm>
            <a:off x="548640" y="8458200"/>
            <a:ext cx="640080" cy="27432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Shape 22"/>
          <p:cNvSpPr/>
          <p:nvPr/>
        </p:nvSpPr>
        <p:spPr>
          <a:xfrm>
            <a:off x="548640" y="8641080"/>
            <a:ext cx="2033016" cy="64008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3"/>
          <p:cNvSpPr/>
          <p:nvPr/>
        </p:nvSpPr>
        <p:spPr>
          <a:xfrm>
            <a:off x="548640" y="8641080"/>
            <a:ext cx="365760" cy="640080"/>
          </a:xfrm>
          <a:prstGeom prst="rect">
            <a:avLst/>
          </a:prstGeom>
          <a:solidFill>
            <a:srgbClr val="F0F0F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4"/>
          <p:cNvSpPr/>
          <p:nvPr/>
        </p:nvSpPr>
        <p:spPr>
          <a:xfrm>
            <a:off x="1005840" y="8714232"/>
            <a:ext cx="153009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검사 대기 / 미검사</a:t>
            </a:r>
            <a:endParaRPr lang="en-US" sz="1050" dirty="0"/>
          </a:p>
        </p:txBody>
      </p:sp>
      <p:sp>
        <p:nvSpPr>
          <p:cNvPr id="28" name="Text 25"/>
          <p:cNvSpPr/>
          <p:nvPr/>
        </p:nvSpPr>
        <p:spPr>
          <a:xfrm>
            <a:off x="1005840" y="8961120"/>
            <a:ext cx="153009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Pending</a:t>
            </a:r>
            <a:endParaRPr lang="en-US" sz="850" dirty="0"/>
          </a:p>
        </p:txBody>
      </p:sp>
      <p:sp>
        <p:nvSpPr>
          <p:cNvPr id="29" name="Shape 26"/>
          <p:cNvSpPr/>
          <p:nvPr/>
        </p:nvSpPr>
        <p:spPr>
          <a:xfrm>
            <a:off x="2764536" y="8641080"/>
            <a:ext cx="2033016" cy="64008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7"/>
          <p:cNvSpPr/>
          <p:nvPr/>
        </p:nvSpPr>
        <p:spPr>
          <a:xfrm>
            <a:off x="2764536" y="8641080"/>
            <a:ext cx="365760" cy="640080"/>
          </a:xfrm>
          <a:prstGeom prst="rect">
            <a:avLst/>
          </a:prstGeom>
          <a:solidFill>
            <a:srgbClr val="CCFEC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1" name="Text 28"/>
          <p:cNvSpPr/>
          <p:nvPr/>
        </p:nvSpPr>
        <p:spPr>
          <a:xfrm>
            <a:off x="3221736" y="8714232"/>
            <a:ext cx="153009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OK (양품)</a:t>
            </a:r>
            <a:endParaRPr lang="en-US" sz="1050" dirty="0"/>
          </a:p>
        </p:txBody>
      </p:sp>
      <p:sp>
        <p:nvSpPr>
          <p:cNvPr id="32" name="Text 29"/>
          <p:cNvSpPr/>
          <p:nvPr/>
        </p:nvSpPr>
        <p:spPr>
          <a:xfrm>
            <a:off x="3221736" y="8961120"/>
            <a:ext cx="153009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Pass</a:t>
            </a:r>
            <a:endParaRPr lang="en-US" sz="850" dirty="0"/>
          </a:p>
        </p:txBody>
      </p:sp>
      <p:sp>
        <p:nvSpPr>
          <p:cNvPr id="33" name="Shape 30"/>
          <p:cNvSpPr/>
          <p:nvPr/>
        </p:nvSpPr>
        <p:spPr>
          <a:xfrm>
            <a:off x="4980432" y="8641080"/>
            <a:ext cx="2033016" cy="64008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4" name="Shape 31"/>
          <p:cNvSpPr/>
          <p:nvPr/>
        </p:nvSpPr>
        <p:spPr>
          <a:xfrm>
            <a:off x="4980432" y="8641080"/>
            <a:ext cx="365760" cy="640080"/>
          </a:xfrm>
          <a:prstGeom prst="rect">
            <a:avLst/>
          </a:prstGeom>
          <a:solidFill>
            <a:srgbClr val="FECCC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5" name="Text 32"/>
          <p:cNvSpPr/>
          <p:nvPr/>
        </p:nvSpPr>
        <p:spPr>
          <a:xfrm>
            <a:off x="5437632" y="8714232"/>
            <a:ext cx="153009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NG (불량)</a:t>
            </a:r>
            <a:endParaRPr lang="en-US" sz="1050" dirty="0"/>
          </a:p>
        </p:txBody>
      </p:sp>
      <p:sp>
        <p:nvSpPr>
          <p:cNvPr id="36" name="Text 33"/>
          <p:cNvSpPr/>
          <p:nvPr/>
        </p:nvSpPr>
        <p:spPr>
          <a:xfrm>
            <a:off x="5437632" y="8961120"/>
            <a:ext cx="153009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Fail</a:t>
            </a:r>
            <a:endParaRPr lang="en-US" sz="85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51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11.5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Setup — A/B dir &amp; Mark · Tray 설정 — 방향 및 포인트 지정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Mode cont.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탭의 Setup 화면에서 A/B 방향과 포인트를 설정합니다.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19202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1920240"/>
            <a:ext cx="68580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1920240"/>
            <a:ext cx="685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⑤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371600" y="2011680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A/B dir 방향 추가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1371600" y="2304288"/>
            <a:ext cx="55504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 dir(가로 방향)와 B dir(세로 방향)의 추가를 통해 포인트 위치를 대략적으로 표현합니다.</a:t>
            </a:r>
            <a:endParaRPr lang="en-US" sz="950" dirty="0"/>
          </a:p>
        </p:txBody>
      </p:sp>
      <p:sp>
        <p:nvSpPr>
          <p:cNvPr id="20" name="Shape 18"/>
          <p:cNvSpPr/>
          <p:nvPr/>
        </p:nvSpPr>
        <p:spPr>
          <a:xfrm>
            <a:off x="548640" y="28346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9"/>
          <p:cNvSpPr/>
          <p:nvPr/>
        </p:nvSpPr>
        <p:spPr>
          <a:xfrm>
            <a:off x="548640" y="2834640"/>
            <a:ext cx="68580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20"/>
          <p:cNvSpPr/>
          <p:nvPr/>
        </p:nvSpPr>
        <p:spPr>
          <a:xfrm>
            <a:off x="548640" y="2834640"/>
            <a:ext cx="685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⑥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1371600" y="2926080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순서 방향 설정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1371600" y="3218688"/>
            <a:ext cx="55504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설정한 포인트의 순서를 Horiz · Vert · ZigH · ZigV 에서 찾아 방향을 맞춥니다.</a:t>
            </a:r>
            <a:endParaRPr lang="en-US" sz="950" dirty="0"/>
          </a:p>
        </p:txBody>
      </p:sp>
      <p:sp>
        <p:nvSpPr>
          <p:cNvPr id="25" name="Shape 23"/>
          <p:cNvSpPr/>
          <p:nvPr/>
        </p:nvSpPr>
        <p:spPr>
          <a:xfrm>
            <a:off x="548640" y="37490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4"/>
          <p:cNvSpPr/>
          <p:nvPr/>
        </p:nvSpPr>
        <p:spPr>
          <a:xfrm>
            <a:off x="548640" y="3749040"/>
            <a:ext cx="68580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5"/>
          <p:cNvSpPr/>
          <p:nvPr/>
        </p:nvSpPr>
        <p:spPr>
          <a:xfrm>
            <a:off x="548640" y="3749040"/>
            <a:ext cx="685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⑦</a:t>
            </a:r>
            <a:endParaRPr lang="en-US" sz="2200" dirty="0"/>
          </a:p>
        </p:txBody>
      </p:sp>
      <p:sp>
        <p:nvSpPr>
          <p:cNvPr id="28" name="Text 26"/>
          <p:cNvSpPr/>
          <p:nvPr/>
        </p:nvSpPr>
        <p:spPr>
          <a:xfrm>
            <a:off x="1371600" y="3840480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Mark All</a:t>
            </a:r>
            <a:endParaRPr lang="en-US" sz="1200" dirty="0"/>
          </a:p>
        </p:txBody>
      </p:sp>
      <p:sp>
        <p:nvSpPr>
          <p:cNvPr id="29" name="Text 27"/>
          <p:cNvSpPr/>
          <p:nvPr/>
        </p:nvSpPr>
        <p:spPr>
          <a:xfrm>
            <a:off x="1371600" y="4133088"/>
            <a:ext cx="55504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「Mark All」을 눌러 모든 포인트를 검사할 것으로 확인합니다.</a:t>
            </a:r>
            <a:endParaRPr lang="en-US" sz="950" dirty="0"/>
          </a:p>
        </p:txBody>
      </p:sp>
      <p:sp>
        <p:nvSpPr>
          <p:cNvPr id="30" name="Shape 28"/>
          <p:cNvSpPr/>
          <p:nvPr/>
        </p:nvSpPr>
        <p:spPr>
          <a:xfrm>
            <a:off x="548640" y="46634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1" name="Shape 29"/>
          <p:cNvSpPr/>
          <p:nvPr/>
        </p:nvSpPr>
        <p:spPr>
          <a:xfrm>
            <a:off x="548640" y="4663440"/>
            <a:ext cx="68580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2" name="Text 30"/>
          <p:cNvSpPr/>
          <p:nvPr/>
        </p:nvSpPr>
        <p:spPr>
          <a:xfrm>
            <a:off x="548640" y="4663440"/>
            <a:ext cx="685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⑧</a:t>
            </a:r>
            <a:endParaRPr lang="en-US" sz="2200" dirty="0"/>
          </a:p>
        </p:txBody>
      </p:sp>
      <p:sp>
        <p:nvSpPr>
          <p:cNvPr id="33" name="Text 31"/>
          <p:cNvSpPr/>
          <p:nvPr/>
        </p:nvSpPr>
        <p:spPr>
          <a:xfrm>
            <a:off x="1371600" y="4754880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일부 포인트 건너뛰기</a:t>
            </a:r>
            <a:endParaRPr lang="en-US" sz="1200" dirty="0"/>
          </a:p>
        </p:txBody>
      </p:sp>
      <p:sp>
        <p:nvSpPr>
          <p:cNvPr id="34" name="Text 32"/>
          <p:cNvSpPr/>
          <p:nvPr/>
        </p:nvSpPr>
        <p:spPr>
          <a:xfrm>
            <a:off x="1371600" y="5047488"/>
            <a:ext cx="55504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검사를 원하지 않는 포인트를 선택 후 「Unmark Selected」를 눌러 검사를 건너뜁니다.</a:t>
            </a:r>
            <a:endParaRPr lang="en-US" sz="950" dirty="0"/>
          </a:p>
        </p:txBody>
      </p:sp>
      <p:sp>
        <p:nvSpPr>
          <p:cNvPr id="35" name="Shape 33"/>
          <p:cNvSpPr/>
          <p:nvPr/>
        </p:nvSpPr>
        <p:spPr>
          <a:xfrm>
            <a:off x="548640" y="5669280"/>
            <a:ext cx="6464808" cy="41148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6" name="Image 0" descr="/home/claude/sample/imgs/image68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5742432"/>
            <a:ext cx="6318504" cy="3749040"/>
          </a:xfrm>
          <a:prstGeom prst="rect">
            <a:avLst/>
          </a:prstGeom>
        </p:spPr>
      </p:pic>
      <p:sp>
        <p:nvSpPr>
          <p:cNvPr id="37" name="Text 34"/>
          <p:cNvSpPr/>
          <p:nvPr/>
        </p:nvSpPr>
        <p:spPr>
          <a:xfrm>
            <a:off x="548640" y="950976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11.6 · Tray Based Setup — A/B dir, Mark All, Unmark Selected</a:t>
            </a:r>
            <a:endParaRPr lang="en-US" sz="850" dirty="0"/>
          </a:p>
        </p:txBody>
      </p:sp>
      <p:sp>
        <p:nvSpPr>
          <p:cNvPr id="38" name="Shape 35"/>
          <p:cNvSpPr/>
          <p:nvPr/>
        </p:nvSpPr>
        <p:spPr>
          <a:xfrm>
            <a:off x="548640" y="9729216"/>
            <a:ext cx="6464808" cy="502920"/>
          </a:xfrm>
          <a:prstGeom prst="rect">
            <a:avLst/>
          </a:prstGeom>
          <a:solidFill>
            <a:srgbClr val="F4F6F8"/>
          </a:solidFill>
          <a:ln w="12700">
            <a:solidFill>
              <a:srgbClr val="0F8554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9" name="Shape 36"/>
          <p:cNvSpPr/>
          <p:nvPr/>
        </p:nvSpPr>
        <p:spPr>
          <a:xfrm>
            <a:off x="548640" y="9729216"/>
            <a:ext cx="73152" cy="502920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76" y="9829800"/>
            <a:ext cx="292608" cy="292608"/>
          </a:xfrm>
          <a:prstGeom prst="rect">
            <a:avLst/>
          </a:prstGeom>
        </p:spPr>
      </p:pic>
      <p:sp>
        <p:nvSpPr>
          <p:cNvPr id="41" name="Text 37"/>
          <p:cNvSpPr/>
          <p:nvPr/>
        </p:nvSpPr>
        <p:spPr>
          <a:xfrm>
            <a:off x="1143000" y="9738360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TIP · 방향 선택</a:t>
            </a:r>
            <a:endParaRPr lang="en-US" sz="900" dirty="0"/>
          </a:p>
        </p:txBody>
      </p:sp>
      <p:sp>
        <p:nvSpPr>
          <p:cNvPr id="42" name="Text 38"/>
          <p:cNvSpPr/>
          <p:nvPr/>
        </p:nvSpPr>
        <p:spPr>
          <a:xfrm>
            <a:off x="1143000" y="9980676"/>
            <a:ext cx="5733288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ZigH(수평 지그재그)나 ZigV(수직 지그재그)를 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사용하여 저장한 위치대로 방향을 입힙니다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.</a:t>
            </a:r>
            <a:endParaRPr lang="en-US" sz="95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11.5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Mode — Auto Try Helper · Auto Try Helper 확인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Setup Check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설정이 완료되면 Setup 창으로 이동하여 Auto Try Helper 옵션을 확인합니다.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1920240"/>
            <a:ext cx="6464808" cy="9144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1920240"/>
            <a:ext cx="685800" cy="9144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1920240"/>
            <a:ext cx="685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⑨</a:t>
            </a:r>
            <a:endParaRPr lang="en-US" sz="2600" dirty="0"/>
          </a:p>
        </p:txBody>
      </p:sp>
      <p:sp>
        <p:nvSpPr>
          <p:cNvPr id="18" name="Text 16"/>
          <p:cNvSpPr/>
          <p:nvPr/>
        </p:nvSpPr>
        <p:spPr>
          <a:xfrm>
            <a:off x="1371600" y="2011680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Setup 창 → Auto Try Helper 확인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1371600" y="2331720"/>
            <a:ext cx="55504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Setup 창으로 이동하여 「Auto Try Helper」가 꺼져 있는지 확인한 후 닫습니다.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548640" y="3017520"/>
            <a:ext cx="6464808" cy="54864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1" name="Image 0" descr="/home/claude/sample/imgs/image69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3090672"/>
            <a:ext cx="6318504" cy="5120640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548640" y="822960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11.7 · Tray Setup — Auto Try Helper 옵션 확인</a:t>
            </a:r>
            <a:endParaRPr lang="en-US" sz="850" dirty="0"/>
          </a:p>
        </p:txBody>
      </p:sp>
      <p:sp>
        <p:nvSpPr>
          <p:cNvPr id="23" name="Shape 20"/>
          <p:cNvSpPr/>
          <p:nvPr/>
        </p:nvSpPr>
        <p:spPr>
          <a:xfrm>
            <a:off x="548640" y="9774936"/>
            <a:ext cx="6464808" cy="502920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1"/>
          <p:cNvSpPr/>
          <p:nvPr/>
        </p:nvSpPr>
        <p:spPr>
          <a:xfrm>
            <a:off x="548640" y="9774936"/>
            <a:ext cx="73152" cy="50292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6" y="9884664"/>
            <a:ext cx="292608" cy="292608"/>
          </a:xfrm>
          <a:prstGeom prst="rect">
            <a:avLst/>
          </a:prstGeom>
        </p:spPr>
      </p:pic>
      <p:sp>
        <p:nvSpPr>
          <p:cNvPr id="26" name="Text 22"/>
          <p:cNvSpPr/>
          <p:nvPr/>
        </p:nvSpPr>
        <p:spPr>
          <a:xfrm>
            <a:off x="1143000" y="9783382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</a:t>
            </a:r>
            <a:endParaRPr lang="en-US" sz="900" dirty="0"/>
          </a:p>
        </p:txBody>
      </p:sp>
      <p:sp>
        <p:nvSpPr>
          <p:cNvPr id="27" name="Text 23"/>
          <p:cNvSpPr/>
          <p:nvPr/>
        </p:nvSpPr>
        <p:spPr>
          <a:xfrm>
            <a:off x="1138809" y="10030968"/>
            <a:ext cx="5733288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Auto Try Helper가 켜져 있으면 검사 순서가 자동으로 변경될 수 있으므로, 설정 전 반드시 꺼져 있는지 확인하십시오.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11.5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Mode — Verify &amp; Start · 위치 확인 및 검사 시작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Final Steps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모든 설정 완료 후 각 포인트 위치를 검증하고 검사를 시작합니다.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19202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1920240"/>
            <a:ext cx="68580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1920240"/>
            <a:ext cx="685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⑩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371600" y="2011680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포인트 이동 및 위치 확인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1371600" y="2304288"/>
            <a:ext cx="55504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여러 포인트를 이동하면서 각 위치가 올바른지 확인합니다.</a:t>
            </a:r>
            <a:endParaRPr lang="en-US" sz="950" dirty="0"/>
          </a:p>
        </p:txBody>
      </p:sp>
      <p:sp>
        <p:nvSpPr>
          <p:cNvPr id="20" name="Shape 18"/>
          <p:cNvSpPr/>
          <p:nvPr/>
        </p:nvSpPr>
        <p:spPr>
          <a:xfrm>
            <a:off x="548640" y="28346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9"/>
          <p:cNvSpPr/>
          <p:nvPr/>
        </p:nvSpPr>
        <p:spPr>
          <a:xfrm>
            <a:off x="548640" y="2834640"/>
            <a:ext cx="68580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20"/>
          <p:cNvSpPr/>
          <p:nvPr/>
        </p:nvSpPr>
        <p:spPr>
          <a:xfrm>
            <a:off x="548640" y="2834640"/>
            <a:ext cx="685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⑪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1371600" y="2926080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저장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1371600" y="3218688"/>
            <a:ext cx="55504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확인 후 반드시 저장합니다. 저장하지 않고 Profile을 변경하면 설정이 모두 초기화됩니다.</a:t>
            </a:r>
            <a:endParaRPr lang="en-US" sz="950" dirty="0"/>
          </a:p>
        </p:txBody>
      </p:sp>
      <p:sp>
        <p:nvSpPr>
          <p:cNvPr id="25" name="Shape 23"/>
          <p:cNvSpPr/>
          <p:nvPr/>
        </p:nvSpPr>
        <p:spPr>
          <a:xfrm>
            <a:off x="548640" y="37490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4"/>
          <p:cNvSpPr/>
          <p:nvPr/>
        </p:nvSpPr>
        <p:spPr>
          <a:xfrm>
            <a:off x="548640" y="3749040"/>
            <a:ext cx="68580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5"/>
          <p:cNvSpPr/>
          <p:nvPr/>
        </p:nvSpPr>
        <p:spPr>
          <a:xfrm>
            <a:off x="548640" y="3749040"/>
            <a:ext cx="685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⑫</a:t>
            </a:r>
            <a:endParaRPr lang="en-US" sz="2200" dirty="0"/>
          </a:p>
        </p:txBody>
      </p:sp>
      <p:sp>
        <p:nvSpPr>
          <p:cNvPr id="28" name="Text 26"/>
          <p:cNvSpPr/>
          <p:nvPr/>
        </p:nvSpPr>
        <p:spPr>
          <a:xfrm>
            <a:off x="1371600" y="3840480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Start — 검사 시작</a:t>
            </a:r>
            <a:endParaRPr lang="en-US" sz="1200" dirty="0"/>
          </a:p>
        </p:txBody>
      </p:sp>
      <p:sp>
        <p:nvSpPr>
          <p:cNvPr id="29" name="Text 27"/>
          <p:cNvSpPr/>
          <p:nvPr/>
        </p:nvSpPr>
        <p:spPr>
          <a:xfrm>
            <a:off x="1371600" y="4133088"/>
            <a:ext cx="55504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「Start」 버튼을 눌러 자동 검사를 시작합니다.</a:t>
            </a:r>
            <a:endParaRPr lang="en-US" sz="950" dirty="0"/>
          </a:p>
        </p:txBody>
      </p:sp>
      <p:sp>
        <p:nvSpPr>
          <p:cNvPr id="30" name="Shape 28"/>
          <p:cNvSpPr/>
          <p:nvPr/>
        </p:nvSpPr>
        <p:spPr>
          <a:xfrm>
            <a:off x="548640" y="4754880"/>
            <a:ext cx="6464808" cy="420624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0" descr="/home/claude/sample/imgs/image70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4828032"/>
            <a:ext cx="6318504" cy="3840480"/>
          </a:xfrm>
          <a:prstGeom prst="rect">
            <a:avLst/>
          </a:prstGeom>
        </p:spPr>
      </p:pic>
      <p:sp>
        <p:nvSpPr>
          <p:cNvPr id="32" name="Text 29"/>
          <p:cNvSpPr/>
          <p:nvPr/>
        </p:nvSpPr>
        <p:spPr>
          <a:xfrm>
            <a:off x="548640" y="868680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11.8 · Tray Mode — 위치 확인 후 Start</a:t>
            </a:r>
            <a:endParaRPr lang="en-US" sz="850" dirty="0"/>
          </a:p>
        </p:txBody>
      </p:sp>
      <p:sp>
        <p:nvSpPr>
          <p:cNvPr id="33" name="Shape 30"/>
          <p:cNvSpPr/>
          <p:nvPr/>
        </p:nvSpPr>
        <p:spPr>
          <a:xfrm>
            <a:off x="548640" y="9820656"/>
            <a:ext cx="6464808" cy="457200"/>
          </a:xfrm>
          <a:prstGeom prst="rect">
            <a:avLst/>
          </a:prstGeom>
          <a:solidFill>
            <a:srgbClr val="FFF8E1"/>
          </a:solidFill>
          <a:ln w="12700">
            <a:solidFill>
              <a:srgbClr val="F2C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4" name="Shape 31"/>
          <p:cNvSpPr/>
          <p:nvPr/>
        </p:nvSpPr>
        <p:spPr>
          <a:xfrm>
            <a:off x="548640" y="9820656"/>
            <a:ext cx="73152" cy="45720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62" y="9921240"/>
            <a:ext cx="292608" cy="292608"/>
          </a:xfrm>
          <a:prstGeom prst="rect">
            <a:avLst/>
          </a:prstGeom>
        </p:spPr>
      </p:pic>
      <p:sp>
        <p:nvSpPr>
          <p:cNvPr id="36" name="Text 32"/>
          <p:cNvSpPr/>
          <p:nvPr/>
        </p:nvSpPr>
        <p:spPr>
          <a:xfrm>
            <a:off x="1143000" y="982268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F2C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 · 저장 필수</a:t>
            </a:r>
            <a:endParaRPr lang="en-US" sz="900" dirty="0"/>
          </a:p>
        </p:txBody>
      </p:sp>
      <p:sp>
        <p:nvSpPr>
          <p:cNvPr id="37" name="Text 33"/>
          <p:cNvSpPr/>
          <p:nvPr/>
        </p:nvSpPr>
        <p:spPr>
          <a:xfrm>
            <a:off x="1143000" y="10044684"/>
            <a:ext cx="573328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Profile 변경 전 반드시 저장하십시오. 저장하지 않으면 모든 Points 설정이 초기화됩니다.</a:t>
            </a:r>
            <a:endParaRPr lang="en-US" sz="95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11.6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Macro — Regular Interval · 매크로 (일정 간격 위치)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Based Setup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일정한 간격으로 배열된 시료를 검사할 때 Tray Based Setup을 활용합니다.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19202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1920240"/>
            <a:ext cx="68580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1920240"/>
            <a:ext cx="685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①</a:t>
            </a:r>
            <a:endParaRPr lang="en-US" sz="2600" dirty="0"/>
          </a:p>
        </p:txBody>
      </p:sp>
      <p:sp>
        <p:nvSpPr>
          <p:cNvPr id="18" name="Text 16"/>
          <p:cNvSpPr/>
          <p:nvPr/>
        </p:nvSpPr>
        <p:spPr>
          <a:xfrm>
            <a:off x="1371600" y="2011680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탭 → Setup 진입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1371600" y="2331720"/>
            <a:ext cx="55504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탭에서 하단의 「Setup..」 버튼을 눌러 Tray Based Setup 화면으로 진입합니다.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548640" y="2926080"/>
            <a:ext cx="6464808" cy="621792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1" name="Image 0" descr="/home/claude/sample/imgs/image67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2999232"/>
            <a:ext cx="6318504" cy="5852160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548640" y="886968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11.9 · Tray Tab — Setup 진입</a:t>
            </a:r>
            <a:endParaRPr lang="en-US" sz="85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55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11.6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6281928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Regular Interval — Offset &amp; Delta · Offset 및 Delta 설정</a:t>
            </a:r>
            <a:endParaRPr lang="en-US" sz="1500" dirty="0"/>
          </a:p>
        </p:txBody>
      </p:sp>
      <p:sp>
        <p:nvSpPr>
          <p:cNvPr id="13" name="Shape 11"/>
          <p:cNvSpPr/>
          <p:nvPr/>
        </p:nvSpPr>
        <p:spPr>
          <a:xfrm>
            <a:off x="548640" y="1554480"/>
            <a:ext cx="6464808" cy="10058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Shape 12"/>
          <p:cNvSpPr/>
          <p:nvPr/>
        </p:nvSpPr>
        <p:spPr>
          <a:xfrm>
            <a:off x="548640" y="1554480"/>
            <a:ext cx="685800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5" name="Text 13"/>
          <p:cNvSpPr/>
          <p:nvPr/>
        </p:nvSpPr>
        <p:spPr>
          <a:xfrm>
            <a:off x="548640" y="1554480"/>
            <a:ext cx="6858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②</a:t>
            </a:r>
            <a:endParaRPr lang="en-US" sz="2600" dirty="0"/>
          </a:p>
        </p:txBody>
      </p:sp>
      <p:sp>
        <p:nvSpPr>
          <p:cNvPr id="16" name="Text 14"/>
          <p:cNvSpPr/>
          <p:nvPr/>
        </p:nvSpPr>
        <p:spPr>
          <a:xfrm>
            <a:off x="1371600" y="1664208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Offset 지정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371600" y="1965960"/>
            <a:ext cx="55504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첫 번째 포인트에서 「Get Actual Position as Offset」을 눌러 현재 위치를 Offset으로 지정합니다. 입력된 값이 현재 위치와 동일한지 확인합니다.</a:t>
            </a:r>
            <a:endParaRPr lang="en-US" sz="950" dirty="0"/>
          </a:p>
        </p:txBody>
      </p:sp>
      <p:sp>
        <p:nvSpPr>
          <p:cNvPr id="18" name="Shape 16"/>
          <p:cNvSpPr/>
          <p:nvPr/>
        </p:nvSpPr>
        <p:spPr>
          <a:xfrm>
            <a:off x="548640" y="2651760"/>
            <a:ext cx="6464808" cy="10058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7"/>
          <p:cNvSpPr/>
          <p:nvPr/>
        </p:nvSpPr>
        <p:spPr>
          <a:xfrm>
            <a:off x="548640" y="2651760"/>
            <a:ext cx="685800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548640" y="2651760"/>
            <a:ext cx="6858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③</a:t>
            </a:r>
            <a:endParaRPr lang="en-US" sz="2600" dirty="0"/>
          </a:p>
        </p:txBody>
      </p:sp>
      <p:sp>
        <p:nvSpPr>
          <p:cNvPr id="21" name="Text 19"/>
          <p:cNvSpPr/>
          <p:nvPr/>
        </p:nvSpPr>
        <p:spPr>
          <a:xfrm>
            <a:off x="1371600" y="2761488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우측 하단 포인트 이동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371600" y="3063240"/>
            <a:ext cx="55504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Point 탭으로 이동하여 우측 하단 포인트로 이동 후 「Get Actual Position」으로 현재 위치를 불러옵니다.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48640" y="3749040"/>
            <a:ext cx="6464808" cy="10058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2"/>
          <p:cNvSpPr/>
          <p:nvPr/>
        </p:nvSpPr>
        <p:spPr>
          <a:xfrm>
            <a:off x="548640" y="3749040"/>
            <a:ext cx="685800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3"/>
          <p:cNvSpPr/>
          <p:nvPr/>
        </p:nvSpPr>
        <p:spPr>
          <a:xfrm>
            <a:off x="548640" y="3749040"/>
            <a:ext cx="6858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④</a:t>
            </a:r>
            <a:endParaRPr lang="en-US" sz="2600" dirty="0"/>
          </a:p>
        </p:txBody>
      </p:sp>
      <p:sp>
        <p:nvSpPr>
          <p:cNvPr id="26" name="Text 24"/>
          <p:cNvSpPr/>
          <p:nvPr/>
        </p:nvSpPr>
        <p:spPr>
          <a:xfrm>
            <a:off x="1371600" y="3858768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Delta 계산</a:t>
            </a:r>
            <a:endParaRPr lang="en-US" sz="1200" dirty="0"/>
          </a:p>
        </p:txBody>
      </p:sp>
      <p:sp>
        <p:nvSpPr>
          <p:cNvPr id="27" name="Text 25"/>
          <p:cNvSpPr/>
          <p:nvPr/>
        </p:nvSpPr>
        <p:spPr>
          <a:xfrm>
            <a:off x="1371600" y="4160520"/>
            <a:ext cx="55504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다시 Setup 탭으로 돌아와 「Calc delta from bottom right position」을 눌러 각 포인트 간의 Delta 값을 자동 계산합니다.</a:t>
            </a:r>
            <a:endParaRPr lang="en-US" sz="950" dirty="0"/>
          </a:p>
        </p:txBody>
      </p:sp>
      <p:sp>
        <p:nvSpPr>
          <p:cNvPr id="28" name="Shape 26"/>
          <p:cNvSpPr/>
          <p:nvPr/>
        </p:nvSpPr>
        <p:spPr>
          <a:xfrm>
            <a:off x="548640" y="4937760"/>
            <a:ext cx="3140964" cy="384048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9" name="Image 0" descr="/home/claude/sample/imgs/image71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5010912"/>
            <a:ext cx="2994660" cy="3474720"/>
          </a:xfrm>
          <a:prstGeom prst="rect">
            <a:avLst/>
          </a:prstGeom>
        </p:spPr>
      </p:pic>
      <p:sp>
        <p:nvSpPr>
          <p:cNvPr id="30" name="Text 27"/>
          <p:cNvSpPr/>
          <p:nvPr/>
        </p:nvSpPr>
        <p:spPr>
          <a:xfrm>
            <a:off x="548640" y="8503920"/>
            <a:ext cx="31409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11.10 · Offset 설정</a:t>
            </a:r>
            <a:endParaRPr lang="en-US" sz="850" dirty="0"/>
          </a:p>
        </p:txBody>
      </p:sp>
      <p:sp>
        <p:nvSpPr>
          <p:cNvPr id="31" name="Shape 28"/>
          <p:cNvSpPr/>
          <p:nvPr/>
        </p:nvSpPr>
        <p:spPr>
          <a:xfrm>
            <a:off x="3872484" y="4937760"/>
            <a:ext cx="3140964" cy="384048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2" name="Image 1" descr="/home/claude/sample/imgs/image69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45636" y="5010912"/>
            <a:ext cx="2994660" cy="3474720"/>
          </a:xfrm>
          <a:prstGeom prst="rect">
            <a:avLst/>
          </a:prstGeom>
        </p:spPr>
      </p:pic>
      <p:sp>
        <p:nvSpPr>
          <p:cNvPr id="33" name="Text 29"/>
          <p:cNvSpPr/>
          <p:nvPr/>
        </p:nvSpPr>
        <p:spPr>
          <a:xfrm>
            <a:off x="3872484" y="8503920"/>
            <a:ext cx="31409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11.11 · Delta 계산</a:t>
            </a:r>
            <a:endParaRPr lang="en-US" sz="8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56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11.6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93776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Regular Interval — Verify &amp; Start · 위치 확인 및 검사 시작</a:t>
            </a:r>
            <a:endParaRPr lang="en-US" sz="1500" dirty="0"/>
          </a:p>
        </p:txBody>
      </p:sp>
      <p:sp>
        <p:nvSpPr>
          <p:cNvPr id="13" name="Shape 11"/>
          <p:cNvSpPr/>
          <p:nvPr/>
        </p:nvSpPr>
        <p:spPr>
          <a:xfrm>
            <a:off x="548640" y="155448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Shape 12"/>
          <p:cNvSpPr/>
          <p:nvPr/>
        </p:nvSpPr>
        <p:spPr>
          <a:xfrm>
            <a:off x="548640" y="1554480"/>
            <a:ext cx="68580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5" name="Text 13"/>
          <p:cNvSpPr/>
          <p:nvPr/>
        </p:nvSpPr>
        <p:spPr>
          <a:xfrm>
            <a:off x="548640" y="1554480"/>
            <a:ext cx="685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⑧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1371600" y="1645920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포인트 이동 및 위치 확인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371600" y="1938528"/>
            <a:ext cx="55504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여러 포인트를 이동하면서 위치가 올바른지 확인합니다.</a:t>
            </a:r>
            <a:endParaRPr lang="en-US" sz="950" dirty="0"/>
          </a:p>
        </p:txBody>
      </p:sp>
      <p:sp>
        <p:nvSpPr>
          <p:cNvPr id="18" name="Shape 16"/>
          <p:cNvSpPr/>
          <p:nvPr/>
        </p:nvSpPr>
        <p:spPr>
          <a:xfrm>
            <a:off x="548640" y="246888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7"/>
          <p:cNvSpPr/>
          <p:nvPr/>
        </p:nvSpPr>
        <p:spPr>
          <a:xfrm>
            <a:off x="548640" y="2468880"/>
            <a:ext cx="68580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548640" y="2468880"/>
            <a:ext cx="685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⑨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1371600" y="2560320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저장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371600" y="2852928"/>
            <a:ext cx="55504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확인 후 반드시 저장합니다. 저장하지 않고 Profile을 변경하면 설정이 모두 초기화됩니다.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48640" y="338328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2"/>
          <p:cNvSpPr/>
          <p:nvPr/>
        </p:nvSpPr>
        <p:spPr>
          <a:xfrm>
            <a:off x="548640" y="3383280"/>
            <a:ext cx="68580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Text 23"/>
          <p:cNvSpPr/>
          <p:nvPr/>
        </p:nvSpPr>
        <p:spPr>
          <a:xfrm>
            <a:off x="548640" y="3383280"/>
            <a:ext cx="685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⑩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1371600" y="3474720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Start — 검사 시작</a:t>
            </a:r>
            <a:endParaRPr lang="en-US" sz="1200" dirty="0"/>
          </a:p>
        </p:txBody>
      </p:sp>
      <p:sp>
        <p:nvSpPr>
          <p:cNvPr id="27" name="Text 25"/>
          <p:cNvSpPr/>
          <p:nvPr/>
        </p:nvSpPr>
        <p:spPr>
          <a:xfrm>
            <a:off x="1371600" y="3767328"/>
            <a:ext cx="55504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「Start」 버튼을 눌러 자동 검사를 시작합니다.</a:t>
            </a:r>
            <a:endParaRPr lang="en-US" sz="950" dirty="0"/>
          </a:p>
        </p:txBody>
      </p:sp>
      <p:sp>
        <p:nvSpPr>
          <p:cNvPr id="28" name="Shape 26"/>
          <p:cNvSpPr/>
          <p:nvPr/>
        </p:nvSpPr>
        <p:spPr>
          <a:xfrm>
            <a:off x="548640" y="4389120"/>
            <a:ext cx="6464808" cy="45720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9" name="Image 0" descr="/home/claude/sample/imgs/image70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4462272"/>
            <a:ext cx="6318504" cy="4206240"/>
          </a:xfrm>
          <a:prstGeom prst="rect">
            <a:avLst/>
          </a:prstGeom>
        </p:spPr>
      </p:pic>
      <p:sp>
        <p:nvSpPr>
          <p:cNvPr id="30" name="Text 27"/>
          <p:cNvSpPr/>
          <p:nvPr/>
        </p:nvSpPr>
        <p:spPr>
          <a:xfrm>
            <a:off x="548640" y="868680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11.12 · 위치 확인 후 Start 버튼 클릭</a:t>
            </a:r>
            <a:endParaRPr lang="en-US" sz="850" dirty="0"/>
          </a:p>
        </p:txBody>
      </p:sp>
      <p:sp>
        <p:nvSpPr>
          <p:cNvPr id="31" name="Shape 28"/>
          <p:cNvSpPr/>
          <p:nvPr/>
        </p:nvSpPr>
        <p:spPr>
          <a:xfrm>
            <a:off x="548640" y="9729216"/>
            <a:ext cx="6464808" cy="502920"/>
          </a:xfrm>
          <a:prstGeom prst="rect">
            <a:avLst/>
          </a:prstGeom>
          <a:solidFill>
            <a:srgbClr val="FFF8E1"/>
          </a:solidFill>
          <a:ln w="12700">
            <a:solidFill>
              <a:srgbClr val="F2C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2" name="Shape 29"/>
          <p:cNvSpPr/>
          <p:nvPr/>
        </p:nvSpPr>
        <p:spPr>
          <a:xfrm>
            <a:off x="548640" y="9729216"/>
            <a:ext cx="73152" cy="50292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62" y="9848088"/>
            <a:ext cx="292608" cy="292608"/>
          </a:xfrm>
          <a:prstGeom prst="rect">
            <a:avLst/>
          </a:prstGeom>
        </p:spPr>
      </p:pic>
      <p:sp>
        <p:nvSpPr>
          <p:cNvPr id="34" name="Text 30"/>
          <p:cNvSpPr/>
          <p:nvPr/>
        </p:nvSpPr>
        <p:spPr>
          <a:xfrm>
            <a:off x="1143000" y="9724644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F2C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 · 저장 필수</a:t>
            </a:r>
            <a:endParaRPr lang="en-US" sz="900" dirty="0"/>
          </a:p>
        </p:txBody>
      </p:sp>
      <p:sp>
        <p:nvSpPr>
          <p:cNvPr id="35" name="Text 31"/>
          <p:cNvSpPr/>
          <p:nvPr/>
        </p:nvSpPr>
        <p:spPr>
          <a:xfrm>
            <a:off x="1143000" y="9980676"/>
            <a:ext cx="5733288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Profile 변경 전 반드시 저장하십시오. 저장하지 않으면 모든 Points 설정이 초기화됩니다.</a:t>
            </a:r>
            <a:endParaRPr lang="en-US" sz="95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57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11.7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Reference Creation · Reference 생성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Macro Reference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자동 검사 시 기준 영상(Reference)을 생성하여 비교 검사를 수행합니다.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1920240"/>
            <a:ext cx="6464808" cy="68580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72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1993392"/>
            <a:ext cx="6318504" cy="64922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850392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11.13 · Reference 생성 화면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48640" y="9729216"/>
            <a:ext cx="6464808" cy="502920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Shape 16"/>
          <p:cNvSpPr/>
          <p:nvPr/>
        </p:nvSpPr>
        <p:spPr>
          <a:xfrm>
            <a:off x="548640" y="9729216"/>
            <a:ext cx="73152" cy="50292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62" y="9848088"/>
            <a:ext cx="292608" cy="292608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1143000" y="9738360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Reference 활용</a:t>
            </a:r>
            <a:endParaRPr lang="en-US" sz="900" dirty="0"/>
          </a:p>
        </p:txBody>
      </p:sp>
      <p:sp>
        <p:nvSpPr>
          <p:cNvPr id="22" name="Text 18"/>
          <p:cNvSpPr/>
          <p:nvPr/>
        </p:nvSpPr>
        <p:spPr>
          <a:xfrm>
            <a:off x="1143000" y="9985248"/>
            <a:ext cx="5733288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Reference 영상은 정상 제품의 기준 이미지로, 자동 비교 검사 모듈이 있는 경우 OK/NG 판정의 기준으로 활용됩니다.</a:t>
            </a:r>
            <a:endParaRPr lang="en-US" sz="95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11 · 2D Inspection · 2D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11.8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Auto Inspection Start · 자동 검사 시작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Start Button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모든 매크로 설정이 완료된 후 Start 버튼을 눌러 자동 검사를 시작합니다.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1920240"/>
            <a:ext cx="6464808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1920240"/>
            <a:ext cx="685800" cy="868680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1920240"/>
            <a:ext cx="6858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</a:t>
            </a:r>
            <a:endParaRPr lang="en-US" sz="3200" dirty="0"/>
          </a:p>
        </p:txBody>
      </p:sp>
      <p:sp>
        <p:nvSpPr>
          <p:cNvPr id="18" name="Text 16"/>
          <p:cNvSpPr/>
          <p:nvPr/>
        </p:nvSpPr>
        <p:spPr>
          <a:xfrm>
            <a:off x="1371600" y="2029968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Start 버튼 클릭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1371600" y="2359152"/>
            <a:ext cx="55504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화면 상단의 「Start」 버튼을 눌러 자동 검사를 시작합니다.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548640" y="2880360"/>
            <a:ext cx="6464808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9"/>
          <p:cNvSpPr/>
          <p:nvPr/>
        </p:nvSpPr>
        <p:spPr>
          <a:xfrm>
            <a:off x="548640" y="2880360"/>
            <a:ext cx="685800" cy="868680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20"/>
          <p:cNvSpPr/>
          <p:nvPr/>
        </p:nvSpPr>
        <p:spPr>
          <a:xfrm>
            <a:off x="548640" y="2880360"/>
            <a:ext cx="6858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</a:t>
            </a:r>
            <a:endParaRPr lang="en-US" sz="3200" dirty="0"/>
          </a:p>
        </p:txBody>
      </p:sp>
      <p:sp>
        <p:nvSpPr>
          <p:cNvPr id="23" name="Text 21"/>
          <p:cNvSpPr/>
          <p:nvPr/>
        </p:nvSpPr>
        <p:spPr>
          <a:xfrm>
            <a:off x="1371600" y="2990088"/>
            <a:ext cx="55504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Tray 탭 결과 확인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1371600" y="3319272"/>
            <a:ext cx="55504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Macro의 Tray 탭을 활용하여 각 배열의 검사 결과를 GUI에서 확인합니다.</a:t>
            </a:r>
            <a:endParaRPr lang="en-US" sz="1000" dirty="0"/>
          </a:p>
        </p:txBody>
      </p:sp>
      <p:sp>
        <p:nvSpPr>
          <p:cNvPr id="25" name="Shape 23"/>
          <p:cNvSpPr/>
          <p:nvPr/>
        </p:nvSpPr>
        <p:spPr>
          <a:xfrm>
            <a:off x="548640" y="3931920"/>
            <a:ext cx="6464808" cy="566928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6" name="Image 0" descr="/home/claude/sample/imgs/image73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4005072"/>
            <a:ext cx="6318504" cy="5303520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548640" y="932688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11.14 · 자동 검사 시작 — Start 버튼 및 Tray 결과 확인</a:t>
            </a:r>
            <a:endParaRPr lang="en-US" sz="85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12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Inspection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검사 순서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12.1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CT 촬영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Scan Setup &amp; Parameters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12.2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CT 촬영 파라미터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Parameter Configuration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633679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548640" y="635508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12.3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463040" y="635508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CT 촬영 시작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463040" y="662940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Starting CT Scan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48640" y="688543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2"/>
          <p:cNvSpPr/>
          <p:nvPr/>
        </p:nvSpPr>
        <p:spPr>
          <a:xfrm>
            <a:off x="548640" y="690372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12.4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463040" y="690372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Recon (VXRE)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1463040" y="717804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Volume Reconstruction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548640" y="743407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8" name="Text 26"/>
          <p:cNvSpPr/>
          <p:nvPr/>
        </p:nvSpPr>
        <p:spPr>
          <a:xfrm>
            <a:off x="548640" y="745236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12.5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463040" y="745236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Viewer (VX3D)</a:t>
            </a:r>
            <a:endParaRPr lang="en-US" sz="1200" dirty="0"/>
          </a:p>
        </p:txBody>
      </p:sp>
      <p:sp>
        <p:nvSpPr>
          <p:cNvPr id="30" name="Text 28"/>
          <p:cNvSpPr/>
          <p:nvPr/>
        </p:nvSpPr>
        <p:spPr>
          <a:xfrm>
            <a:off x="1463040" y="772668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Volume Viewing</a:t>
            </a:r>
            <a:endParaRPr lang="en-US" sz="950" dirty="0"/>
          </a:p>
        </p:txBody>
      </p:sp>
      <p:sp>
        <p:nvSpPr>
          <p:cNvPr id="31" name="Text 29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01 · Cautions · 주의 사항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06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General Cautions · 장비 사용 시 주의 사항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Read Carefully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장비를 사용하는 인원은 본 매뉴얼을 반드시 숙지하여야 합니다. 잘못된 사용은 장비의 손상을 발생시킬 수 있으며, 본 사용 설명서를 따르지 않는 사용에 대해 자사는 책임지지 않습니다.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548640" y="2286000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사용 설명서 사용 외 적합하지 않은 동작은 다음과 같습니다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548640" y="2606040"/>
            <a:ext cx="1371600" cy="36576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Shape 15"/>
          <p:cNvSpPr/>
          <p:nvPr/>
        </p:nvSpPr>
        <p:spPr>
          <a:xfrm>
            <a:off x="548640" y="2834640"/>
            <a:ext cx="3118104" cy="109728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" name="Shape 16"/>
          <p:cNvSpPr/>
          <p:nvPr/>
        </p:nvSpPr>
        <p:spPr>
          <a:xfrm>
            <a:off x="548640" y="2834640"/>
            <a:ext cx="45720" cy="109728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9" name="Text 17"/>
          <p:cNvSpPr/>
          <p:nvPr/>
        </p:nvSpPr>
        <p:spPr>
          <a:xfrm>
            <a:off x="731520" y="2971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1234440" y="2971800"/>
            <a:ext cx="234086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잘못된 자세로 장비를 다루는 경우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731520" y="3337560"/>
            <a:ext cx="28437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장비를 운전 시 안전한 자세를 유지하십시오. 무리한 자세는 사용자 부상의 원인이 됩니다.</a:t>
            </a:r>
            <a:endParaRPr lang="en-US" sz="900" dirty="0"/>
          </a:p>
        </p:txBody>
      </p:sp>
      <p:sp>
        <p:nvSpPr>
          <p:cNvPr id="22" name="Shape 20"/>
          <p:cNvSpPr/>
          <p:nvPr/>
        </p:nvSpPr>
        <p:spPr>
          <a:xfrm>
            <a:off x="3895344" y="2834640"/>
            <a:ext cx="3118104" cy="109728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" name="Shape 21"/>
          <p:cNvSpPr/>
          <p:nvPr/>
        </p:nvSpPr>
        <p:spPr>
          <a:xfrm>
            <a:off x="3895344" y="2834640"/>
            <a:ext cx="45720" cy="109728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2"/>
          <p:cNvSpPr/>
          <p:nvPr/>
        </p:nvSpPr>
        <p:spPr>
          <a:xfrm>
            <a:off x="4078224" y="29718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4466844" y="2971800"/>
            <a:ext cx="261518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사양에 맞지 않는 검사 대상물을 다루는 경우</a:t>
            </a:r>
            <a:endParaRPr lang="en-US" sz="1050" dirty="0"/>
          </a:p>
        </p:txBody>
      </p:sp>
      <p:sp>
        <p:nvSpPr>
          <p:cNvPr id="26" name="Text 24"/>
          <p:cNvSpPr/>
          <p:nvPr/>
        </p:nvSpPr>
        <p:spPr>
          <a:xfrm>
            <a:off x="4078224" y="3337560"/>
            <a:ext cx="28437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검사 대상물의 크기 및 무게는 장비 사양 범위 내에 있어야 합니다.</a:t>
            </a:r>
            <a:endParaRPr lang="en-US" sz="900" dirty="0"/>
          </a:p>
        </p:txBody>
      </p:sp>
      <p:sp>
        <p:nvSpPr>
          <p:cNvPr id="27" name="Shape 25"/>
          <p:cNvSpPr/>
          <p:nvPr/>
        </p:nvSpPr>
        <p:spPr>
          <a:xfrm>
            <a:off x="548640" y="4114800"/>
            <a:ext cx="3118104" cy="109728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8" name="Shape 26"/>
          <p:cNvSpPr/>
          <p:nvPr/>
        </p:nvSpPr>
        <p:spPr>
          <a:xfrm>
            <a:off x="548640" y="4114800"/>
            <a:ext cx="45720" cy="109728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9" name="Text 27"/>
          <p:cNvSpPr/>
          <p:nvPr/>
        </p:nvSpPr>
        <p:spPr>
          <a:xfrm>
            <a:off x="731520" y="425196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03</a:t>
            </a:r>
            <a:endParaRPr lang="en-US" sz="1400" dirty="0"/>
          </a:p>
        </p:txBody>
      </p:sp>
      <p:sp>
        <p:nvSpPr>
          <p:cNvPr id="30" name="Text 28"/>
          <p:cNvSpPr/>
          <p:nvPr/>
        </p:nvSpPr>
        <p:spPr>
          <a:xfrm>
            <a:off x="1234440" y="4251960"/>
            <a:ext cx="234086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장비를 임의로 분해 또는 개조한 경우</a:t>
            </a:r>
            <a:endParaRPr lang="en-US" sz="1050" dirty="0"/>
          </a:p>
        </p:txBody>
      </p:sp>
      <p:sp>
        <p:nvSpPr>
          <p:cNvPr id="31" name="Text 29"/>
          <p:cNvSpPr/>
          <p:nvPr/>
        </p:nvSpPr>
        <p:spPr>
          <a:xfrm>
            <a:off x="731520" y="4617720"/>
            <a:ext cx="28437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장비를 분해/개조하지 마십시오. 사용자 부상 및 장비 손상의 원인이 됩니다.</a:t>
            </a:r>
            <a:endParaRPr lang="en-US" sz="900" dirty="0"/>
          </a:p>
        </p:txBody>
      </p:sp>
      <p:sp>
        <p:nvSpPr>
          <p:cNvPr id="32" name="Shape 30"/>
          <p:cNvSpPr/>
          <p:nvPr/>
        </p:nvSpPr>
        <p:spPr>
          <a:xfrm>
            <a:off x="3895344" y="4114800"/>
            <a:ext cx="3118104" cy="109728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3" name="Shape 31"/>
          <p:cNvSpPr/>
          <p:nvPr/>
        </p:nvSpPr>
        <p:spPr>
          <a:xfrm>
            <a:off x="3895344" y="4114800"/>
            <a:ext cx="45720" cy="109728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4" name="Text 32"/>
          <p:cNvSpPr/>
          <p:nvPr/>
        </p:nvSpPr>
        <p:spPr>
          <a:xfrm>
            <a:off x="4078224" y="425196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04</a:t>
            </a:r>
            <a:endParaRPr lang="en-US" sz="1400" dirty="0"/>
          </a:p>
        </p:txBody>
      </p:sp>
      <p:sp>
        <p:nvSpPr>
          <p:cNvPr id="35" name="Text 33"/>
          <p:cNvSpPr/>
          <p:nvPr/>
        </p:nvSpPr>
        <p:spPr>
          <a:xfrm>
            <a:off x="4581144" y="4251960"/>
            <a:ext cx="234086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부품을 임의로 교체한 경우</a:t>
            </a:r>
            <a:endParaRPr lang="en-US" sz="1050" dirty="0"/>
          </a:p>
        </p:txBody>
      </p:sp>
      <p:sp>
        <p:nvSpPr>
          <p:cNvPr id="36" name="Text 34"/>
          <p:cNvSpPr/>
          <p:nvPr/>
        </p:nvSpPr>
        <p:spPr>
          <a:xfrm>
            <a:off x="4078224" y="4617720"/>
            <a:ext cx="28437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부품을 임의로 교체하는 행위는 사용자에게 부상의 원인이 됩니다.</a:t>
            </a:r>
            <a:endParaRPr lang="en-US" sz="900" dirty="0"/>
          </a:p>
        </p:txBody>
      </p:sp>
      <p:sp>
        <p:nvSpPr>
          <p:cNvPr id="37" name="Shape 35"/>
          <p:cNvSpPr/>
          <p:nvPr/>
        </p:nvSpPr>
        <p:spPr>
          <a:xfrm>
            <a:off x="548640" y="5394960"/>
            <a:ext cx="3118104" cy="109728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8" name="Shape 36"/>
          <p:cNvSpPr/>
          <p:nvPr/>
        </p:nvSpPr>
        <p:spPr>
          <a:xfrm>
            <a:off x="548640" y="5394960"/>
            <a:ext cx="45720" cy="109728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9" name="Text 37"/>
          <p:cNvSpPr/>
          <p:nvPr/>
        </p:nvSpPr>
        <p:spPr>
          <a:xfrm>
            <a:off x="731520" y="553212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05</a:t>
            </a:r>
            <a:endParaRPr lang="en-US" sz="1400" dirty="0"/>
          </a:p>
        </p:txBody>
      </p:sp>
      <p:sp>
        <p:nvSpPr>
          <p:cNvPr id="40" name="Text 38"/>
          <p:cNvSpPr/>
          <p:nvPr/>
        </p:nvSpPr>
        <p:spPr>
          <a:xfrm>
            <a:off x="1234440" y="5532120"/>
            <a:ext cx="234086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장비를 사용 환경에 맞지 않게 설치한 경우</a:t>
            </a:r>
            <a:endParaRPr lang="en-US" sz="1050" dirty="0"/>
          </a:p>
        </p:txBody>
      </p:sp>
      <p:sp>
        <p:nvSpPr>
          <p:cNvPr id="41" name="Text 39"/>
          <p:cNvSpPr/>
          <p:nvPr/>
        </p:nvSpPr>
        <p:spPr>
          <a:xfrm>
            <a:off x="731520" y="5897880"/>
            <a:ext cx="28437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장비를 적합한 환경(온도, 습도, 진동 등)에 설치하지 않은 경우 손상이 발생할 수 있습니다.</a:t>
            </a:r>
            <a:endParaRPr lang="en-US" sz="900" dirty="0"/>
          </a:p>
        </p:txBody>
      </p:sp>
      <p:sp>
        <p:nvSpPr>
          <p:cNvPr id="42" name="Shape 40"/>
          <p:cNvSpPr/>
          <p:nvPr/>
        </p:nvSpPr>
        <p:spPr>
          <a:xfrm>
            <a:off x="3895344" y="5394960"/>
            <a:ext cx="3118104" cy="109728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3" name="Shape 41"/>
          <p:cNvSpPr/>
          <p:nvPr/>
        </p:nvSpPr>
        <p:spPr>
          <a:xfrm>
            <a:off x="3895344" y="5394960"/>
            <a:ext cx="45720" cy="109728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4" name="Text 42"/>
          <p:cNvSpPr/>
          <p:nvPr/>
        </p:nvSpPr>
        <p:spPr>
          <a:xfrm>
            <a:off x="4078224" y="553212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06</a:t>
            </a:r>
            <a:endParaRPr lang="en-US" sz="1400" dirty="0"/>
          </a:p>
        </p:txBody>
      </p:sp>
      <p:sp>
        <p:nvSpPr>
          <p:cNvPr id="45" name="Text 43"/>
          <p:cNvSpPr/>
          <p:nvPr/>
        </p:nvSpPr>
        <p:spPr>
          <a:xfrm>
            <a:off x="4466844" y="5535168"/>
            <a:ext cx="250088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장비를 정해진 절차에 따라 작동하지 않은 경우</a:t>
            </a:r>
            <a:endParaRPr lang="en-US" sz="1050" dirty="0"/>
          </a:p>
        </p:txBody>
      </p:sp>
      <p:sp>
        <p:nvSpPr>
          <p:cNvPr id="46" name="Text 44"/>
          <p:cNvSpPr/>
          <p:nvPr/>
        </p:nvSpPr>
        <p:spPr>
          <a:xfrm>
            <a:off x="4078224" y="5897880"/>
            <a:ext cx="28437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X선이 발생하는 장비의 특성상 정해진 절차에 따라 운용해야 합니다.</a:t>
            </a:r>
            <a:endParaRPr lang="en-US" sz="900" dirty="0"/>
          </a:p>
        </p:txBody>
      </p:sp>
      <p:sp>
        <p:nvSpPr>
          <p:cNvPr id="47" name="Shape 45"/>
          <p:cNvSpPr/>
          <p:nvPr/>
        </p:nvSpPr>
        <p:spPr>
          <a:xfrm>
            <a:off x="548640" y="9180576"/>
            <a:ext cx="6464808" cy="105156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8" name="Shape 46"/>
          <p:cNvSpPr/>
          <p:nvPr/>
        </p:nvSpPr>
        <p:spPr>
          <a:xfrm>
            <a:off x="548640" y="9180576"/>
            <a:ext cx="73152" cy="105156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9363456"/>
            <a:ext cx="292608" cy="292608"/>
          </a:xfrm>
          <a:prstGeom prst="rect">
            <a:avLst/>
          </a:prstGeom>
        </p:spPr>
      </p:pic>
      <p:sp>
        <p:nvSpPr>
          <p:cNvPr id="50" name="Text 47"/>
          <p:cNvSpPr/>
          <p:nvPr/>
        </p:nvSpPr>
        <p:spPr>
          <a:xfrm>
            <a:off x="1188720" y="9317736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보증 안내</a:t>
            </a:r>
            <a:endParaRPr lang="en-US" sz="900" dirty="0"/>
          </a:p>
        </p:txBody>
      </p:sp>
      <p:sp>
        <p:nvSpPr>
          <p:cNvPr id="51" name="Text 48"/>
          <p:cNvSpPr/>
          <p:nvPr/>
        </p:nvSpPr>
        <p:spPr>
          <a:xfrm>
            <a:off x="1188720" y="9546336"/>
            <a:ext cx="56875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보증 기간 및 책임 한계</a:t>
            </a:r>
            <a:endParaRPr lang="en-US" sz="1200" dirty="0"/>
          </a:p>
        </p:txBody>
      </p:sp>
      <p:sp>
        <p:nvSpPr>
          <p:cNvPr id="52" name="Text 49"/>
          <p:cNvSpPr/>
          <p:nvPr/>
        </p:nvSpPr>
        <p:spPr>
          <a:xfrm>
            <a:off x="1188720" y="9838944"/>
            <a:ext cx="56875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200"/>
              </a:spcAft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보증기간 내에도 위의 사용 외에 사용으로 인한 장비의 손상은 자사에서 책임지지 않으니 주의해 주십시오.</a:t>
            </a:r>
            <a:endParaRPr lang="en-US" sz="95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12 · 3D Inspection · 3D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12.1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CT Scan Setup · 3D CT 촬영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Parameters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CT 촬영을 위해 LUT 설정, 축 위치 확인 후 CT 파라미터 창을 활성화합니다.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19202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1920240"/>
            <a:ext cx="54864" cy="82296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" y="2176272"/>
            <a:ext cx="292608" cy="292608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143000" y="2011680"/>
            <a:ext cx="57790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LUT 확인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1143000" y="2304288"/>
            <a:ext cx="57790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LUT 윈도우를 활용하여 현재 화면이 적정 LUT인지 확인합니다.</a:t>
            </a:r>
            <a:endParaRPr lang="en-US" sz="950" dirty="0"/>
          </a:p>
        </p:txBody>
      </p:sp>
      <p:sp>
        <p:nvSpPr>
          <p:cNvPr id="20" name="Shape 17"/>
          <p:cNvSpPr/>
          <p:nvPr/>
        </p:nvSpPr>
        <p:spPr>
          <a:xfrm>
            <a:off x="548640" y="28346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8"/>
          <p:cNvSpPr/>
          <p:nvPr/>
        </p:nvSpPr>
        <p:spPr>
          <a:xfrm>
            <a:off x="548640" y="2834640"/>
            <a:ext cx="54864" cy="82296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" y="3090672"/>
            <a:ext cx="292608" cy="292608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1143000" y="2926080"/>
            <a:ext cx="57790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YR 축 = 0 확인</a:t>
            </a:r>
            <a:endParaRPr lang="en-US" sz="1200" dirty="0"/>
          </a:p>
        </p:txBody>
      </p:sp>
      <p:sp>
        <p:nvSpPr>
          <p:cNvPr id="24" name="Text 20"/>
          <p:cNvSpPr/>
          <p:nvPr/>
        </p:nvSpPr>
        <p:spPr>
          <a:xfrm>
            <a:off x="1143000" y="3218688"/>
            <a:ext cx="57790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YR 축의 값이 0이며, ZT와 ZD의 값이 일치하는지 확인합니다. (Offset scan의 경우 예외)</a:t>
            </a:r>
            <a:endParaRPr lang="en-US" sz="950" dirty="0"/>
          </a:p>
        </p:txBody>
      </p:sp>
      <p:sp>
        <p:nvSpPr>
          <p:cNvPr id="25" name="Shape 21"/>
          <p:cNvSpPr/>
          <p:nvPr/>
        </p:nvSpPr>
        <p:spPr>
          <a:xfrm>
            <a:off x="548640" y="37490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2"/>
          <p:cNvSpPr/>
          <p:nvPr/>
        </p:nvSpPr>
        <p:spPr>
          <a:xfrm>
            <a:off x="548640" y="3749040"/>
            <a:ext cx="54864" cy="82296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" y="4005072"/>
            <a:ext cx="292608" cy="292608"/>
          </a:xfrm>
          <a:prstGeom prst="rect">
            <a:avLst/>
          </a:prstGeom>
        </p:spPr>
      </p:pic>
      <p:sp>
        <p:nvSpPr>
          <p:cNvPr id="28" name="Text 23"/>
          <p:cNvSpPr/>
          <p:nvPr/>
        </p:nvSpPr>
        <p:spPr>
          <a:xfrm>
            <a:off x="1143000" y="3840480"/>
            <a:ext cx="57790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버튼 클릭</a:t>
            </a:r>
            <a:endParaRPr lang="en-US" sz="1200" dirty="0"/>
          </a:p>
        </p:txBody>
      </p:sp>
      <p:sp>
        <p:nvSpPr>
          <p:cNvPr id="29" name="Text 24"/>
          <p:cNvSpPr/>
          <p:nvPr/>
        </p:nvSpPr>
        <p:spPr>
          <a:xfrm>
            <a:off x="1143000" y="4133088"/>
            <a:ext cx="57790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「CT」 버튼을 눌러 CT 파라미터 창을 활성화합니다.</a:t>
            </a:r>
            <a:endParaRPr lang="en-US" sz="950" dirty="0"/>
          </a:p>
        </p:txBody>
      </p:sp>
      <p:sp>
        <p:nvSpPr>
          <p:cNvPr id="30" name="Shape 25"/>
          <p:cNvSpPr/>
          <p:nvPr/>
        </p:nvSpPr>
        <p:spPr>
          <a:xfrm>
            <a:off x="548640" y="4754880"/>
            <a:ext cx="3140964" cy="50292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3" descr="/home/claude/sample/imgs/image74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1792" y="4828032"/>
            <a:ext cx="2994660" cy="4663440"/>
          </a:xfrm>
          <a:prstGeom prst="rect">
            <a:avLst/>
          </a:prstGeom>
        </p:spPr>
      </p:pic>
      <p:sp>
        <p:nvSpPr>
          <p:cNvPr id="32" name="Text 26"/>
          <p:cNvSpPr/>
          <p:nvPr/>
        </p:nvSpPr>
        <p:spPr>
          <a:xfrm>
            <a:off x="548640" y="9509760"/>
            <a:ext cx="31409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12.1 · CT Parameter Window</a:t>
            </a:r>
            <a:endParaRPr lang="en-US" sz="850" dirty="0"/>
          </a:p>
        </p:txBody>
      </p:sp>
      <p:sp>
        <p:nvSpPr>
          <p:cNvPr id="33" name="Shape 27"/>
          <p:cNvSpPr/>
          <p:nvPr/>
        </p:nvSpPr>
        <p:spPr>
          <a:xfrm>
            <a:off x="3872484" y="4754880"/>
            <a:ext cx="3140964" cy="50292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4" name="Image 4" descr="/home/claude/sample/imgs/image49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45636" y="4828032"/>
            <a:ext cx="2994660" cy="4663440"/>
          </a:xfrm>
          <a:prstGeom prst="rect">
            <a:avLst/>
          </a:prstGeom>
        </p:spPr>
      </p:pic>
      <p:sp>
        <p:nvSpPr>
          <p:cNvPr id="35" name="Text 28"/>
          <p:cNvSpPr/>
          <p:nvPr/>
        </p:nvSpPr>
        <p:spPr>
          <a:xfrm>
            <a:off x="3872484" y="9509760"/>
            <a:ext cx="31409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12.2 · eXer — CT Button Location</a:t>
            </a:r>
            <a:endParaRPr lang="en-US" sz="850" dirty="0"/>
          </a:p>
        </p:txBody>
      </p:sp>
      <p:sp>
        <p:nvSpPr>
          <p:cNvPr id="36" name="Shape 29"/>
          <p:cNvSpPr/>
          <p:nvPr/>
        </p:nvSpPr>
        <p:spPr>
          <a:xfrm>
            <a:off x="548640" y="9729216"/>
            <a:ext cx="6464808" cy="502920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7" name="Shape 30"/>
          <p:cNvSpPr/>
          <p:nvPr/>
        </p:nvSpPr>
        <p:spPr>
          <a:xfrm>
            <a:off x="548640" y="9729216"/>
            <a:ext cx="73152" cy="50292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8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" y="9834880"/>
            <a:ext cx="292608" cy="292608"/>
          </a:xfrm>
          <a:prstGeom prst="rect">
            <a:avLst/>
          </a:prstGeom>
        </p:spPr>
      </p:pic>
      <p:sp>
        <p:nvSpPr>
          <p:cNvPr id="39" name="Text 31"/>
          <p:cNvSpPr/>
          <p:nvPr/>
        </p:nvSpPr>
        <p:spPr>
          <a:xfrm>
            <a:off x="1133856" y="973124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참조</a:t>
            </a:r>
            <a:endParaRPr lang="en-US" sz="900" dirty="0"/>
          </a:p>
        </p:txBody>
      </p:sp>
      <p:sp>
        <p:nvSpPr>
          <p:cNvPr id="40" name="Text 32"/>
          <p:cNvSpPr/>
          <p:nvPr/>
        </p:nvSpPr>
        <p:spPr>
          <a:xfrm>
            <a:off x="1133856" y="9989820"/>
            <a:ext cx="5733288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파라미터 상세 설정은 12.2 CT Parameter Configuration (p.61)을 참조하십시오.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12 · 3D Inspection · 3D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61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12.2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Parameter Configuration · CT 촬영 파라미터 설명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Parameter Details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파라미터 창의 각 항목을 올바르게 설정해야 정확한 3D 재구성이 가능합니다.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1920240"/>
            <a:ext cx="2560320" cy="68580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/home/claude/sample/imgs/image77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1993392"/>
            <a:ext cx="3750056" cy="64922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548640" y="8503920"/>
            <a:ext cx="2560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12.3 · CT Parameters Window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4463288" y="1910080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파라미터 항목 설명</a:t>
            </a:r>
            <a:endParaRPr lang="en-US" sz="1200" dirty="0"/>
          </a:p>
        </p:txBody>
      </p:sp>
      <p:sp>
        <p:nvSpPr>
          <p:cNvPr id="19" name="Shape 16"/>
          <p:cNvSpPr/>
          <p:nvPr/>
        </p:nvSpPr>
        <p:spPr>
          <a:xfrm>
            <a:off x="4463288" y="2202688"/>
            <a:ext cx="731520" cy="27432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8"/>
          <p:cNvSpPr/>
          <p:nvPr/>
        </p:nvSpPr>
        <p:spPr>
          <a:xfrm>
            <a:off x="4466844" y="2615184"/>
            <a:ext cx="45720" cy="5120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19"/>
          <p:cNvSpPr/>
          <p:nvPr/>
        </p:nvSpPr>
        <p:spPr>
          <a:xfrm>
            <a:off x="4604004" y="2688336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View_Folder</a:t>
            </a:r>
            <a:endParaRPr lang="en-US" sz="950" dirty="0"/>
          </a:p>
        </p:txBody>
      </p:sp>
      <p:sp>
        <p:nvSpPr>
          <p:cNvPr id="23" name="Text 20"/>
          <p:cNvSpPr/>
          <p:nvPr/>
        </p:nvSpPr>
        <p:spPr>
          <a:xfrm>
            <a:off x="4604004" y="2889504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이미지 저장 폴더 명</a:t>
            </a:r>
            <a:endParaRPr lang="en-US" sz="850" dirty="0"/>
          </a:p>
        </p:txBody>
      </p:sp>
      <p:sp>
        <p:nvSpPr>
          <p:cNvPr id="25" name="Shape 22"/>
          <p:cNvSpPr/>
          <p:nvPr/>
        </p:nvSpPr>
        <p:spPr>
          <a:xfrm>
            <a:off x="4466844" y="3154680"/>
            <a:ext cx="45720" cy="5120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3"/>
          <p:cNvSpPr/>
          <p:nvPr/>
        </p:nvSpPr>
        <p:spPr>
          <a:xfrm>
            <a:off x="4604004" y="3227832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Voltage, kV</a:t>
            </a:r>
            <a:endParaRPr lang="en-US" sz="950" dirty="0"/>
          </a:p>
        </p:txBody>
      </p:sp>
      <p:sp>
        <p:nvSpPr>
          <p:cNvPr id="27" name="Text 24"/>
          <p:cNvSpPr/>
          <p:nvPr/>
        </p:nvSpPr>
        <p:spPr>
          <a:xfrm>
            <a:off x="4604004" y="3429000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측정 전압 (관전압)</a:t>
            </a:r>
            <a:endParaRPr lang="en-US" sz="850" dirty="0"/>
          </a:p>
        </p:txBody>
      </p:sp>
      <p:sp>
        <p:nvSpPr>
          <p:cNvPr id="29" name="Shape 26"/>
          <p:cNvSpPr/>
          <p:nvPr/>
        </p:nvSpPr>
        <p:spPr>
          <a:xfrm>
            <a:off x="4466844" y="3694176"/>
            <a:ext cx="45720" cy="5120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Text 27"/>
          <p:cNvSpPr/>
          <p:nvPr/>
        </p:nvSpPr>
        <p:spPr>
          <a:xfrm>
            <a:off x="4604004" y="3767328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Current, uA</a:t>
            </a:r>
            <a:endParaRPr lang="en-US" sz="950" dirty="0"/>
          </a:p>
        </p:txBody>
      </p:sp>
      <p:sp>
        <p:nvSpPr>
          <p:cNvPr id="31" name="Text 28"/>
          <p:cNvSpPr/>
          <p:nvPr/>
        </p:nvSpPr>
        <p:spPr>
          <a:xfrm>
            <a:off x="4604004" y="3968496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측정 전류 (관전류)</a:t>
            </a:r>
            <a:endParaRPr lang="en-US" sz="850" dirty="0"/>
          </a:p>
        </p:txBody>
      </p:sp>
      <p:sp>
        <p:nvSpPr>
          <p:cNvPr id="33" name="Shape 30"/>
          <p:cNvSpPr/>
          <p:nvPr/>
        </p:nvSpPr>
        <p:spPr>
          <a:xfrm>
            <a:off x="4466844" y="4233672"/>
            <a:ext cx="45720" cy="5120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4" name="Text 31"/>
          <p:cNvSpPr/>
          <p:nvPr/>
        </p:nvSpPr>
        <p:spPr>
          <a:xfrm>
            <a:off x="4604004" y="4306824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View_Number</a:t>
            </a:r>
            <a:endParaRPr lang="en-US" sz="950" dirty="0"/>
          </a:p>
        </p:txBody>
      </p:sp>
      <p:sp>
        <p:nvSpPr>
          <p:cNvPr id="35" name="Text 32"/>
          <p:cNvSpPr/>
          <p:nvPr/>
        </p:nvSpPr>
        <p:spPr>
          <a:xfrm>
            <a:off x="4604004" y="4507992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이미지 저장 수량 (예: 720, 1440)</a:t>
            </a:r>
            <a:endParaRPr lang="en-US" sz="850" dirty="0"/>
          </a:p>
        </p:txBody>
      </p:sp>
      <p:sp>
        <p:nvSpPr>
          <p:cNvPr id="37" name="Shape 34"/>
          <p:cNvSpPr/>
          <p:nvPr/>
        </p:nvSpPr>
        <p:spPr>
          <a:xfrm>
            <a:off x="4466844" y="4773168"/>
            <a:ext cx="45720" cy="5120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8" name="Text 35"/>
          <p:cNvSpPr/>
          <p:nvPr/>
        </p:nvSpPr>
        <p:spPr>
          <a:xfrm>
            <a:off x="4604004" y="4846320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Angular_section</a:t>
            </a:r>
            <a:endParaRPr lang="en-US" sz="950" dirty="0"/>
          </a:p>
        </p:txBody>
      </p:sp>
      <p:sp>
        <p:nvSpPr>
          <p:cNvPr id="39" name="Text 36"/>
          <p:cNvSpPr/>
          <p:nvPr/>
        </p:nvSpPr>
        <p:spPr>
          <a:xfrm>
            <a:off x="4604004" y="5047488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각도 범위 (보통 360°)</a:t>
            </a:r>
            <a:endParaRPr lang="en-US" sz="850" dirty="0"/>
          </a:p>
        </p:txBody>
      </p:sp>
      <p:sp>
        <p:nvSpPr>
          <p:cNvPr id="41" name="Shape 38"/>
          <p:cNvSpPr/>
          <p:nvPr/>
        </p:nvSpPr>
        <p:spPr>
          <a:xfrm>
            <a:off x="4466844" y="5312664"/>
            <a:ext cx="45720" cy="5120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2" name="Text 39"/>
          <p:cNvSpPr/>
          <p:nvPr/>
        </p:nvSpPr>
        <p:spPr>
          <a:xfrm>
            <a:off x="4604004" y="5385816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Source_To_Object</a:t>
            </a:r>
            <a:endParaRPr lang="en-US" sz="950" dirty="0"/>
          </a:p>
        </p:txBody>
      </p:sp>
      <p:sp>
        <p:nvSpPr>
          <p:cNvPr id="43" name="Text 40"/>
          <p:cNvSpPr/>
          <p:nvPr/>
        </p:nvSpPr>
        <p:spPr>
          <a:xfrm>
            <a:off x="4604004" y="5586984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X선관 → 시료 거리 (mm)</a:t>
            </a:r>
            <a:endParaRPr lang="en-US" sz="850" dirty="0"/>
          </a:p>
        </p:txBody>
      </p:sp>
      <p:sp>
        <p:nvSpPr>
          <p:cNvPr id="45" name="Shape 42"/>
          <p:cNvSpPr/>
          <p:nvPr/>
        </p:nvSpPr>
        <p:spPr>
          <a:xfrm>
            <a:off x="4466844" y="5852160"/>
            <a:ext cx="45720" cy="5120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6" name="Text 43"/>
          <p:cNvSpPr/>
          <p:nvPr/>
        </p:nvSpPr>
        <p:spPr>
          <a:xfrm>
            <a:off x="4604004" y="5925312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Object_To_Detector</a:t>
            </a:r>
            <a:endParaRPr lang="en-US" sz="950" dirty="0"/>
          </a:p>
        </p:txBody>
      </p:sp>
      <p:sp>
        <p:nvSpPr>
          <p:cNvPr id="47" name="Text 44"/>
          <p:cNvSpPr/>
          <p:nvPr/>
        </p:nvSpPr>
        <p:spPr>
          <a:xfrm>
            <a:off x="4604004" y="6126480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시료 → 디텍터 거리 (mm)</a:t>
            </a:r>
            <a:endParaRPr lang="en-US" sz="850" dirty="0"/>
          </a:p>
        </p:txBody>
      </p:sp>
      <p:sp>
        <p:nvSpPr>
          <p:cNvPr id="49" name="Shape 46"/>
          <p:cNvSpPr/>
          <p:nvPr/>
        </p:nvSpPr>
        <p:spPr>
          <a:xfrm>
            <a:off x="4466844" y="6391656"/>
            <a:ext cx="45720" cy="5120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0" name="Text 47"/>
          <p:cNvSpPr/>
          <p:nvPr/>
        </p:nvSpPr>
        <p:spPr>
          <a:xfrm>
            <a:off x="4604004" y="6464808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ScanningTime_min</a:t>
            </a:r>
            <a:endParaRPr lang="en-US" sz="950" dirty="0"/>
          </a:p>
        </p:txBody>
      </p:sp>
      <p:sp>
        <p:nvSpPr>
          <p:cNvPr id="51" name="Text 48"/>
          <p:cNvSpPr/>
          <p:nvPr/>
        </p:nvSpPr>
        <p:spPr>
          <a:xfrm>
            <a:off x="4604004" y="6665976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촬영 소요 시간 (분)</a:t>
            </a:r>
            <a:endParaRPr lang="en-US" sz="850" dirty="0"/>
          </a:p>
        </p:txBody>
      </p:sp>
      <p:sp>
        <p:nvSpPr>
          <p:cNvPr id="53" name="Shape 50"/>
          <p:cNvSpPr/>
          <p:nvPr/>
        </p:nvSpPr>
        <p:spPr>
          <a:xfrm>
            <a:off x="4466844" y="6931152"/>
            <a:ext cx="45720" cy="5120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4" name="Text 51"/>
          <p:cNvSpPr/>
          <p:nvPr/>
        </p:nvSpPr>
        <p:spPr>
          <a:xfrm>
            <a:off x="4604004" y="7004304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Moving</a:t>
            </a:r>
            <a:endParaRPr lang="en-US" sz="950" dirty="0"/>
          </a:p>
        </p:txBody>
      </p:sp>
      <p:sp>
        <p:nvSpPr>
          <p:cNvPr id="55" name="Text 52"/>
          <p:cNvSpPr/>
          <p:nvPr/>
        </p:nvSpPr>
        <p:spPr>
          <a:xfrm>
            <a:off x="4604004" y="7205472"/>
            <a:ext cx="353872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Continues: 지속 이동 / Step: 일정 각도마다 정지</a:t>
            </a:r>
            <a:endParaRPr lang="en-US" sz="850" dirty="0"/>
          </a:p>
        </p:txBody>
      </p:sp>
      <p:sp>
        <p:nvSpPr>
          <p:cNvPr id="56" name="Shape 53"/>
          <p:cNvSpPr/>
          <p:nvPr/>
        </p:nvSpPr>
        <p:spPr>
          <a:xfrm>
            <a:off x="548640" y="9774936"/>
            <a:ext cx="6464808" cy="576072"/>
          </a:xfrm>
          <a:prstGeom prst="rect">
            <a:avLst/>
          </a:prstGeom>
          <a:solidFill>
            <a:srgbClr val="F4F6F8"/>
          </a:solidFill>
          <a:ln w="12700">
            <a:solidFill>
              <a:srgbClr val="0F8554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7" name="Shape 54"/>
          <p:cNvSpPr/>
          <p:nvPr/>
        </p:nvSpPr>
        <p:spPr>
          <a:xfrm>
            <a:off x="548640" y="9774936"/>
            <a:ext cx="73152" cy="576072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5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9880092"/>
            <a:ext cx="292608" cy="292608"/>
          </a:xfrm>
          <a:prstGeom prst="rect">
            <a:avLst/>
          </a:prstGeom>
        </p:spPr>
      </p:pic>
      <p:sp>
        <p:nvSpPr>
          <p:cNvPr id="59" name="Text 55"/>
          <p:cNvSpPr/>
          <p:nvPr/>
        </p:nvSpPr>
        <p:spPr>
          <a:xfrm>
            <a:off x="1143000" y="9806940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TIP · Moving 설정</a:t>
            </a:r>
            <a:endParaRPr lang="en-US" sz="900" dirty="0"/>
          </a:p>
        </p:txBody>
      </p:sp>
      <p:sp>
        <p:nvSpPr>
          <p:cNvPr id="60" name="Text 56"/>
          <p:cNvSpPr/>
          <p:nvPr/>
        </p:nvSpPr>
        <p:spPr>
          <a:xfrm>
            <a:off x="1133856" y="10035540"/>
            <a:ext cx="57332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Continues 모드는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촬영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속도를 빠르게 설정 할 수 있고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, Step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모드는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일정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각도에서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멈</a:t>
            </a:r>
            <a:r>
              <a:rPr lang="ko-KR" alt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춘후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촬영하므로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고해상도 촬영에 적합합니다.</a:t>
            </a:r>
            <a:endParaRPr lang="en-US" sz="95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12 · 3D Inspection · 3D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12.3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Starting CT Scan · 3D CT 촬영 시작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Start Button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모든 CT 파라미터 설정이 완료되면 Start 버튼을 눌러 촬영을 시작합니다.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1920240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1920240"/>
            <a:ext cx="777240" cy="9601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1920240"/>
            <a:ext cx="77724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8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</a:t>
            </a:r>
            <a:endParaRPr lang="en-US" sz="3800" dirty="0"/>
          </a:p>
        </p:txBody>
      </p:sp>
      <p:sp>
        <p:nvSpPr>
          <p:cNvPr id="18" name="Text 16"/>
          <p:cNvSpPr/>
          <p:nvPr/>
        </p:nvSpPr>
        <p:spPr>
          <a:xfrm>
            <a:off x="1463040" y="2057400"/>
            <a:ext cx="54589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파라미터 최종 확인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1463040" y="2377440"/>
            <a:ext cx="545896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모든 파라미터들이 정상적으로 입력되었는지 확인합니다.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548640" y="2971800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9"/>
          <p:cNvSpPr/>
          <p:nvPr/>
        </p:nvSpPr>
        <p:spPr>
          <a:xfrm>
            <a:off x="548640" y="2971800"/>
            <a:ext cx="777240" cy="960120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20"/>
          <p:cNvSpPr/>
          <p:nvPr/>
        </p:nvSpPr>
        <p:spPr>
          <a:xfrm>
            <a:off x="548640" y="2971800"/>
            <a:ext cx="77724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8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</a:t>
            </a:r>
            <a:endParaRPr lang="en-US" sz="3800" dirty="0"/>
          </a:p>
        </p:txBody>
      </p:sp>
      <p:sp>
        <p:nvSpPr>
          <p:cNvPr id="23" name="Text 21"/>
          <p:cNvSpPr/>
          <p:nvPr/>
        </p:nvSpPr>
        <p:spPr>
          <a:xfrm>
            <a:off x="1463040" y="3108960"/>
            <a:ext cx="54589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Start 버튼 클릭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1463040" y="3429000"/>
            <a:ext cx="545896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파라미터 창 하단의 「Start」 버튼을 눌러 CT 촬영을 시작합니다.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548640" y="4160520"/>
            <a:ext cx="6464808" cy="530352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6" name="Image 0" descr="/home/claude/sample/imgs/image77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4233672"/>
            <a:ext cx="6318504" cy="4937760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548640" y="918972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12.4 · CT Parameters — Start 버튼 위치</a:t>
            </a:r>
            <a:endParaRPr lang="en-US" sz="850" dirty="0"/>
          </a:p>
        </p:txBody>
      </p:sp>
      <p:sp>
        <p:nvSpPr>
          <p:cNvPr id="28" name="Shape 25"/>
          <p:cNvSpPr/>
          <p:nvPr/>
        </p:nvSpPr>
        <p:spPr>
          <a:xfrm>
            <a:off x="548640" y="9729216"/>
            <a:ext cx="6464808" cy="557784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Shape 26"/>
          <p:cNvSpPr/>
          <p:nvPr/>
        </p:nvSpPr>
        <p:spPr>
          <a:xfrm>
            <a:off x="548640" y="9729216"/>
            <a:ext cx="73152" cy="557784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" y="9866376"/>
            <a:ext cx="292608" cy="292608"/>
          </a:xfrm>
          <a:prstGeom prst="rect">
            <a:avLst/>
          </a:prstGeom>
        </p:spPr>
      </p:pic>
      <p:sp>
        <p:nvSpPr>
          <p:cNvPr id="31" name="Text 27"/>
          <p:cNvSpPr/>
          <p:nvPr/>
        </p:nvSpPr>
        <p:spPr>
          <a:xfrm>
            <a:off x="1143000" y="9738360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</a:t>
            </a:r>
            <a:r>
              <a:rPr lang="en-US" sz="900" b="1" kern="0" spc="400" dirty="0" err="1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촬영</a:t>
            </a: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도중 문 개방 불가</a:t>
            </a:r>
            <a:endParaRPr lang="en-US" sz="900" dirty="0"/>
          </a:p>
        </p:txBody>
      </p:sp>
      <p:sp>
        <p:nvSpPr>
          <p:cNvPr id="32" name="Text 28"/>
          <p:cNvSpPr/>
          <p:nvPr/>
        </p:nvSpPr>
        <p:spPr>
          <a:xfrm>
            <a:off x="1143000" y="9994392"/>
            <a:ext cx="573328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촬영 중에는 장비 문을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절대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열</a:t>
            </a:r>
            <a:r>
              <a:rPr lang="ko-KR" alt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려고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시도하지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마십시오. 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촬영 종료 후에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RAY가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자동으로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꺼지면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문을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열 수 있습니다.</a:t>
            </a:r>
            <a:endParaRPr lang="en-US" sz="95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12 · 3D Inspection · 3D 검사 순서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38688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12.4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Recon (VXRE) · 3D 재구성 — InLine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Volume Reconstruction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CT 촬영이 완료되면 InLine 프로그램을 통해 3D 볼륨 데이터로 재구성합니다.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19202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1920240"/>
            <a:ext cx="73152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548640" y="1920240"/>
            <a:ext cx="7315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4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</a:t>
            </a:r>
            <a:endParaRPr lang="en-US" sz="3400" dirty="0"/>
          </a:p>
        </p:txBody>
      </p:sp>
      <p:sp>
        <p:nvSpPr>
          <p:cNvPr id="18" name="Text 16"/>
          <p:cNvSpPr/>
          <p:nvPr/>
        </p:nvSpPr>
        <p:spPr>
          <a:xfrm>
            <a:off x="1417320" y="2011680"/>
            <a:ext cx="55046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InLine 프로그램 실행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1417320" y="2331720"/>
            <a:ext cx="550468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재구성 소프트웨어 InLine 프로그램을 실행합니다.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548640" y="28346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9"/>
          <p:cNvSpPr/>
          <p:nvPr/>
        </p:nvSpPr>
        <p:spPr>
          <a:xfrm>
            <a:off x="548640" y="2834640"/>
            <a:ext cx="73152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20"/>
          <p:cNvSpPr/>
          <p:nvPr/>
        </p:nvSpPr>
        <p:spPr>
          <a:xfrm>
            <a:off x="548640" y="2834640"/>
            <a:ext cx="7315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4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</a:t>
            </a:r>
            <a:endParaRPr lang="en-US" sz="3400" dirty="0"/>
          </a:p>
        </p:txBody>
      </p:sp>
      <p:sp>
        <p:nvSpPr>
          <p:cNvPr id="23" name="Text 21"/>
          <p:cNvSpPr/>
          <p:nvPr/>
        </p:nvSpPr>
        <p:spPr>
          <a:xfrm>
            <a:off x="1417320" y="2926080"/>
            <a:ext cx="55046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Cmd 창 메시지 확인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1417320" y="3246120"/>
            <a:ext cx="550468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Cmd 창에 「waiting for ct data..」 문구가 나오는지 확인합니다.</a:t>
            </a:r>
            <a:endParaRPr lang="en-US" sz="1000" dirty="0"/>
          </a:p>
        </p:txBody>
      </p:sp>
      <p:sp>
        <p:nvSpPr>
          <p:cNvPr id="25" name="Shape 23"/>
          <p:cNvSpPr/>
          <p:nvPr/>
        </p:nvSpPr>
        <p:spPr>
          <a:xfrm>
            <a:off x="548640" y="3749040"/>
            <a:ext cx="6464808" cy="82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4"/>
          <p:cNvSpPr/>
          <p:nvPr/>
        </p:nvSpPr>
        <p:spPr>
          <a:xfrm>
            <a:off x="548640" y="3749040"/>
            <a:ext cx="731520" cy="8229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5"/>
          <p:cNvSpPr/>
          <p:nvPr/>
        </p:nvSpPr>
        <p:spPr>
          <a:xfrm>
            <a:off x="548640" y="3749040"/>
            <a:ext cx="7315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4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</a:t>
            </a:r>
            <a:endParaRPr lang="en-US" sz="3400" dirty="0"/>
          </a:p>
        </p:txBody>
      </p:sp>
      <p:sp>
        <p:nvSpPr>
          <p:cNvPr id="28" name="Text 26"/>
          <p:cNvSpPr/>
          <p:nvPr/>
        </p:nvSpPr>
        <p:spPr>
          <a:xfrm>
            <a:off x="1417320" y="3840480"/>
            <a:ext cx="55046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촬영 시작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1417320" y="4160520"/>
            <a:ext cx="550468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해당 문구가 확인된 후에 CT 촬영을 시작합니다.</a:t>
            </a:r>
            <a:endParaRPr lang="en-US" sz="1000" dirty="0"/>
          </a:p>
        </p:txBody>
      </p:sp>
      <p:sp>
        <p:nvSpPr>
          <p:cNvPr id="30" name="Shape 28"/>
          <p:cNvSpPr/>
          <p:nvPr/>
        </p:nvSpPr>
        <p:spPr>
          <a:xfrm>
            <a:off x="548640" y="4800600"/>
            <a:ext cx="6464808" cy="256032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0" descr="/home/claude/sample/imgs/image78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792" y="4873752"/>
            <a:ext cx="6318504" cy="2194560"/>
          </a:xfrm>
          <a:prstGeom prst="rect">
            <a:avLst/>
          </a:prstGeom>
        </p:spPr>
      </p:pic>
      <p:sp>
        <p:nvSpPr>
          <p:cNvPr id="32" name="Text 29"/>
          <p:cNvSpPr/>
          <p:nvPr/>
        </p:nvSpPr>
        <p:spPr>
          <a:xfrm>
            <a:off x="548640" y="708660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12.5 · InLine — "Waiting for ct data" 메시지 확인</a:t>
            </a:r>
            <a:endParaRPr lang="en-US" sz="850" dirty="0"/>
          </a:p>
        </p:txBody>
      </p:sp>
      <p:sp>
        <p:nvSpPr>
          <p:cNvPr id="33" name="Shape 30"/>
          <p:cNvSpPr/>
          <p:nvPr/>
        </p:nvSpPr>
        <p:spPr>
          <a:xfrm>
            <a:off x="548640" y="9197468"/>
            <a:ext cx="6464808" cy="1060704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4" name="Shape 31"/>
          <p:cNvSpPr/>
          <p:nvPr/>
        </p:nvSpPr>
        <p:spPr>
          <a:xfrm>
            <a:off x="548640" y="9197468"/>
            <a:ext cx="73152" cy="1060704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9362060"/>
            <a:ext cx="292608" cy="292608"/>
          </a:xfrm>
          <a:prstGeom prst="rect">
            <a:avLst/>
          </a:prstGeom>
        </p:spPr>
      </p:pic>
      <p:sp>
        <p:nvSpPr>
          <p:cNvPr id="36" name="Text 32"/>
          <p:cNvSpPr/>
          <p:nvPr/>
        </p:nvSpPr>
        <p:spPr>
          <a:xfrm>
            <a:off x="1143000" y="9316340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재구성 순서</a:t>
            </a:r>
            <a:endParaRPr lang="en-US" sz="900" dirty="0"/>
          </a:p>
        </p:txBody>
      </p:sp>
      <p:sp>
        <p:nvSpPr>
          <p:cNvPr id="37" name="Text 33"/>
          <p:cNvSpPr/>
          <p:nvPr/>
        </p:nvSpPr>
        <p:spPr>
          <a:xfrm>
            <a:off x="1143000" y="9563228"/>
            <a:ext cx="5733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InLine → CT 촬영 순서 준수</a:t>
            </a:r>
            <a:endParaRPr lang="en-US" sz="1200" dirty="0"/>
          </a:p>
        </p:txBody>
      </p:sp>
      <p:sp>
        <p:nvSpPr>
          <p:cNvPr id="38" name="Text 34"/>
          <p:cNvSpPr/>
          <p:nvPr/>
        </p:nvSpPr>
        <p:spPr>
          <a:xfrm>
            <a:off x="1143000" y="9837548"/>
            <a:ext cx="573328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반드시 InLine 프로그램을 먼저 실행하고 「waiting for ct data..」 메시지가 표시된 것을 확인한 후 CT 촬영을 시작해야 합니다. 순서를 바꾸면 재구성 데이터가 유실될 수 있습니다.</a:t>
            </a:r>
            <a:endParaRPr lang="en-US" sz="95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Troubleshooting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문제 해결 및 추가 정보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Warmup 이상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Warmup Failure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영상이 나오지 않을 때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 Image Display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633679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548640" y="635508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13.3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463040" y="635508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축이 움직이지 않을 때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463040" y="662940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Axis Not Moving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48640" y="688543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2"/>
          <p:cNvSpPr/>
          <p:nvPr/>
        </p:nvSpPr>
        <p:spPr>
          <a:xfrm>
            <a:off x="548640" y="690372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13.4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463040" y="690372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 연결 문제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1463040" y="717804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 Connection Issues</a:t>
            </a:r>
            <a:endParaRPr lang="en-US" sz="950" dirty="0"/>
          </a:p>
        </p:txBody>
      </p:sp>
      <p:sp>
        <p:nvSpPr>
          <p:cNvPr id="27" name="Text 25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13 · Troubleshooting · 문제 해결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66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Warmup Failure · X-Ray Warmup 이상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Common Issue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48640" y="1417320"/>
            <a:ext cx="6464808" cy="777240"/>
          </a:xfrm>
          <a:prstGeom prst="rect">
            <a:avLst/>
          </a:prstGeom>
          <a:solidFill>
            <a:srgbClr val="FEF3C7"/>
          </a:solidFill>
          <a:ln w="12700">
            <a:solidFill>
              <a:srgbClr val="FF8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Shape 13"/>
          <p:cNvSpPr/>
          <p:nvPr/>
        </p:nvSpPr>
        <p:spPr>
          <a:xfrm>
            <a:off x="548640" y="1417320"/>
            <a:ext cx="73152" cy="77724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581912"/>
            <a:ext cx="320040" cy="3200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188720" y="1508760"/>
            <a:ext cx="568756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8A6D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SYMPTOM · 증상</a:t>
            </a:r>
            <a:endParaRPr lang="en-US" sz="900" dirty="0"/>
          </a:p>
        </p:txBody>
      </p:sp>
      <p:sp>
        <p:nvSpPr>
          <p:cNvPr id="18" name="Text 15"/>
          <p:cNvSpPr/>
          <p:nvPr/>
        </p:nvSpPr>
        <p:spPr>
          <a:xfrm>
            <a:off x="1188720" y="1737360"/>
            <a:ext cx="568756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SYSTEM POWER KEY</a:t>
            </a:r>
            <a:r>
              <a:rPr lang="ko-KR" alt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를 돌</a:t>
            </a:r>
            <a:r>
              <a:rPr lang="en-US" sz="1050" b="1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렀지만</a:t>
            </a: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X-Ray 워밍업이 진행되지 않거나 STAND BY 상태에서 멈춤.</a:t>
            </a:r>
            <a:endParaRPr lang="en-US" sz="1050" dirty="0"/>
          </a:p>
        </p:txBody>
      </p:sp>
      <p:sp>
        <p:nvSpPr>
          <p:cNvPr id="19" name="Text 16"/>
          <p:cNvSpPr/>
          <p:nvPr/>
        </p:nvSpPr>
        <p:spPr>
          <a:xfrm>
            <a:off x="548640" y="2377440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DIAGNOSTIC PROCEDURE · 진단 절차</a:t>
            </a:r>
            <a:endParaRPr lang="en-US" sz="1000" dirty="0"/>
          </a:p>
        </p:txBody>
      </p:sp>
      <p:sp>
        <p:nvSpPr>
          <p:cNvPr id="20" name="Shape 17"/>
          <p:cNvSpPr/>
          <p:nvPr/>
        </p:nvSpPr>
        <p:spPr>
          <a:xfrm>
            <a:off x="548640" y="2670048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8"/>
          <p:cNvSpPr/>
          <p:nvPr/>
        </p:nvSpPr>
        <p:spPr>
          <a:xfrm>
            <a:off x="548640" y="2834640"/>
            <a:ext cx="6464808" cy="14630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2" name="Shape 19"/>
          <p:cNvSpPr/>
          <p:nvPr/>
        </p:nvSpPr>
        <p:spPr>
          <a:xfrm>
            <a:off x="548640" y="2834640"/>
            <a:ext cx="914400" cy="14630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3" name="Text 20"/>
          <p:cNvSpPr/>
          <p:nvPr/>
        </p:nvSpPr>
        <p:spPr>
          <a:xfrm>
            <a:off x="548640" y="3017520"/>
            <a:ext cx="914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STEP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548640" y="3200400"/>
            <a:ext cx="9144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</a:t>
            </a:r>
            <a:endParaRPr lang="en-US" sz="4000" dirty="0"/>
          </a:p>
        </p:txBody>
      </p:sp>
      <p:sp>
        <p:nvSpPr>
          <p:cNvPr id="25" name="Text 22"/>
          <p:cNvSpPr/>
          <p:nvPr/>
        </p:nvSpPr>
        <p:spPr>
          <a:xfrm>
            <a:off x="1600200" y="2971800"/>
            <a:ext cx="5321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SYSTEM START 버튼 확인</a:t>
            </a:r>
            <a:endParaRPr lang="en-US" sz="1300" dirty="0"/>
          </a:p>
        </p:txBody>
      </p:sp>
      <p:sp>
        <p:nvSpPr>
          <p:cNvPr id="26" name="Text 23"/>
          <p:cNvSpPr/>
          <p:nvPr/>
        </p:nvSpPr>
        <p:spPr>
          <a:xfrm>
            <a:off x="1600200" y="3291840"/>
            <a:ext cx="5321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의도치 않은 전원 인가 방지를 위해 반드시 START 버튼을 눌러야 합니다.</a:t>
            </a:r>
            <a:endParaRPr lang="en-US" sz="950" dirty="0"/>
          </a:p>
        </p:txBody>
      </p:sp>
      <p:sp>
        <p:nvSpPr>
          <p:cNvPr id="27" name="Shape 24"/>
          <p:cNvSpPr/>
          <p:nvPr/>
        </p:nvSpPr>
        <p:spPr>
          <a:xfrm>
            <a:off x="1600200" y="3822192"/>
            <a:ext cx="2592324" cy="438912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8" name="Shape 25"/>
          <p:cNvSpPr/>
          <p:nvPr/>
        </p:nvSpPr>
        <p:spPr>
          <a:xfrm>
            <a:off x="1600200" y="3822192"/>
            <a:ext cx="45720" cy="43891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9" name="Text 26"/>
          <p:cNvSpPr/>
          <p:nvPr/>
        </p:nvSpPr>
        <p:spPr>
          <a:xfrm>
            <a:off x="1709928" y="3858768"/>
            <a:ext cx="24551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IF 버튼 미입력</a:t>
            </a:r>
            <a:endParaRPr lang="en-US" sz="850" dirty="0"/>
          </a:p>
        </p:txBody>
      </p:sp>
      <p:sp>
        <p:nvSpPr>
          <p:cNvPr id="30" name="Text 27"/>
          <p:cNvSpPr/>
          <p:nvPr/>
        </p:nvSpPr>
        <p:spPr>
          <a:xfrm>
            <a:off x="1709928" y="4050792"/>
            <a:ext cx="24551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→ START 버튼을 눌러 시스템 가동</a:t>
            </a:r>
            <a:endParaRPr lang="en-US" sz="850" dirty="0"/>
          </a:p>
        </p:txBody>
      </p:sp>
      <p:sp>
        <p:nvSpPr>
          <p:cNvPr id="31" name="Shape 28"/>
          <p:cNvSpPr/>
          <p:nvPr/>
        </p:nvSpPr>
        <p:spPr>
          <a:xfrm>
            <a:off x="4329684" y="3822192"/>
            <a:ext cx="2592324" cy="438912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2" name="Shape 29"/>
          <p:cNvSpPr/>
          <p:nvPr/>
        </p:nvSpPr>
        <p:spPr>
          <a:xfrm>
            <a:off x="4329684" y="3822192"/>
            <a:ext cx="45720" cy="438912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3" name="Text 30"/>
          <p:cNvSpPr/>
          <p:nvPr/>
        </p:nvSpPr>
        <p:spPr>
          <a:xfrm>
            <a:off x="4439412" y="3858768"/>
            <a:ext cx="24551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IF 버튼 입력됨</a:t>
            </a:r>
            <a:endParaRPr lang="en-US" sz="850" dirty="0"/>
          </a:p>
        </p:txBody>
      </p:sp>
      <p:sp>
        <p:nvSpPr>
          <p:cNvPr id="34" name="Text 31"/>
          <p:cNvSpPr/>
          <p:nvPr/>
        </p:nvSpPr>
        <p:spPr>
          <a:xfrm>
            <a:off x="4439412" y="4050792"/>
            <a:ext cx="24551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→ 다음 단계로 진행</a:t>
            </a:r>
            <a:endParaRPr lang="en-US" sz="850" dirty="0"/>
          </a:p>
        </p:txBody>
      </p:sp>
      <p:sp>
        <p:nvSpPr>
          <p:cNvPr id="35" name="Shape 32"/>
          <p:cNvSpPr/>
          <p:nvPr/>
        </p:nvSpPr>
        <p:spPr>
          <a:xfrm>
            <a:off x="548640" y="4434840"/>
            <a:ext cx="6464808" cy="14630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6" name="Shape 33"/>
          <p:cNvSpPr/>
          <p:nvPr/>
        </p:nvSpPr>
        <p:spPr>
          <a:xfrm>
            <a:off x="548640" y="4434840"/>
            <a:ext cx="914400" cy="14630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7" name="Text 34"/>
          <p:cNvSpPr/>
          <p:nvPr/>
        </p:nvSpPr>
        <p:spPr>
          <a:xfrm>
            <a:off x="548640" y="4617720"/>
            <a:ext cx="914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STEP</a:t>
            </a:r>
            <a:endParaRPr lang="en-US" sz="850" dirty="0"/>
          </a:p>
        </p:txBody>
      </p:sp>
      <p:sp>
        <p:nvSpPr>
          <p:cNvPr id="38" name="Text 35"/>
          <p:cNvSpPr/>
          <p:nvPr/>
        </p:nvSpPr>
        <p:spPr>
          <a:xfrm>
            <a:off x="548640" y="4800600"/>
            <a:ext cx="9144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</a:t>
            </a:r>
            <a:endParaRPr lang="en-US" sz="4000" dirty="0"/>
          </a:p>
        </p:txBody>
      </p:sp>
      <p:sp>
        <p:nvSpPr>
          <p:cNvPr id="39" name="Text 36"/>
          <p:cNvSpPr/>
          <p:nvPr/>
        </p:nvSpPr>
        <p:spPr>
          <a:xfrm>
            <a:off x="1600200" y="4572000"/>
            <a:ext cx="5321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POWER KEY 방향 확인</a:t>
            </a:r>
            <a:endParaRPr lang="en-US" sz="1300" dirty="0"/>
          </a:p>
        </p:txBody>
      </p:sp>
      <p:sp>
        <p:nvSpPr>
          <p:cNvPr id="40" name="Text 37"/>
          <p:cNvSpPr/>
          <p:nvPr/>
        </p:nvSpPr>
        <p:spPr>
          <a:xfrm>
            <a:off x="1600200" y="4892040"/>
            <a:ext cx="5321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POWER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KEY가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POWER ON 방향을 향하고 있는지 확인합니다. STAND BY 방향이면 작동하지 않습니다.</a:t>
            </a:r>
            <a:endParaRPr lang="en-US" sz="950" dirty="0"/>
          </a:p>
        </p:txBody>
      </p:sp>
      <p:sp>
        <p:nvSpPr>
          <p:cNvPr id="41" name="Shape 38"/>
          <p:cNvSpPr/>
          <p:nvPr/>
        </p:nvSpPr>
        <p:spPr>
          <a:xfrm>
            <a:off x="1600200" y="5422392"/>
            <a:ext cx="2592324" cy="438912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2" name="Shape 39"/>
          <p:cNvSpPr/>
          <p:nvPr/>
        </p:nvSpPr>
        <p:spPr>
          <a:xfrm>
            <a:off x="1600200" y="5422392"/>
            <a:ext cx="45720" cy="43891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3" name="Text 40"/>
          <p:cNvSpPr/>
          <p:nvPr/>
        </p:nvSpPr>
        <p:spPr>
          <a:xfrm>
            <a:off x="1709928" y="5458968"/>
            <a:ext cx="24551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IF STAND BY 방향</a:t>
            </a:r>
            <a:endParaRPr lang="en-US" sz="850" dirty="0"/>
          </a:p>
        </p:txBody>
      </p:sp>
      <p:sp>
        <p:nvSpPr>
          <p:cNvPr id="44" name="Text 41"/>
          <p:cNvSpPr/>
          <p:nvPr/>
        </p:nvSpPr>
        <p:spPr>
          <a:xfrm>
            <a:off x="1709928" y="5650992"/>
            <a:ext cx="24551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→ 키를 POWER ON 방향으로 돌림</a:t>
            </a:r>
            <a:endParaRPr lang="en-US" sz="850" dirty="0"/>
          </a:p>
        </p:txBody>
      </p:sp>
      <p:sp>
        <p:nvSpPr>
          <p:cNvPr id="45" name="Shape 42"/>
          <p:cNvSpPr/>
          <p:nvPr/>
        </p:nvSpPr>
        <p:spPr>
          <a:xfrm>
            <a:off x="4329684" y="5422392"/>
            <a:ext cx="2592324" cy="438912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6" name="Shape 43"/>
          <p:cNvSpPr/>
          <p:nvPr/>
        </p:nvSpPr>
        <p:spPr>
          <a:xfrm>
            <a:off x="4329684" y="5422392"/>
            <a:ext cx="45720" cy="438912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7" name="Text 44"/>
          <p:cNvSpPr/>
          <p:nvPr/>
        </p:nvSpPr>
        <p:spPr>
          <a:xfrm>
            <a:off x="4439412" y="5458968"/>
            <a:ext cx="24551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F8554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IF POWER ON 방향</a:t>
            </a:r>
            <a:endParaRPr lang="en-US" sz="850" dirty="0"/>
          </a:p>
        </p:txBody>
      </p:sp>
      <p:sp>
        <p:nvSpPr>
          <p:cNvPr id="48" name="Text 45"/>
          <p:cNvSpPr/>
          <p:nvPr/>
        </p:nvSpPr>
        <p:spPr>
          <a:xfrm>
            <a:off x="4439412" y="5650992"/>
            <a:ext cx="24551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→ 다음 단계로 진행</a:t>
            </a:r>
            <a:endParaRPr lang="en-US" sz="850" dirty="0"/>
          </a:p>
        </p:txBody>
      </p:sp>
      <p:sp>
        <p:nvSpPr>
          <p:cNvPr id="49" name="Shape 46"/>
          <p:cNvSpPr/>
          <p:nvPr/>
        </p:nvSpPr>
        <p:spPr>
          <a:xfrm>
            <a:off x="548640" y="6126480"/>
            <a:ext cx="3140964" cy="3273552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50" name="Image 1" descr="/home/claude/sample/imgs/image80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1792" y="6199632"/>
            <a:ext cx="2994660" cy="1920240"/>
          </a:xfrm>
          <a:prstGeom prst="rect">
            <a:avLst/>
          </a:prstGeom>
        </p:spPr>
      </p:pic>
      <p:sp>
        <p:nvSpPr>
          <p:cNvPr id="51" name="Text 47"/>
          <p:cNvSpPr/>
          <p:nvPr/>
        </p:nvSpPr>
        <p:spPr>
          <a:xfrm>
            <a:off x="548640" y="8138160"/>
            <a:ext cx="31409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13.1 · KEY POWER 방향 확인</a:t>
            </a:r>
            <a:endParaRPr lang="en-US" sz="850" dirty="0"/>
          </a:p>
        </p:txBody>
      </p:sp>
      <p:sp>
        <p:nvSpPr>
          <p:cNvPr id="52" name="Shape 48"/>
          <p:cNvSpPr/>
          <p:nvPr/>
        </p:nvSpPr>
        <p:spPr>
          <a:xfrm>
            <a:off x="3872484" y="6126480"/>
            <a:ext cx="3140964" cy="228600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53" name="Image 2" descr="/home/claude/sample/imgs/image81.jpe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45636" y="6199632"/>
            <a:ext cx="2994660" cy="1920240"/>
          </a:xfrm>
          <a:prstGeom prst="rect">
            <a:avLst/>
          </a:prstGeom>
        </p:spPr>
      </p:pic>
      <p:sp>
        <p:nvSpPr>
          <p:cNvPr id="54" name="Text 49"/>
          <p:cNvSpPr/>
          <p:nvPr/>
        </p:nvSpPr>
        <p:spPr>
          <a:xfrm>
            <a:off x="3872484" y="8138160"/>
            <a:ext cx="31409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13.2 · SYSTEM POWER KEY</a:t>
            </a:r>
            <a:endParaRPr lang="en-US" sz="850" dirty="0"/>
          </a:p>
        </p:txBody>
      </p:sp>
      <p:sp>
        <p:nvSpPr>
          <p:cNvPr id="55" name="Shape 50"/>
          <p:cNvSpPr/>
          <p:nvPr/>
        </p:nvSpPr>
        <p:spPr>
          <a:xfrm>
            <a:off x="548640" y="9774936"/>
            <a:ext cx="6464808" cy="548640"/>
          </a:xfrm>
          <a:prstGeom prst="rect">
            <a:avLst/>
          </a:prstGeom>
          <a:solidFill>
            <a:srgbClr val="FEE2E2"/>
          </a:solidFill>
          <a:ln w="12700">
            <a:solidFill>
              <a:srgbClr val="C8102E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6" name="Shape 51"/>
          <p:cNvSpPr/>
          <p:nvPr/>
        </p:nvSpPr>
        <p:spPr>
          <a:xfrm>
            <a:off x="548640" y="9774936"/>
            <a:ext cx="73152" cy="5486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5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44" y="9885680"/>
            <a:ext cx="292608" cy="292608"/>
          </a:xfrm>
          <a:prstGeom prst="rect">
            <a:avLst/>
          </a:prstGeom>
        </p:spPr>
      </p:pic>
      <p:sp>
        <p:nvSpPr>
          <p:cNvPr id="58" name="Text 52"/>
          <p:cNvSpPr/>
          <p:nvPr/>
        </p:nvSpPr>
        <p:spPr>
          <a:xfrm>
            <a:off x="1133856" y="9765792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위 절차로 해결되지 않을 경우</a:t>
            </a:r>
            <a:endParaRPr lang="en-US" sz="900" dirty="0"/>
          </a:p>
        </p:txBody>
      </p:sp>
      <p:sp>
        <p:nvSpPr>
          <p:cNvPr id="59" name="Text 53"/>
          <p:cNvSpPr/>
          <p:nvPr/>
        </p:nvSpPr>
        <p:spPr>
          <a:xfrm>
            <a:off x="1133856" y="10056876"/>
            <a:ext cx="57332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작동을 중단하고 당사 서비스 센터에 문의하십시오. TEL: +82-31-738-8935 | sales@techvalley.co.kr</a:t>
            </a:r>
            <a:endParaRPr lang="en-US" sz="95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13 · Troubleshooting · 문제 해결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67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13.2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 Image Display · 영상이 나오지 않을 때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Driver Check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48640" y="1417320"/>
            <a:ext cx="6464808" cy="731520"/>
          </a:xfrm>
          <a:prstGeom prst="rect">
            <a:avLst/>
          </a:prstGeom>
          <a:solidFill>
            <a:srgbClr val="FEF3C7"/>
          </a:solidFill>
          <a:ln w="12700">
            <a:solidFill>
              <a:srgbClr val="FF8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Shape 13"/>
          <p:cNvSpPr/>
          <p:nvPr/>
        </p:nvSpPr>
        <p:spPr>
          <a:xfrm>
            <a:off x="548640" y="1417320"/>
            <a:ext cx="73152" cy="7315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572768"/>
            <a:ext cx="320040" cy="3200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188720" y="1490472"/>
            <a:ext cx="568756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8A6D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SYMPTOM · 증상</a:t>
            </a:r>
            <a:endParaRPr lang="en-US" sz="900" dirty="0"/>
          </a:p>
        </p:txBody>
      </p:sp>
      <p:sp>
        <p:nvSpPr>
          <p:cNvPr id="18" name="Text 15"/>
          <p:cNvSpPr/>
          <p:nvPr/>
        </p:nvSpPr>
        <p:spPr>
          <a:xfrm>
            <a:off x="1188720" y="1719072"/>
            <a:ext cx="568756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eXer 프로그램 실행 후 영상이 표시되지 않음.</a:t>
            </a:r>
            <a:endParaRPr lang="en-US" sz="1050" dirty="0"/>
          </a:p>
        </p:txBody>
      </p:sp>
      <p:sp>
        <p:nvSpPr>
          <p:cNvPr id="19" name="Text 16"/>
          <p:cNvSpPr/>
          <p:nvPr/>
        </p:nvSpPr>
        <p:spPr>
          <a:xfrm>
            <a:off x="548640" y="2286000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점검 항목</a:t>
            </a:r>
            <a:endParaRPr lang="en-US" sz="1200" dirty="0"/>
          </a:p>
        </p:txBody>
      </p:sp>
      <p:sp>
        <p:nvSpPr>
          <p:cNvPr id="20" name="Shape 17"/>
          <p:cNvSpPr/>
          <p:nvPr/>
        </p:nvSpPr>
        <p:spPr>
          <a:xfrm>
            <a:off x="548640" y="2578608"/>
            <a:ext cx="731520" cy="27432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8"/>
          <p:cNvSpPr/>
          <p:nvPr/>
        </p:nvSpPr>
        <p:spPr>
          <a:xfrm>
            <a:off x="548640" y="2743200"/>
            <a:ext cx="6464808" cy="9144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2" name="Shape 19"/>
          <p:cNvSpPr/>
          <p:nvPr/>
        </p:nvSpPr>
        <p:spPr>
          <a:xfrm>
            <a:off x="548640" y="2743200"/>
            <a:ext cx="54864" cy="91440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" y="3017520"/>
            <a:ext cx="320040" cy="320040"/>
          </a:xfrm>
          <a:prstGeom prst="rect">
            <a:avLst/>
          </a:prstGeom>
        </p:spPr>
      </p:pic>
      <p:sp>
        <p:nvSpPr>
          <p:cNvPr id="24" name="Text 20"/>
          <p:cNvSpPr/>
          <p:nvPr/>
        </p:nvSpPr>
        <p:spPr>
          <a:xfrm>
            <a:off x="1188720" y="285292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 정상 동작 확인</a:t>
            </a:r>
            <a:endParaRPr lang="en-US" sz="1200" dirty="0"/>
          </a:p>
        </p:txBody>
      </p:sp>
      <p:sp>
        <p:nvSpPr>
          <p:cNvPr id="25" name="Text 21"/>
          <p:cNvSpPr/>
          <p:nvPr/>
        </p:nvSpPr>
        <p:spPr>
          <a:xfrm>
            <a:off x="1188720" y="3145536"/>
            <a:ext cx="573328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OPER PC와 RECON PC가 정상적으로 부팅되었는지 확인합니다.</a:t>
            </a:r>
            <a:endParaRPr lang="en-US" sz="950" dirty="0"/>
          </a:p>
        </p:txBody>
      </p:sp>
      <p:sp>
        <p:nvSpPr>
          <p:cNvPr id="26" name="Shape 22"/>
          <p:cNvSpPr/>
          <p:nvPr/>
        </p:nvSpPr>
        <p:spPr>
          <a:xfrm>
            <a:off x="548640" y="3749040"/>
            <a:ext cx="6464808" cy="9144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7" name="Shape 23"/>
          <p:cNvSpPr/>
          <p:nvPr/>
        </p:nvSpPr>
        <p:spPr>
          <a:xfrm>
            <a:off x="548640" y="3749040"/>
            <a:ext cx="54864" cy="91440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" y="4023360"/>
            <a:ext cx="320040" cy="320040"/>
          </a:xfrm>
          <a:prstGeom prst="rect">
            <a:avLst/>
          </a:prstGeom>
        </p:spPr>
      </p:pic>
      <p:sp>
        <p:nvSpPr>
          <p:cNvPr id="29" name="Text 24"/>
          <p:cNvSpPr/>
          <p:nvPr/>
        </p:nvSpPr>
        <p:spPr>
          <a:xfrm>
            <a:off x="1188720" y="385876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장치 관리자 확인</a:t>
            </a:r>
            <a:endParaRPr lang="en-US" sz="1200" dirty="0"/>
          </a:p>
        </p:txBody>
      </p:sp>
      <p:sp>
        <p:nvSpPr>
          <p:cNvPr id="30" name="Text 25"/>
          <p:cNvSpPr/>
          <p:nvPr/>
        </p:nvSpPr>
        <p:spPr>
          <a:xfrm>
            <a:off x="1188720" y="4151376"/>
            <a:ext cx="573328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장치 관리자 창에서 모션, 디텍터, LAN 카드 드라이버가 제대로 설치되어 있고 연결되어 있는지 확인합니다.</a:t>
            </a:r>
            <a:endParaRPr lang="en-US" sz="950" dirty="0"/>
          </a:p>
        </p:txBody>
      </p:sp>
      <p:sp>
        <p:nvSpPr>
          <p:cNvPr id="31" name="Shape 26"/>
          <p:cNvSpPr/>
          <p:nvPr/>
        </p:nvSpPr>
        <p:spPr>
          <a:xfrm>
            <a:off x="548640" y="4754880"/>
            <a:ext cx="6464808" cy="9144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2" name="Shape 27"/>
          <p:cNvSpPr/>
          <p:nvPr/>
        </p:nvSpPr>
        <p:spPr>
          <a:xfrm>
            <a:off x="548640" y="4754880"/>
            <a:ext cx="54864" cy="91440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" y="5029200"/>
            <a:ext cx="320040" cy="320040"/>
          </a:xfrm>
          <a:prstGeom prst="rect">
            <a:avLst/>
          </a:prstGeom>
        </p:spPr>
      </p:pic>
      <p:sp>
        <p:nvSpPr>
          <p:cNvPr id="34" name="Text 28"/>
          <p:cNvSpPr/>
          <p:nvPr/>
        </p:nvSpPr>
        <p:spPr>
          <a:xfrm>
            <a:off x="1188720" y="486460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드라이버 재설치</a:t>
            </a:r>
            <a:endParaRPr lang="en-US" sz="1200" dirty="0"/>
          </a:p>
        </p:txBody>
      </p:sp>
      <p:sp>
        <p:nvSpPr>
          <p:cNvPr id="35" name="Text 29"/>
          <p:cNvSpPr/>
          <p:nvPr/>
        </p:nvSpPr>
        <p:spPr>
          <a:xfrm>
            <a:off x="1188720" y="5157216"/>
            <a:ext cx="573328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드라이버가 정상 설치되지 않은 경우 드라이버를 재설치합니다. 노란색 경고(!)/빨간색 오류(×) 표시 확인.</a:t>
            </a:r>
            <a:endParaRPr lang="en-US" sz="950" dirty="0"/>
          </a:p>
        </p:txBody>
      </p:sp>
      <p:sp>
        <p:nvSpPr>
          <p:cNvPr id="36" name="Shape 30"/>
          <p:cNvSpPr/>
          <p:nvPr/>
        </p:nvSpPr>
        <p:spPr>
          <a:xfrm>
            <a:off x="548640" y="5852160"/>
            <a:ext cx="6464808" cy="384048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7" name="Image 4" descr="/home/claude/sample/imgs/image83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1792" y="5925312"/>
            <a:ext cx="6318504" cy="3474720"/>
          </a:xfrm>
          <a:prstGeom prst="rect">
            <a:avLst/>
          </a:prstGeom>
        </p:spPr>
      </p:pic>
      <p:sp>
        <p:nvSpPr>
          <p:cNvPr id="38" name="Text 31"/>
          <p:cNvSpPr/>
          <p:nvPr/>
        </p:nvSpPr>
        <p:spPr>
          <a:xfrm>
            <a:off x="548640" y="941832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13.3 · 장치 관리자 — 드라이버 상태 확인</a:t>
            </a:r>
            <a:endParaRPr lang="en-US" sz="85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13 · Troubleshooting · 문제 해결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13.3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Axis Not Moving (1/2) · 축이 움직이지 않을 때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Motor Driver Check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48640" y="1417320"/>
            <a:ext cx="6464808" cy="731520"/>
          </a:xfrm>
          <a:prstGeom prst="rect">
            <a:avLst/>
          </a:prstGeom>
          <a:solidFill>
            <a:srgbClr val="FEF3C7"/>
          </a:solidFill>
          <a:ln w="12700">
            <a:solidFill>
              <a:srgbClr val="FF8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Shape 13"/>
          <p:cNvSpPr/>
          <p:nvPr/>
        </p:nvSpPr>
        <p:spPr>
          <a:xfrm>
            <a:off x="548640" y="1417320"/>
            <a:ext cx="73152" cy="7315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572768"/>
            <a:ext cx="320040" cy="3200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188720" y="1490472"/>
            <a:ext cx="568756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8A6D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SYMPTOM · 증상</a:t>
            </a:r>
            <a:endParaRPr lang="en-US" sz="900" dirty="0"/>
          </a:p>
        </p:txBody>
      </p:sp>
      <p:sp>
        <p:nvSpPr>
          <p:cNvPr id="18" name="Text 15"/>
          <p:cNvSpPr/>
          <p:nvPr/>
        </p:nvSpPr>
        <p:spPr>
          <a:xfrm>
            <a:off x="1188720" y="1719072"/>
            <a:ext cx="568756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eXer에서 모션 명령을 내려도 장비 내부 축이 반응하지 않음.</a:t>
            </a:r>
            <a:endParaRPr lang="en-US" sz="1050" dirty="0"/>
          </a:p>
        </p:txBody>
      </p:sp>
      <p:sp>
        <p:nvSpPr>
          <p:cNvPr id="19" name="Shape 16"/>
          <p:cNvSpPr/>
          <p:nvPr/>
        </p:nvSpPr>
        <p:spPr>
          <a:xfrm>
            <a:off x="548640" y="2286000"/>
            <a:ext cx="6464808" cy="9144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548640" y="2286000"/>
            <a:ext cx="54864" cy="91440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" y="2560320"/>
            <a:ext cx="320040" cy="320040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1188720" y="239572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모터 드라이버 경고 메시지 확인</a:t>
            </a:r>
            <a:endParaRPr lang="en-US" sz="1200" dirty="0"/>
          </a:p>
        </p:txBody>
      </p:sp>
      <p:sp>
        <p:nvSpPr>
          <p:cNvPr id="23" name="Text 19"/>
          <p:cNvSpPr/>
          <p:nvPr/>
        </p:nvSpPr>
        <p:spPr>
          <a:xfrm>
            <a:off x="1188720" y="2688336"/>
            <a:ext cx="573328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전장의 모터 드라이버에 경고 메시지가 있는지 확인합니다. 드라이버는 장비 후면의 전장 안에 있습니다.</a:t>
            </a:r>
            <a:endParaRPr lang="en-US" sz="950" dirty="0"/>
          </a:p>
        </p:txBody>
      </p:sp>
      <p:sp>
        <p:nvSpPr>
          <p:cNvPr id="24" name="Shape 20"/>
          <p:cNvSpPr/>
          <p:nvPr/>
        </p:nvSpPr>
        <p:spPr>
          <a:xfrm>
            <a:off x="548640" y="3291840"/>
            <a:ext cx="6464808" cy="9144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Shape 21"/>
          <p:cNvSpPr/>
          <p:nvPr/>
        </p:nvSpPr>
        <p:spPr>
          <a:xfrm>
            <a:off x="548640" y="3291840"/>
            <a:ext cx="54864" cy="91440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" y="3566160"/>
            <a:ext cx="320040" cy="320040"/>
          </a:xfrm>
          <a:prstGeom prst="rect">
            <a:avLst/>
          </a:prstGeom>
        </p:spPr>
      </p:pic>
      <p:sp>
        <p:nvSpPr>
          <p:cNvPr id="27" name="Text 22"/>
          <p:cNvSpPr/>
          <p:nvPr/>
        </p:nvSpPr>
        <p:spPr>
          <a:xfrm>
            <a:off x="1188720" y="340156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모터 드라이버 코드 확인</a:t>
            </a:r>
            <a:endParaRPr lang="en-US" sz="1200" dirty="0"/>
          </a:p>
        </p:txBody>
      </p:sp>
      <p:sp>
        <p:nvSpPr>
          <p:cNvPr id="28" name="Text 23"/>
          <p:cNvSpPr/>
          <p:nvPr/>
        </p:nvSpPr>
        <p:spPr>
          <a:xfrm>
            <a:off x="1188720" y="3694176"/>
            <a:ext cx="573328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드라이버 코드를 확인합니다. 경고 발생의 경우 모터 드라이버 에러코드를 확인해야 합니다.</a:t>
            </a:r>
            <a:endParaRPr lang="en-US" sz="950" dirty="0"/>
          </a:p>
        </p:txBody>
      </p:sp>
      <p:sp>
        <p:nvSpPr>
          <p:cNvPr id="29" name="Shape 24"/>
          <p:cNvSpPr/>
          <p:nvPr/>
        </p:nvSpPr>
        <p:spPr>
          <a:xfrm>
            <a:off x="548640" y="4297680"/>
            <a:ext cx="6464808" cy="9144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5"/>
          <p:cNvSpPr/>
          <p:nvPr/>
        </p:nvSpPr>
        <p:spPr>
          <a:xfrm>
            <a:off x="548640" y="4297680"/>
            <a:ext cx="54864" cy="91440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" y="4572000"/>
            <a:ext cx="320040" cy="320040"/>
          </a:xfrm>
          <a:prstGeom prst="rect">
            <a:avLst/>
          </a:prstGeom>
        </p:spPr>
      </p:pic>
      <p:sp>
        <p:nvSpPr>
          <p:cNvPr id="32" name="Text 26"/>
          <p:cNvSpPr/>
          <p:nvPr/>
        </p:nvSpPr>
        <p:spPr>
          <a:xfrm>
            <a:off x="1188720" y="440740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B.B 또는 Run 모드 설정</a:t>
            </a:r>
            <a:endParaRPr lang="en-US" sz="1200" dirty="0"/>
          </a:p>
        </p:txBody>
      </p:sp>
      <p:sp>
        <p:nvSpPr>
          <p:cNvPr id="33" name="Text 27"/>
          <p:cNvSpPr/>
          <p:nvPr/>
        </p:nvSpPr>
        <p:spPr>
          <a:xfrm>
            <a:off x="1188720" y="4700016"/>
            <a:ext cx="573328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B.B 또는 Run 모드에서 장비를 실행합니다.</a:t>
            </a:r>
            <a:endParaRPr lang="en-US" sz="950" dirty="0"/>
          </a:p>
        </p:txBody>
      </p:sp>
      <p:sp>
        <p:nvSpPr>
          <p:cNvPr id="34" name="Shape 28"/>
          <p:cNvSpPr/>
          <p:nvPr/>
        </p:nvSpPr>
        <p:spPr>
          <a:xfrm>
            <a:off x="548640" y="5394960"/>
            <a:ext cx="6464808" cy="384048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6" name="Text 29"/>
          <p:cNvSpPr/>
          <p:nvPr/>
        </p:nvSpPr>
        <p:spPr>
          <a:xfrm>
            <a:off x="548640" y="896112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13.4 · 전장 모터 드라이버 확인</a:t>
            </a:r>
            <a:endParaRPr lang="en-US" sz="850" dirty="0"/>
          </a:p>
        </p:txBody>
      </p:sp>
      <p:pic>
        <p:nvPicPr>
          <p:cNvPr id="38" name="그림 37" descr="The image depicts a complex electronic control panel featuring various interconnected modules, switches, and digital displays, all connected to a central server.&#10;&#10;AI 생성 콘텐츠는 정확하지 않을 수 있습니다.">
            <a:extLst>
              <a:ext uri="{FF2B5EF4-FFF2-40B4-BE49-F238E27FC236}">
                <a16:creationId xmlns:a16="http://schemas.microsoft.com/office/drawing/2014/main" id="{46617513-BDC4-E27A-037C-0A18BB8EC1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86" r="15728"/>
          <a:stretch>
            <a:fillRect/>
          </a:stretch>
        </p:blipFill>
        <p:spPr>
          <a:xfrm>
            <a:off x="1747943" y="5532120"/>
            <a:ext cx="4066202" cy="324612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13 · Troubleshooting · 문제 해결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9921558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69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13.3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518464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Axis Not Moving — Error Codes · 모터 드라이버 에러 코드표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Alarm Display List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다음 에러 코드를 확인하여 원인을 파악하고 조치하십시오.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1920240"/>
            <a:ext cx="6464808" cy="34747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94360" y="1920240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No.</a:t>
            </a:r>
            <a:endParaRPr lang="en-US" sz="900" dirty="0"/>
          </a:p>
        </p:txBody>
      </p:sp>
      <p:sp>
        <p:nvSpPr>
          <p:cNvPr id="17" name="Text 15"/>
          <p:cNvSpPr/>
          <p:nvPr/>
        </p:nvSpPr>
        <p:spPr>
          <a:xfrm>
            <a:off x="914400" y="1920240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Display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2011680" y="1920240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 err="1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한국어</a:t>
            </a:r>
            <a:endParaRPr lang="en-US" sz="900" dirty="0"/>
          </a:p>
        </p:txBody>
      </p:sp>
      <p:sp>
        <p:nvSpPr>
          <p:cNvPr id="19" name="Text 17"/>
          <p:cNvSpPr/>
          <p:nvPr/>
        </p:nvSpPr>
        <p:spPr>
          <a:xfrm>
            <a:off x="3749040" y="1920240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English</a:t>
            </a:r>
            <a:endParaRPr lang="en-US" sz="900" dirty="0"/>
          </a:p>
        </p:txBody>
      </p:sp>
      <p:sp>
        <p:nvSpPr>
          <p:cNvPr id="20" name="Text 18"/>
          <p:cNvSpPr/>
          <p:nvPr/>
        </p:nvSpPr>
        <p:spPr>
          <a:xfrm>
            <a:off x="5669280" y="1920240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Type</a:t>
            </a:r>
            <a:endParaRPr lang="en-US" sz="900" dirty="0"/>
          </a:p>
        </p:txBody>
      </p:sp>
      <p:sp>
        <p:nvSpPr>
          <p:cNvPr id="21" name="Shape 19"/>
          <p:cNvSpPr/>
          <p:nvPr/>
        </p:nvSpPr>
        <p:spPr>
          <a:xfrm>
            <a:off x="548640" y="2267712"/>
            <a:ext cx="6464808" cy="347472"/>
          </a:xfrm>
          <a:prstGeom prst="rect">
            <a:avLst/>
          </a:prstGeom>
          <a:solidFill>
            <a:srgbClr val="FFFFFF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2" name="Text 20"/>
          <p:cNvSpPr/>
          <p:nvPr/>
        </p:nvSpPr>
        <p:spPr>
          <a:xfrm>
            <a:off x="594360" y="2267712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</a:t>
            </a:r>
            <a:endParaRPr lang="en-US" sz="850" dirty="0"/>
          </a:p>
        </p:txBody>
      </p:sp>
      <p:sp>
        <p:nvSpPr>
          <p:cNvPr id="23" name="Text 21"/>
          <p:cNvSpPr/>
          <p:nvPr/>
        </p:nvSpPr>
        <p:spPr>
          <a:xfrm>
            <a:off x="914400" y="2267712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oc / 01 · 02</a:t>
            </a:r>
            <a:endParaRPr lang="en-US" sz="800" dirty="0"/>
          </a:p>
        </p:txBody>
      </p:sp>
      <p:sp>
        <p:nvSpPr>
          <p:cNvPr id="24" name="Text 22"/>
          <p:cNvSpPr/>
          <p:nvPr/>
        </p:nvSpPr>
        <p:spPr>
          <a:xfrm>
            <a:off x="2011680" y="2267712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Overcurrent 1 · 2</a:t>
            </a:r>
            <a:endParaRPr lang="en-US" sz="850" dirty="0"/>
          </a:p>
        </p:txBody>
      </p:sp>
      <p:sp>
        <p:nvSpPr>
          <p:cNvPr id="25" name="Text 23"/>
          <p:cNvSpPr/>
          <p:nvPr/>
        </p:nvSpPr>
        <p:spPr>
          <a:xfrm>
            <a:off x="3749040" y="2267712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Over Current</a:t>
            </a:r>
            <a:endParaRPr lang="en-US" sz="850" dirty="0"/>
          </a:p>
        </p:txBody>
      </p:sp>
      <p:sp>
        <p:nvSpPr>
          <p:cNvPr id="26" name="Text 24"/>
          <p:cNvSpPr/>
          <p:nvPr/>
        </p:nvSpPr>
        <p:spPr>
          <a:xfrm>
            <a:off x="5669280" y="2267712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Major</a:t>
            </a:r>
            <a:endParaRPr lang="en-US" sz="850" dirty="0"/>
          </a:p>
        </p:txBody>
      </p:sp>
      <p:sp>
        <p:nvSpPr>
          <p:cNvPr id="27" name="Shape 25"/>
          <p:cNvSpPr/>
          <p:nvPr/>
        </p:nvSpPr>
        <p:spPr>
          <a:xfrm>
            <a:off x="548640" y="2615184"/>
            <a:ext cx="6464808" cy="347472"/>
          </a:xfrm>
          <a:prstGeom prst="rect">
            <a:avLst/>
          </a:prstGeom>
          <a:solidFill>
            <a:srgbClr val="FAFBFC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8" name="Text 26"/>
          <p:cNvSpPr/>
          <p:nvPr/>
        </p:nvSpPr>
        <p:spPr>
          <a:xfrm>
            <a:off x="594360" y="2615184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</a:t>
            </a:r>
            <a:endParaRPr lang="en-US" sz="850" dirty="0"/>
          </a:p>
        </p:txBody>
      </p:sp>
      <p:sp>
        <p:nvSpPr>
          <p:cNvPr id="29" name="Text 27"/>
          <p:cNvSpPr/>
          <p:nvPr/>
        </p:nvSpPr>
        <p:spPr>
          <a:xfrm>
            <a:off x="914400" y="2615184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o5</a:t>
            </a:r>
            <a:endParaRPr lang="en-US" sz="800" dirty="0"/>
          </a:p>
        </p:txBody>
      </p:sp>
      <p:sp>
        <p:nvSpPr>
          <p:cNvPr id="30" name="Text 28"/>
          <p:cNvSpPr/>
          <p:nvPr/>
        </p:nvSpPr>
        <p:spPr>
          <a:xfrm>
            <a:off x="2011680" y="2615184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Overspeed</a:t>
            </a:r>
            <a:endParaRPr lang="en-US" sz="850" dirty="0"/>
          </a:p>
        </p:txBody>
      </p:sp>
      <p:sp>
        <p:nvSpPr>
          <p:cNvPr id="31" name="Text 29"/>
          <p:cNvSpPr/>
          <p:nvPr/>
        </p:nvSpPr>
        <p:spPr>
          <a:xfrm>
            <a:off x="3749040" y="2615184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Over Speed</a:t>
            </a:r>
            <a:endParaRPr lang="en-US" sz="850" dirty="0"/>
          </a:p>
        </p:txBody>
      </p:sp>
      <p:sp>
        <p:nvSpPr>
          <p:cNvPr id="32" name="Text 30"/>
          <p:cNvSpPr/>
          <p:nvPr/>
        </p:nvSpPr>
        <p:spPr>
          <a:xfrm>
            <a:off x="5669280" y="2615184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Major</a:t>
            </a:r>
            <a:endParaRPr lang="en-US" sz="850" dirty="0"/>
          </a:p>
        </p:txBody>
      </p:sp>
      <p:sp>
        <p:nvSpPr>
          <p:cNvPr id="33" name="Shape 31"/>
          <p:cNvSpPr/>
          <p:nvPr/>
        </p:nvSpPr>
        <p:spPr>
          <a:xfrm>
            <a:off x="548640" y="2962656"/>
            <a:ext cx="6464808" cy="347472"/>
          </a:xfrm>
          <a:prstGeom prst="rect">
            <a:avLst/>
          </a:prstGeom>
          <a:solidFill>
            <a:srgbClr val="FFFFFF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4" name="Text 32"/>
          <p:cNvSpPr/>
          <p:nvPr/>
        </p:nvSpPr>
        <p:spPr>
          <a:xfrm>
            <a:off x="594360" y="2962656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</a:t>
            </a:r>
            <a:endParaRPr lang="en-US" sz="850" dirty="0"/>
          </a:p>
        </p:txBody>
      </p:sp>
      <p:sp>
        <p:nvSpPr>
          <p:cNvPr id="35" name="Text 33"/>
          <p:cNvSpPr/>
          <p:nvPr/>
        </p:nvSpPr>
        <p:spPr>
          <a:xfrm>
            <a:off x="914400" y="2962656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Lu / cn</a:t>
            </a:r>
            <a:endParaRPr lang="en-US" sz="800" dirty="0"/>
          </a:p>
        </p:txBody>
      </p:sp>
      <p:sp>
        <p:nvSpPr>
          <p:cNvPr id="36" name="Text 34"/>
          <p:cNvSpPr/>
          <p:nvPr/>
        </p:nvSpPr>
        <p:spPr>
          <a:xfrm>
            <a:off x="2011680" y="2962656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제어 전원 저전압</a:t>
            </a:r>
            <a:endParaRPr lang="en-US" sz="850" dirty="0"/>
          </a:p>
        </p:txBody>
      </p:sp>
      <p:sp>
        <p:nvSpPr>
          <p:cNvPr id="37" name="Text 35"/>
          <p:cNvSpPr/>
          <p:nvPr/>
        </p:nvSpPr>
        <p:spPr>
          <a:xfrm>
            <a:off x="3749040" y="2962656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Circuit Low Voltage</a:t>
            </a:r>
            <a:endParaRPr lang="en-US" sz="850" dirty="0"/>
          </a:p>
        </p:txBody>
      </p:sp>
      <p:sp>
        <p:nvSpPr>
          <p:cNvPr id="38" name="Text 36"/>
          <p:cNvSpPr/>
          <p:nvPr/>
        </p:nvSpPr>
        <p:spPr>
          <a:xfrm>
            <a:off x="5669280" y="2962656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Major</a:t>
            </a:r>
            <a:endParaRPr lang="en-US" sz="850" dirty="0"/>
          </a:p>
        </p:txBody>
      </p:sp>
      <p:sp>
        <p:nvSpPr>
          <p:cNvPr id="39" name="Shape 37"/>
          <p:cNvSpPr/>
          <p:nvPr/>
        </p:nvSpPr>
        <p:spPr>
          <a:xfrm>
            <a:off x="548640" y="3310128"/>
            <a:ext cx="6464808" cy="347472"/>
          </a:xfrm>
          <a:prstGeom prst="rect">
            <a:avLst/>
          </a:prstGeom>
          <a:solidFill>
            <a:srgbClr val="FAFBFC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0" name="Text 38"/>
          <p:cNvSpPr/>
          <p:nvPr/>
        </p:nvSpPr>
        <p:spPr>
          <a:xfrm>
            <a:off x="594360" y="3310128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4</a:t>
            </a:r>
            <a:endParaRPr lang="en-US" sz="850" dirty="0"/>
          </a:p>
        </p:txBody>
      </p:sp>
      <p:sp>
        <p:nvSpPr>
          <p:cNvPr id="41" name="Text 39"/>
          <p:cNvSpPr/>
          <p:nvPr/>
        </p:nvSpPr>
        <p:spPr>
          <a:xfrm>
            <a:off x="914400" y="3310128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Hu</a:t>
            </a:r>
            <a:endParaRPr lang="en-US" sz="800" dirty="0"/>
          </a:p>
        </p:txBody>
      </p:sp>
      <p:sp>
        <p:nvSpPr>
          <p:cNvPr id="42" name="Text 40"/>
          <p:cNvSpPr/>
          <p:nvPr/>
        </p:nvSpPr>
        <p:spPr>
          <a:xfrm>
            <a:off x="2011680" y="3310128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과전압</a:t>
            </a:r>
            <a:endParaRPr lang="en-US" sz="850" dirty="0"/>
          </a:p>
        </p:txBody>
      </p:sp>
      <p:sp>
        <p:nvSpPr>
          <p:cNvPr id="43" name="Text 41"/>
          <p:cNvSpPr/>
          <p:nvPr/>
        </p:nvSpPr>
        <p:spPr>
          <a:xfrm>
            <a:off x="3749040" y="3310128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High Voltage</a:t>
            </a:r>
            <a:endParaRPr lang="en-US" sz="850" dirty="0"/>
          </a:p>
        </p:txBody>
      </p:sp>
      <p:sp>
        <p:nvSpPr>
          <p:cNvPr id="44" name="Text 42"/>
          <p:cNvSpPr/>
          <p:nvPr/>
        </p:nvSpPr>
        <p:spPr>
          <a:xfrm>
            <a:off x="5669280" y="3310128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Major</a:t>
            </a:r>
            <a:endParaRPr lang="en-US" sz="850" dirty="0"/>
          </a:p>
        </p:txBody>
      </p:sp>
      <p:sp>
        <p:nvSpPr>
          <p:cNvPr id="45" name="Shape 43"/>
          <p:cNvSpPr/>
          <p:nvPr/>
        </p:nvSpPr>
        <p:spPr>
          <a:xfrm>
            <a:off x="548640" y="3657600"/>
            <a:ext cx="6464808" cy="347472"/>
          </a:xfrm>
          <a:prstGeom prst="rect">
            <a:avLst/>
          </a:prstGeom>
          <a:solidFill>
            <a:srgbClr val="FFFFFF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6" name="Text 44"/>
          <p:cNvSpPr/>
          <p:nvPr/>
        </p:nvSpPr>
        <p:spPr>
          <a:xfrm>
            <a:off x="594360" y="3657600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5</a:t>
            </a:r>
            <a:endParaRPr lang="en-US" sz="850" dirty="0"/>
          </a:p>
        </p:txBody>
      </p:sp>
      <p:sp>
        <p:nvSpPr>
          <p:cNvPr id="47" name="Text 45"/>
          <p:cNvSpPr/>
          <p:nvPr/>
        </p:nvSpPr>
        <p:spPr>
          <a:xfrm>
            <a:off x="914400" y="3657600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Et / 01 · 02</a:t>
            </a:r>
            <a:endParaRPr lang="en-US" sz="800" dirty="0"/>
          </a:p>
        </p:txBody>
      </p:sp>
      <p:sp>
        <p:nvSpPr>
          <p:cNvPr id="48" name="Text 46"/>
          <p:cNvSpPr/>
          <p:nvPr/>
        </p:nvSpPr>
        <p:spPr>
          <a:xfrm>
            <a:off x="2011680" y="3657600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인코더 에러 1 · 2</a:t>
            </a:r>
            <a:endParaRPr lang="en-US" sz="850" dirty="0"/>
          </a:p>
        </p:txBody>
      </p:sp>
      <p:sp>
        <p:nvSpPr>
          <p:cNvPr id="49" name="Text 47"/>
          <p:cNvSpPr/>
          <p:nvPr/>
        </p:nvSpPr>
        <p:spPr>
          <a:xfrm>
            <a:off x="3749040" y="3657600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Encoder Trouble</a:t>
            </a:r>
            <a:endParaRPr lang="en-US" sz="850" dirty="0"/>
          </a:p>
        </p:txBody>
      </p:sp>
      <p:sp>
        <p:nvSpPr>
          <p:cNvPr id="50" name="Text 48"/>
          <p:cNvSpPr/>
          <p:nvPr/>
        </p:nvSpPr>
        <p:spPr>
          <a:xfrm>
            <a:off x="5669280" y="3657600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Major</a:t>
            </a:r>
            <a:endParaRPr lang="en-US" sz="850" dirty="0"/>
          </a:p>
        </p:txBody>
      </p:sp>
      <p:sp>
        <p:nvSpPr>
          <p:cNvPr id="51" name="Shape 49"/>
          <p:cNvSpPr/>
          <p:nvPr/>
        </p:nvSpPr>
        <p:spPr>
          <a:xfrm>
            <a:off x="548640" y="4005072"/>
            <a:ext cx="6464808" cy="347472"/>
          </a:xfrm>
          <a:prstGeom prst="rect">
            <a:avLst/>
          </a:prstGeom>
          <a:solidFill>
            <a:srgbClr val="FAFBFC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2" name="Text 50"/>
          <p:cNvSpPr/>
          <p:nvPr/>
        </p:nvSpPr>
        <p:spPr>
          <a:xfrm>
            <a:off x="594360" y="4005072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6</a:t>
            </a:r>
            <a:endParaRPr lang="en-US" sz="850" dirty="0"/>
          </a:p>
        </p:txBody>
      </p:sp>
      <p:sp>
        <p:nvSpPr>
          <p:cNvPr id="53" name="Text 51"/>
          <p:cNvSpPr/>
          <p:nvPr/>
        </p:nvSpPr>
        <p:spPr>
          <a:xfrm>
            <a:off x="914400" y="4005072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</a:t>
            </a:r>
            <a:endParaRPr lang="en-US" sz="800" dirty="0"/>
          </a:p>
        </p:txBody>
      </p:sp>
      <p:sp>
        <p:nvSpPr>
          <p:cNvPr id="54" name="Text 52"/>
          <p:cNvSpPr/>
          <p:nvPr/>
        </p:nvSpPr>
        <p:spPr>
          <a:xfrm>
            <a:off x="2011680" y="4005072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메모리 에러</a:t>
            </a:r>
            <a:endParaRPr lang="en-US" sz="850" dirty="0"/>
          </a:p>
        </p:txBody>
      </p:sp>
      <p:sp>
        <p:nvSpPr>
          <p:cNvPr id="55" name="Text 53"/>
          <p:cNvSpPr/>
          <p:nvPr/>
        </p:nvSpPr>
        <p:spPr>
          <a:xfrm>
            <a:off x="3749040" y="4005072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Date Error</a:t>
            </a:r>
            <a:endParaRPr lang="en-US" sz="850" dirty="0"/>
          </a:p>
        </p:txBody>
      </p:sp>
      <p:sp>
        <p:nvSpPr>
          <p:cNvPr id="56" name="Text 54"/>
          <p:cNvSpPr/>
          <p:nvPr/>
        </p:nvSpPr>
        <p:spPr>
          <a:xfrm>
            <a:off x="5669280" y="4005072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Major</a:t>
            </a:r>
            <a:endParaRPr lang="en-US" sz="850" dirty="0"/>
          </a:p>
        </p:txBody>
      </p:sp>
      <p:sp>
        <p:nvSpPr>
          <p:cNvPr id="57" name="Shape 55"/>
          <p:cNvSpPr/>
          <p:nvPr/>
        </p:nvSpPr>
        <p:spPr>
          <a:xfrm>
            <a:off x="548640" y="4352544"/>
            <a:ext cx="6464808" cy="347472"/>
          </a:xfrm>
          <a:prstGeom prst="rect">
            <a:avLst/>
          </a:prstGeom>
          <a:solidFill>
            <a:srgbClr val="FFFFFF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8" name="Text 56"/>
          <p:cNvSpPr/>
          <p:nvPr/>
        </p:nvSpPr>
        <p:spPr>
          <a:xfrm>
            <a:off x="594360" y="4352544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</a:t>
            </a:r>
            <a:endParaRPr lang="en-US" sz="850" dirty="0"/>
          </a:p>
        </p:txBody>
      </p:sp>
      <p:sp>
        <p:nvSpPr>
          <p:cNvPr id="59" name="Text 57"/>
          <p:cNvSpPr/>
          <p:nvPr/>
        </p:nvSpPr>
        <p:spPr>
          <a:xfrm>
            <a:off x="914400" y="4352544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cE</a:t>
            </a:r>
            <a:endParaRPr lang="en-US" sz="800" dirty="0"/>
          </a:p>
        </p:txBody>
      </p:sp>
      <p:sp>
        <p:nvSpPr>
          <p:cNvPr id="60" name="Text 58"/>
          <p:cNvSpPr/>
          <p:nvPr/>
        </p:nvSpPr>
        <p:spPr>
          <a:xfrm>
            <a:off x="2011680" y="4352544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모터 조합 에러</a:t>
            </a:r>
            <a:endParaRPr lang="en-US" sz="850" dirty="0"/>
          </a:p>
        </p:txBody>
      </p:sp>
      <p:sp>
        <p:nvSpPr>
          <p:cNvPr id="61" name="Text 59"/>
          <p:cNvSpPr/>
          <p:nvPr/>
        </p:nvSpPr>
        <p:spPr>
          <a:xfrm>
            <a:off x="3749040" y="4352544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Combination Error</a:t>
            </a:r>
            <a:endParaRPr lang="en-US" sz="850" dirty="0"/>
          </a:p>
        </p:txBody>
      </p:sp>
      <p:sp>
        <p:nvSpPr>
          <p:cNvPr id="62" name="Text 60"/>
          <p:cNvSpPr/>
          <p:nvPr/>
        </p:nvSpPr>
        <p:spPr>
          <a:xfrm>
            <a:off x="5669280" y="4352544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Major</a:t>
            </a:r>
            <a:endParaRPr lang="en-US" sz="850" dirty="0"/>
          </a:p>
        </p:txBody>
      </p:sp>
      <p:sp>
        <p:nvSpPr>
          <p:cNvPr id="63" name="Shape 61"/>
          <p:cNvSpPr/>
          <p:nvPr/>
        </p:nvSpPr>
        <p:spPr>
          <a:xfrm>
            <a:off x="548640" y="4700016"/>
            <a:ext cx="6464808" cy="347472"/>
          </a:xfrm>
          <a:prstGeom prst="rect">
            <a:avLst/>
          </a:prstGeom>
          <a:solidFill>
            <a:srgbClr val="FAFBFC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4" name="Text 62"/>
          <p:cNvSpPr/>
          <p:nvPr/>
        </p:nvSpPr>
        <p:spPr>
          <a:xfrm>
            <a:off x="594360" y="4700016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</a:t>
            </a:r>
            <a:endParaRPr lang="en-US" sz="850" dirty="0"/>
          </a:p>
        </p:txBody>
      </p:sp>
      <p:sp>
        <p:nvSpPr>
          <p:cNvPr id="65" name="Text 63"/>
          <p:cNvSpPr/>
          <p:nvPr/>
        </p:nvSpPr>
        <p:spPr>
          <a:xfrm>
            <a:off x="914400" y="4700016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Ec</a:t>
            </a:r>
            <a:endParaRPr lang="en-US" sz="800" dirty="0"/>
          </a:p>
        </p:txBody>
      </p:sp>
      <p:sp>
        <p:nvSpPr>
          <p:cNvPr id="66" name="Text 64"/>
          <p:cNvSpPr/>
          <p:nvPr/>
        </p:nvSpPr>
        <p:spPr>
          <a:xfrm>
            <a:off x="2011680" y="4700016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인코더 통신 에러</a:t>
            </a:r>
            <a:endParaRPr lang="en-US" sz="850" dirty="0"/>
          </a:p>
        </p:txBody>
      </p:sp>
      <p:sp>
        <p:nvSpPr>
          <p:cNvPr id="67" name="Text 65"/>
          <p:cNvSpPr/>
          <p:nvPr/>
        </p:nvSpPr>
        <p:spPr>
          <a:xfrm>
            <a:off x="3749040" y="4700016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Encoder Comm. Error</a:t>
            </a:r>
            <a:endParaRPr lang="en-US" sz="850" dirty="0"/>
          </a:p>
        </p:txBody>
      </p:sp>
      <p:sp>
        <p:nvSpPr>
          <p:cNvPr id="68" name="Text 66"/>
          <p:cNvSpPr/>
          <p:nvPr/>
        </p:nvSpPr>
        <p:spPr>
          <a:xfrm>
            <a:off x="5669280" y="4700016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Major</a:t>
            </a:r>
            <a:endParaRPr lang="en-US" sz="850" dirty="0"/>
          </a:p>
        </p:txBody>
      </p:sp>
      <p:sp>
        <p:nvSpPr>
          <p:cNvPr id="69" name="Shape 67"/>
          <p:cNvSpPr/>
          <p:nvPr/>
        </p:nvSpPr>
        <p:spPr>
          <a:xfrm>
            <a:off x="548640" y="5047488"/>
            <a:ext cx="6464808" cy="347472"/>
          </a:xfrm>
          <a:prstGeom prst="rect">
            <a:avLst/>
          </a:prstGeom>
          <a:solidFill>
            <a:srgbClr val="FFFFFF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0" name="Text 68"/>
          <p:cNvSpPr/>
          <p:nvPr/>
        </p:nvSpPr>
        <p:spPr>
          <a:xfrm>
            <a:off x="594360" y="5047488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9</a:t>
            </a:r>
            <a:endParaRPr lang="en-US" sz="850" dirty="0"/>
          </a:p>
        </p:txBody>
      </p:sp>
      <p:sp>
        <p:nvSpPr>
          <p:cNvPr id="71" name="Text 69"/>
          <p:cNvSpPr/>
          <p:nvPr/>
        </p:nvSpPr>
        <p:spPr>
          <a:xfrm>
            <a:off x="914400" y="5047488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 / nt</a:t>
            </a:r>
            <a:endParaRPr lang="en-US" sz="800" dirty="0"/>
          </a:p>
        </p:txBody>
      </p:sp>
      <p:sp>
        <p:nvSpPr>
          <p:cNvPr id="72" name="Text 70"/>
          <p:cNvSpPr/>
          <p:nvPr/>
        </p:nvSpPr>
        <p:spPr>
          <a:xfrm>
            <a:off x="2011680" y="5047488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CONT 오버랩</a:t>
            </a:r>
            <a:endParaRPr lang="en-US" sz="850" dirty="0"/>
          </a:p>
        </p:txBody>
      </p:sp>
      <p:sp>
        <p:nvSpPr>
          <p:cNvPr id="73" name="Text 71"/>
          <p:cNvSpPr/>
          <p:nvPr/>
        </p:nvSpPr>
        <p:spPr>
          <a:xfrm>
            <a:off x="3749040" y="5047488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CONTrol Signal Error</a:t>
            </a:r>
            <a:endParaRPr lang="en-US" sz="850" dirty="0"/>
          </a:p>
        </p:txBody>
      </p:sp>
      <p:sp>
        <p:nvSpPr>
          <p:cNvPr id="74" name="Text 72"/>
          <p:cNvSpPr/>
          <p:nvPr/>
        </p:nvSpPr>
        <p:spPr>
          <a:xfrm>
            <a:off x="5669280" y="5047488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Major</a:t>
            </a:r>
            <a:endParaRPr lang="en-US" sz="850" dirty="0"/>
          </a:p>
        </p:txBody>
      </p:sp>
      <p:sp>
        <p:nvSpPr>
          <p:cNvPr id="75" name="Shape 73"/>
          <p:cNvSpPr/>
          <p:nvPr/>
        </p:nvSpPr>
        <p:spPr>
          <a:xfrm>
            <a:off x="548640" y="5394960"/>
            <a:ext cx="6464808" cy="347472"/>
          </a:xfrm>
          <a:prstGeom prst="rect">
            <a:avLst/>
          </a:prstGeom>
          <a:solidFill>
            <a:srgbClr val="FAFBFC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6" name="Text 74"/>
          <p:cNvSpPr/>
          <p:nvPr/>
        </p:nvSpPr>
        <p:spPr>
          <a:xfrm>
            <a:off x="594360" y="5394960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10</a:t>
            </a:r>
            <a:endParaRPr lang="en-US" sz="850" dirty="0"/>
          </a:p>
        </p:txBody>
      </p:sp>
      <p:sp>
        <p:nvSpPr>
          <p:cNvPr id="77" name="Text 75"/>
          <p:cNvSpPr/>
          <p:nvPr/>
        </p:nvSpPr>
        <p:spPr>
          <a:xfrm>
            <a:off x="914400" y="5394960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oL / 01 · 02</a:t>
            </a:r>
            <a:endParaRPr lang="en-US" sz="800" dirty="0"/>
          </a:p>
        </p:txBody>
      </p:sp>
      <p:sp>
        <p:nvSpPr>
          <p:cNvPr id="78" name="Text 76"/>
          <p:cNvSpPr/>
          <p:nvPr/>
        </p:nvSpPr>
        <p:spPr>
          <a:xfrm>
            <a:off x="2011680" y="5394960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과부하 1 · 2</a:t>
            </a:r>
            <a:endParaRPr lang="en-US" sz="850" dirty="0"/>
          </a:p>
        </p:txBody>
      </p:sp>
      <p:sp>
        <p:nvSpPr>
          <p:cNvPr id="79" name="Text 77"/>
          <p:cNvSpPr/>
          <p:nvPr/>
        </p:nvSpPr>
        <p:spPr>
          <a:xfrm>
            <a:off x="3749040" y="5394960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Over Load</a:t>
            </a:r>
            <a:endParaRPr lang="en-US" sz="850" dirty="0"/>
          </a:p>
        </p:txBody>
      </p:sp>
      <p:sp>
        <p:nvSpPr>
          <p:cNvPr id="80" name="Text 78"/>
          <p:cNvSpPr/>
          <p:nvPr/>
        </p:nvSpPr>
        <p:spPr>
          <a:xfrm>
            <a:off x="5669280" y="5394960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Major</a:t>
            </a:r>
            <a:endParaRPr lang="en-US" sz="850" dirty="0"/>
          </a:p>
        </p:txBody>
      </p:sp>
      <p:sp>
        <p:nvSpPr>
          <p:cNvPr id="81" name="Shape 79"/>
          <p:cNvSpPr/>
          <p:nvPr/>
        </p:nvSpPr>
        <p:spPr>
          <a:xfrm>
            <a:off x="548640" y="5742432"/>
            <a:ext cx="6464808" cy="347472"/>
          </a:xfrm>
          <a:prstGeom prst="rect">
            <a:avLst/>
          </a:prstGeom>
          <a:solidFill>
            <a:srgbClr val="FFFFFF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2" name="Text 80"/>
          <p:cNvSpPr/>
          <p:nvPr/>
        </p:nvSpPr>
        <p:spPr>
          <a:xfrm>
            <a:off x="594360" y="5742432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11</a:t>
            </a:r>
            <a:endParaRPr lang="en-US" sz="850" dirty="0"/>
          </a:p>
        </p:txBody>
      </p:sp>
      <p:sp>
        <p:nvSpPr>
          <p:cNvPr id="83" name="Text 81"/>
          <p:cNvSpPr/>
          <p:nvPr/>
        </p:nvSpPr>
        <p:spPr>
          <a:xfrm>
            <a:off x="914400" y="5742432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rH / 04</a:t>
            </a:r>
            <a:endParaRPr lang="en-US" sz="800" dirty="0"/>
          </a:p>
        </p:txBody>
      </p:sp>
      <p:sp>
        <p:nvSpPr>
          <p:cNvPr id="84" name="Text 82"/>
          <p:cNvSpPr/>
          <p:nvPr/>
        </p:nvSpPr>
        <p:spPr>
          <a:xfrm>
            <a:off x="2011680" y="5742432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인러쉬 전류 억제 에러</a:t>
            </a:r>
            <a:endParaRPr lang="en-US" sz="850" dirty="0"/>
          </a:p>
        </p:txBody>
      </p:sp>
      <p:sp>
        <p:nvSpPr>
          <p:cNvPr id="85" name="Text 83"/>
          <p:cNvSpPr/>
          <p:nvPr/>
        </p:nvSpPr>
        <p:spPr>
          <a:xfrm>
            <a:off x="3749040" y="5742432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Inrush Current Suppression</a:t>
            </a:r>
            <a:endParaRPr lang="en-US" sz="850" dirty="0"/>
          </a:p>
        </p:txBody>
      </p:sp>
      <p:sp>
        <p:nvSpPr>
          <p:cNvPr id="86" name="Text 84"/>
          <p:cNvSpPr/>
          <p:nvPr/>
        </p:nvSpPr>
        <p:spPr>
          <a:xfrm>
            <a:off x="5669280" y="5742432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Major</a:t>
            </a:r>
            <a:endParaRPr lang="en-US" sz="850" dirty="0"/>
          </a:p>
        </p:txBody>
      </p:sp>
      <p:sp>
        <p:nvSpPr>
          <p:cNvPr id="87" name="Shape 85"/>
          <p:cNvSpPr/>
          <p:nvPr/>
        </p:nvSpPr>
        <p:spPr>
          <a:xfrm>
            <a:off x="548640" y="6089904"/>
            <a:ext cx="6464808" cy="347472"/>
          </a:xfrm>
          <a:prstGeom prst="rect">
            <a:avLst/>
          </a:prstGeom>
          <a:solidFill>
            <a:srgbClr val="FAFBFC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8" name="Text 86"/>
          <p:cNvSpPr/>
          <p:nvPr/>
        </p:nvSpPr>
        <p:spPr>
          <a:xfrm>
            <a:off x="594360" y="6089904"/>
            <a:ext cx="320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12</a:t>
            </a:r>
            <a:endParaRPr lang="en-US" sz="850" dirty="0"/>
          </a:p>
        </p:txBody>
      </p:sp>
      <p:sp>
        <p:nvSpPr>
          <p:cNvPr id="89" name="Text 87"/>
          <p:cNvSpPr/>
          <p:nvPr/>
        </p:nvSpPr>
        <p:spPr>
          <a:xfrm>
            <a:off x="914400" y="6089904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SF / ty</a:t>
            </a:r>
            <a:endParaRPr lang="en-US" sz="800" dirty="0"/>
          </a:p>
        </p:txBody>
      </p:sp>
      <p:sp>
        <p:nvSpPr>
          <p:cNvPr id="90" name="Text 88"/>
          <p:cNvSpPr/>
          <p:nvPr/>
        </p:nvSpPr>
        <p:spPr>
          <a:xfrm>
            <a:off x="2011680" y="6089904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안전 기능 에러</a:t>
            </a:r>
            <a:endParaRPr lang="en-US" sz="850" dirty="0"/>
          </a:p>
        </p:txBody>
      </p:sp>
      <p:sp>
        <p:nvSpPr>
          <p:cNvPr id="91" name="Text 89"/>
          <p:cNvSpPr/>
          <p:nvPr/>
        </p:nvSpPr>
        <p:spPr>
          <a:xfrm>
            <a:off x="3749040" y="6089904"/>
            <a:ext cx="1920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Safety Function Error</a:t>
            </a:r>
            <a:endParaRPr lang="en-US" sz="850" dirty="0"/>
          </a:p>
        </p:txBody>
      </p:sp>
      <p:sp>
        <p:nvSpPr>
          <p:cNvPr id="92" name="Text 90"/>
          <p:cNvSpPr/>
          <p:nvPr/>
        </p:nvSpPr>
        <p:spPr>
          <a:xfrm>
            <a:off x="5669280" y="6089904"/>
            <a:ext cx="914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Major</a:t>
            </a:r>
            <a:endParaRPr lang="en-US" sz="850" dirty="0"/>
          </a:p>
        </p:txBody>
      </p:sp>
      <p:sp>
        <p:nvSpPr>
          <p:cNvPr id="93" name="Shape 91"/>
          <p:cNvSpPr/>
          <p:nvPr/>
        </p:nvSpPr>
        <p:spPr>
          <a:xfrm>
            <a:off x="548640" y="9372918"/>
            <a:ext cx="6464808" cy="674624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4" name="Shape 92"/>
          <p:cNvSpPr/>
          <p:nvPr/>
        </p:nvSpPr>
        <p:spPr>
          <a:xfrm>
            <a:off x="548640" y="9372918"/>
            <a:ext cx="73152" cy="674624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9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9582214"/>
            <a:ext cx="292608" cy="292608"/>
          </a:xfrm>
          <a:prstGeom prst="rect">
            <a:avLst/>
          </a:prstGeom>
        </p:spPr>
      </p:pic>
      <p:sp>
        <p:nvSpPr>
          <p:cNvPr id="96" name="Text 93"/>
          <p:cNvSpPr/>
          <p:nvPr/>
        </p:nvSpPr>
        <p:spPr>
          <a:xfrm>
            <a:off x="1143000" y="9409494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참조 문서</a:t>
            </a:r>
            <a:endParaRPr lang="en-US" sz="900" dirty="0"/>
          </a:p>
        </p:txBody>
      </p:sp>
      <p:sp>
        <p:nvSpPr>
          <p:cNvPr id="97" name="Text 94"/>
          <p:cNvSpPr/>
          <p:nvPr/>
        </p:nvSpPr>
        <p:spPr>
          <a:xfrm>
            <a:off x="1143000" y="9676004"/>
            <a:ext cx="5733288" cy="308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위 에러 코드는 모터 드라이버 제조사 매뉴얼 (Alarm Display List) 기준입니다. 상세 조치 방법은 드라이버 매뉴얼을 참조하십시오.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13 · Troubleshooting · 문제 해결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14069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13.4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 Connection Issues · PC 커넥터 연결 확인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Rear Panel Check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48640" y="1417320"/>
            <a:ext cx="6464808" cy="731520"/>
          </a:xfrm>
          <a:prstGeom prst="rect">
            <a:avLst/>
          </a:prstGeom>
          <a:solidFill>
            <a:srgbClr val="FEF3C7"/>
          </a:solidFill>
          <a:ln w="12700">
            <a:solidFill>
              <a:srgbClr val="FF8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Shape 13"/>
          <p:cNvSpPr/>
          <p:nvPr/>
        </p:nvSpPr>
        <p:spPr>
          <a:xfrm>
            <a:off x="548640" y="1417320"/>
            <a:ext cx="73152" cy="7315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572768"/>
            <a:ext cx="320040" cy="32004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188720" y="1490472"/>
            <a:ext cx="568756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8A6D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SYMPTOM · 증상</a:t>
            </a:r>
            <a:endParaRPr lang="en-US" sz="900" dirty="0"/>
          </a:p>
        </p:txBody>
      </p:sp>
      <p:sp>
        <p:nvSpPr>
          <p:cNvPr id="18" name="Text 15"/>
          <p:cNvSpPr/>
          <p:nvPr/>
        </p:nvSpPr>
        <p:spPr>
          <a:xfrm>
            <a:off x="1188720" y="1719072"/>
            <a:ext cx="568756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축이 움직이지 않거나 통신 오류 발생 — PC 후면 커넥터 접촉 불량 의심.</a:t>
            </a:r>
            <a:endParaRPr lang="en-US" sz="1050" dirty="0"/>
          </a:p>
        </p:txBody>
      </p:sp>
      <p:sp>
        <p:nvSpPr>
          <p:cNvPr id="19" name="Shape 16"/>
          <p:cNvSpPr/>
          <p:nvPr/>
        </p:nvSpPr>
        <p:spPr>
          <a:xfrm>
            <a:off x="548640" y="2286000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548640" y="2286000"/>
            <a:ext cx="54864" cy="9601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" y="2587752"/>
            <a:ext cx="320040" cy="320040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1188720" y="239572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 후면 커넥터 확인</a:t>
            </a:r>
            <a:endParaRPr lang="en-US" sz="1200" dirty="0"/>
          </a:p>
        </p:txBody>
      </p:sp>
      <p:sp>
        <p:nvSpPr>
          <p:cNvPr id="23" name="Text 19"/>
          <p:cNvSpPr/>
          <p:nvPr/>
        </p:nvSpPr>
        <p:spPr>
          <a:xfrm>
            <a:off x="1188720" y="2706624"/>
            <a:ext cx="57332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 후면의 커넥터 연결 부위를 확인합니다.</a:t>
            </a:r>
            <a:endParaRPr lang="en-US" sz="950" dirty="0"/>
          </a:p>
        </p:txBody>
      </p:sp>
      <p:sp>
        <p:nvSpPr>
          <p:cNvPr id="24" name="Shape 20"/>
          <p:cNvSpPr/>
          <p:nvPr/>
        </p:nvSpPr>
        <p:spPr>
          <a:xfrm>
            <a:off x="548640" y="3337560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Shape 21"/>
          <p:cNvSpPr/>
          <p:nvPr/>
        </p:nvSpPr>
        <p:spPr>
          <a:xfrm>
            <a:off x="548640" y="3337560"/>
            <a:ext cx="54864" cy="9601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2" y="3639312"/>
            <a:ext cx="320040" cy="320040"/>
          </a:xfrm>
          <a:prstGeom prst="rect">
            <a:avLst/>
          </a:prstGeom>
        </p:spPr>
      </p:pic>
      <p:sp>
        <p:nvSpPr>
          <p:cNvPr id="27" name="Text 22"/>
          <p:cNvSpPr/>
          <p:nvPr/>
        </p:nvSpPr>
        <p:spPr>
          <a:xfrm>
            <a:off x="1188720" y="344728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모션 · 비디오 · LAN 커넥터 확인</a:t>
            </a:r>
            <a:endParaRPr lang="en-US" sz="1200" dirty="0"/>
          </a:p>
        </p:txBody>
      </p:sp>
      <p:sp>
        <p:nvSpPr>
          <p:cNvPr id="28" name="Text 23"/>
          <p:cNvSpPr/>
          <p:nvPr/>
        </p:nvSpPr>
        <p:spPr>
          <a:xfrm>
            <a:off x="1188720" y="3758184"/>
            <a:ext cx="57332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모션 커넥터, 비디오 커넥터, LAN 커넥터를 확인합니다. 접촉 불량이거나 기 설정된 위치에 꽂혀 있지 않을 경우 오류가 발생할 수 있습니다.</a:t>
            </a:r>
            <a:endParaRPr lang="en-US" sz="950" dirty="0"/>
          </a:p>
        </p:txBody>
      </p:sp>
      <p:sp>
        <p:nvSpPr>
          <p:cNvPr id="29" name="Shape 24"/>
          <p:cNvSpPr/>
          <p:nvPr/>
        </p:nvSpPr>
        <p:spPr>
          <a:xfrm>
            <a:off x="3241041" y="7696031"/>
            <a:ext cx="6464808" cy="96012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5"/>
          <p:cNvSpPr/>
          <p:nvPr/>
        </p:nvSpPr>
        <p:spPr>
          <a:xfrm>
            <a:off x="548640" y="4389120"/>
            <a:ext cx="54864" cy="9601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32" y="4690872"/>
            <a:ext cx="320040" cy="320040"/>
          </a:xfrm>
          <a:prstGeom prst="rect">
            <a:avLst/>
          </a:prstGeom>
        </p:spPr>
      </p:pic>
      <p:sp>
        <p:nvSpPr>
          <p:cNvPr id="32" name="Text 26"/>
          <p:cNvSpPr/>
          <p:nvPr/>
        </p:nvSpPr>
        <p:spPr>
          <a:xfrm>
            <a:off x="1188720" y="449884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설정 값 재확인 및 재연결</a:t>
            </a:r>
            <a:endParaRPr lang="en-US" sz="1200" dirty="0"/>
          </a:p>
        </p:txBody>
      </p:sp>
      <p:sp>
        <p:nvSpPr>
          <p:cNvPr id="33" name="Text 27"/>
          <p:cNvSpPr/>
          <p:nvPr/>
        </p:nvSpPr>
        <p:spPr>
          <a:xfrm>
            <a:off x="1188720" y="4809744"/>
            <a:ext cx="57332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설정 값을 다시 한번 확인하고 커넥터를 올바른 위치에 재연결하십시오.</a:t>
            </a:r>
            <a:endParaRPr lang="en-US" sz="950" dirty="0"/>
          </a:p>
        </p:txBody>
      </p:sp>
      <p:sp>
        <p:nvSpPr>
          <p:cNvPr id="34" name="Shape 28"/>
          <p:cNvSpPr/>
          <p:nvPr/>
        </p:nvSpPr>
        <p:spPr>
          <a:xfrm>
            <a:off x="548640" y="5532120"/>
            <a:ext cx="6464808" cy="347472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6" name="Text 29"/>
          <p:cNvSpPr/>
          <p:nvPr/>
        </p:nvSpPr>
        <p:spPr>
          <a:xfrm>
            <a:off x="548640" y="8732520"/>
            <a:ext cx="646480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13.5 · PC 후면 커넥터 연결 확인</a:t>
            </a:r>
            <a:endParaRPr lang="en-US" sz="850" dirty="0"/>
          </a:p>
        </p:txBody>
      </p:sp>
      <p:sp>
        <p:nvSpPr>
          <p:cNvPr id="37" name="Shape 30"/>
          <p:cNvSpPr/>
          <p:nvPr/>
        </p:nvSpPr>
        <p:spPr>
          <a:xfrm>
            <a:off x="548640" y="9592056"/>
            <a:ext cx="6464808" cy="594360"/>
          </a:xfrm>
          <a:prstGeom prst="rect">
            <a:avLst/>
          </a:prstGeom>
          <a:solidFill>
            <a:srgbClr val="FEE2E2"/>
          </a:solidFill>
          <a:ln w="12700">
            <a:solidFill>
              <a:srgbClr val="C8102E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8" name="Shape 31"/>
          <p:cNvSpPr/>
          <p:nvPr/>
        </p:nvSpPr>
        <p:spPr>
          <a:xfrm>
            <a:off x="548640" y="9592056"/>
            <a:ext cx="73152" cy="59436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9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" y="9756648"/>
            <a:ext cx="292608" cy="292608"/>
          </a:xfrm>
          <a:prstGeom prst="rect">
            <a:avLst/>
          </a:prstGeom>
        </p:spPr>
      </p:pic>
      <p:sp>
        <p:nvSpPr>
          <p:cNvPr id="40" name="Text 32"/>
          <p:cNvSpPr/>
          <p:nvPr/>
        </p:nvSpPr>
        <p:spPr>
          <a:xfrm>
            <a:off x="1143000" y="971092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위 조치 후에도 해결되지 않을 경우</a:t>
            </a:r>
            <a:endParaRPr lang="en-US" sz="900" dirty="0"/>
          </a:p>
        </p:txBody>
      </p:sp>
      <p:sp>
        <p:nvSpPr>
          <p:cNvPr id="41" name="Text 33"/>
          <p:cNvSpPr/>
          <p:nvPr/>
        </p:nvSpPr>
        <p:spPr>
          <a:xfrm>
            <a:off x="1143000" y="9957816"/>
            <a:ext cx="5733288" cy="45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작동을 중단하고 서비스 센터에 문의하십시오. TEL: +82-31-738-8935 | sales@techvalley.co.kr</a:t>
            </a:r>
            <a:endParaRPr lang="en-US" sz="950" dirty="0"/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C22F4800-41D2-B8A7-D26E-E8BA587E2C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435" y="5562430"/>
            <a:ext cx="2171828" cy="28957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Safety Precautions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안전 주의 사항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위험 등급 분류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Hazard Classifications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위험 (Danger)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 노출, 베릴륨, 고전압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633679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548640" y="635508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2.3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463040" y="635508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경고 (Warning)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463040" y="662940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환경 및 취급 주의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48640" y="688543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2"/>
          <p:cNvSpPr/>
          <p:nvPr/>
        </p:nvSpPr>
        <p:spPr>
          <a:xfrm>
            <a:off x="548640" y="690372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2.4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463040" y="690372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주의 (Caution)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1463040" y="717804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일반 작동 안전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548640" y="7818120"/>
            <a:ext cx="6464808" cy="128016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8" name="Shape 26"/>
          <p:cNvSpPr/>
          <p:nvPr/>
        </p:nvSpPr>
        <p:spPr>
          <a:xfrm>
            <a:off x="548640" y="7818120"/>
            <a:ext cx="54864" cy="128016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9" name="Text 27"/>
          <p:cNvSpPr/>
          <p:nvPr/>
        </p:nvSpPr>
        <p:spPr>
          <a:xfrm>
            <a:off x="777240" y="7982712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개요</a:t>
            </a:r>
            <a:endParaRPr lang="en-US" sz="1000" dirty="0"/>
          </a:p>
        </p:txBody>
      </p:sp>
      <p:sp>
        <p:nvSpPr>
          <p:cNvPr id="30" name="Text 28"/>
          <p:cNvSpPr/>
          <p:nvPr/>
        </p:nvSpPr>
        <p:spPr>
          <a:xfrm>
            <a:off x="777240" y="8275320"/>
            <a:ext cx="600760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200"/>
              </a:spcAft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챕터에서는 장비를 올바르고 안전하게 취급하기 위해 필요한 안전 예방 조치를 설명합니다. 장비를 설치하거나 작동하기 전에 본 내용을 주의 깊게 읽으시고, 명시된 모든 지침을 반드시 준수하십시오.</a:t>
            </a:r>
            <a:endParaRPr lang="en-US" sz="1050" dirty="0"/>
          </a:p>
        </p:txBody>
      </p:sp>
      <p:sp>
        <p:nvSpPr>
          <p:cNvPr id="31" name="Text 29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13 · Troubleshooting · 문제 해결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71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13.4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 Not Operating Properly · PC 작동이 원활하지 않을 때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 Health Check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48640" y="1417320"/>
            <a:ext cx="6464808" cy="685800"/>
          </a:xfrm>
          <a:prstGeom prst="rect">
            <a:avLst/>
          </a:prstGeom>
          <a:solidFill>
            <a:srgbClr val="FEF3C7"/>
          </a:solidFill>
          <a:ln w="12700">
            <a:solidFill>
              <a:srgbClr val="FF8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Shape 13"/>
          <p:cNvSpPr/>
          <p:nvPr/>
        </p:nvSpPr>
        <p:spPr>
          <a:xfrm>
            <a:off x="548640" y="1417320"/>
            <a:ext cx="73152" cy="68580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554480"/>
            <a:ext cx="301752" cy="301752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188720" y="1490472"/>
            <a:ext cx="56875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8A6D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SYMPTOM · 증상</a:t>
            </a:r>
            <a:endParaRPr lang="en-US" sz="900" dirty="0"/>
          </a:p>
        </p:txBody>
      </p:sp>
      <p:sp>
        <p:nvSpPr>
          <p:cNvPr id="18" name="Text 15"/>
          <p:cNvSpPr/>
          <p:nvPr/>
        </p:nvSpPr>
        <p:spPr>
          <a:xfrm>
            <a:off x="1188720" y="1691640"/>
            <a:ext cx="56875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PC가 느리거나 불안정하게 작동하는 경우.</a:t>
            </a:r>
            <a:endParaRPr lang="en-US" sz="1050" dirty="0"/>
          </a:p>
        </p:txBody>
      </p:sp>
      <p:sp>
        <p:nvSpPr>
          <p:cNvPr id="19" name="Shape 16"/>
          <p:cNvSpPr/>
          <p:nvPr/>
        </p:nvSpPr>
        <p:spPr>
          <a:xfrm>
            <a:off x="548640" y="2240280"/>
            <a:ext cx="6464808" cy="12344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548640" y="2240280"/>
            <a:ext cx="54864" cy="12344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2587752"/>
            <a:ext cx="347472" cy="347472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1234440" y="2377440"/>
            <a:ext cx="56875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바이러스 확인</a:t>
            </a:r>
            <a:endParaRPr lang="en-US" sz="1300" dirty="0"/>
          </a:p>
        </p:txBody>
      </p:sp>
      <p:sp>
        <p:nvSpPr>
          <p:cNvPr id="23" name="Text 19"/>
          <p:cNvSpPr/>
          <p:nvPr/>
        </p:nvSpPr>
        <p:spPr>
          <a:xfrm>
            <a:off x="1234440" y="2697480"/>
            <a:ext cx="5687568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바이러스 검사를 실행합니다. 이 문제를 해결하기 위해서는 PC가 외부 인터넷에 연결되어 있지 않아야 합니다. (당사에서 연결한 Oper-Recon 간 이더넷 연결은 무방합니다.)</a:t>
            </a:r>
            <a:endParaRPr lang="en-US" sz="950" dirty="0"/>
          </a:p>
        </p:txBody>
      </p:sp>
      <p:sp>
        <p:nvSpPr>
          <p:cNvPr id="24" name="Shape 20"/>
          <p:cNvSpPr/>
          <p:nvPr/>
        </p:nvSpPr>
        <p:spPr>
          <a:xfrm>
            <a:off x="548640" y="3566160"/>
            <a:ext cx="6464808" cy="12344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Shape 21"/>
          <p:cNvSpPr/>
          <p:nvPr/>
        </p:nvSpPr>
        <p:spPr>
          <a:xfrm>
            <a:off x="548640" y="3566160"/>
            <a:ext cx="54864" cy="12344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" y="3913632"/>
            <a:ext cx="347472" cy="347472"/>
          </a:xfrm>
          <a:prstGeom prst="rect">
            <a:avLst/>
          </a:prstGeom>
        </p:spPr>
      </p:pic>
      <p:sp>
        <p:nvSpPr>
          <p:cNvPr id="27" name="Text 22"/>
          <p:cNvSpPr/>
          <p:nvPr/>
        </p:nvSpPr>
        <p:spPr>
          <a:xfrm>
            <a:off x="1234440" y="3703320"/>
            <a:ext cx="56875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 청소 상태 확인</a:t>
            </a:r>
            <a:endParaRPr lang="en-US" sz="1300" dirty="0"/>
          </a:p>
        </p:txBody>
      </p:sp>
      <p:sp>
        <p:nvSpPr>
          <p:cNvPr id="28" name="Text 23"/>
          <p:cNvSpPr/>
          <p:nvPr/>
        </p:nvSpPr>
        <p:spPr>
          <a:xfrm>
            <a:off x="1234440" y="4023360"/>
            <a:ext cx="5687568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 내부의 먼지로 인해 부자연스러운 작동이 발생될 수 있습니다. PC 내부를 깨끗하게 유지하십시오.</a:t>
            </a:r>
            <a:endParaRPr lang="en-US" sz="950" dirty="0"/>
          </a:p>
        </p:txBody>
      </p:sp>
      <p:sp>
        <p:nvSpPr>
          <p:cNvPr id="29" name="Shape 24"/>
          <p:cNvSpPr/>
          <p:nvPr/>
        </p:nvSpPr>
        <p:spPr>
          <a:xfrm>
            <a:off x="548640" y="4892040"/>
            <a:ext cx="6464808" cy="12344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5"/>
          <p:cNvSpPr/>
          <p:nvPr/>
        </p:nvSpPr>
        <p:spPr>
          <a:xfrm>
            <a:off x="548640" y="4892040"/>
            <a:ext cx="54864" cy="12344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" y="5239512"/>
            <a:ext cx="347472" cy="347472"/>
          </a:xfrm>
          <a:prstGeom prst="rect">
            <a:avLst/>
          </a:prstGeom>
        </p:spPr>
      </p:pic>
      <p:sp>
        <p:nvSpPr>
          <p:cNvPr id="32" name="Text 26"/>
          <p:cNvSpPr/>
          <p:nvPr/>
        </p:nvSpPr>
        <p:spPr>
          <a:xfrm>
            <a:off x="1234440" y="5029200"/>
            <a:ext cx="56875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평균적인 PC 상태 확인</a:t>
            </a:r>
            <a:endParaRPr lang="en-US" sz="1300" dirty="0"/>
          </a:p>
        </p:txBody>
      </p:sp>
      <p:sp>
        <p:nvSpPr>
          <p:cNvPr id="33" name="Text 27"/>
          <p:cNvSpPr/>
          <p:nvPr/>
        </p:nvSpPr>
        <p:spPr>
          <a:xfrm>
            <a:off x="1234440" y="5349240"/>
            <a:ext cx="5687568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바이러스 및 내부 먼지 상태, CPU·메모리 사용률, 드라이버 업데이트 등 PC의 전반적인 상태를 주기적으로 점검합니다.</a:t>
            </a:r>
            <a:endParaRPr lang="en-US" sz="950" dirty="0"/>
          </a:p>
        </p:txBody>
      </p:sp>
      <p:sp>
        <p:nvSpPr>
          <p:cNvPr id="34" name="Shape 28"/>
          <p:cNvSpPr/>
          <p:nvPr/>
        </p:nvSpPr>
        <p:spPr>
          <a:xfrm>
            <a:off x="548640" y="8586216"/>
            <a:ext cx="6464808" cy="1225296"/>
          </a:xfrm>
          <a:prstGeom prst="rect">
            <a:avLst/>
          </a:prstGeom>
          <a:solidFill>
            <a:srgbClr val="FEE2E2"/>
          </a:solidFill>
          <a:ln w="12700">
            <a:solidFill>
              <a:srgbClr val="C8102E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5" name="Shape 29"/>
          <p:cNvSpPr/>
          <p:nvPr/>
        </p:nvSpPr>
        <p:spPr>
          <a:xfrm>
            <a:off x="548640" y="8586216"/>
            <a:ext cx="73152" cy="122529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" y="8750808"/>
            <a:ext cx="292608" cy="292608"/>
          </a:xfrm>
          <a:prstGeom prst="rect">
            <a:avLst/>
          </a:prstGeom>
        </p:spPr>
      </p:pic>
      <p:sp>
        <p:nvSpPr>
          <p:cNvPr id="37" name="Text 30"/>
          <p:cNvSpPr/>
          <p:nvPr/>
        </p:nvSpPr>
        <p:spPr>
          <a:xfrm>
            <a:off x="1143000" y="870508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위 조치 후에도 해결되지 않을 경우</a:t>
            </a:r>
            <a:endParaRPr lang="en-US" sz="900" dirty="0"/>
          </a:p>
        </p:txBody>
      </p:sp>
      <p:sp>
        <p:nvSpPr>
          <p:cNvPr id="38" name="Text 31"/>
          <p:cNvSpPr/>
          <p:nvPr/>
        </p:nvSpPr>
        <p:spPr>
          <a:xfrm>
            <a:off x="1143000" y="8951976"/>
            <a:ext cx="5733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서비스 센터 문의</a:t>
            </a:r>
            <a:endParaRPr lang="en-US" sz="1200" dirty="0"/>
          </a:p>
        </p:txBody>
      </p:sp>
      <p:sp>
        <p:nvSpPr>
          <p:cNvPr id="39" name="Text 32"/>
          <p:cNvSpPr/>
          <p:nvPr/>
        </p:nvSpPr>
        <p:spPr>
          <a:xfrm>
            <a:off x="1143000" y="9226296"/>
            <a:ext cx="573328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작동을 즉시 중단하고 당사 서비스 센터에 문의하십시오.</a:t>
            </a:r>
            <a:endParaRPr lang="en-US" sz="950" dirty="0"/>
          </a:p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TEL: +82-31-738-8935  ·  FAX: +82-31-738-8915</a:t>
            </a:r>
            <a:endParaRPr lang="en-US" sz="950" dirty="0"/>
          </a:p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Email: sales@techvalley.co.kr  ·  Web: www.techvalley.co.kr</a:t>
            </a:r>
            <a:endParaRPr lang="en-US" sz="95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13 · Troubleshooting · 문제 해결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13.5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Additional Information · 추가 정보 및 서비스 센터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Service &amp; Support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장비에 대해 추가적인 정보를 원하시거나 문제가 해결되지 않는 경우 당사 서비스 센터에 문의하십시오.</a:t>
            </a:r>
            <a:endParaRPr lang="en-US" sz="1000" dirty="0"/>
          </a:p>
        </p:txBody>
      </p:sp>
      <p:pic>
        <p:nvPicPr>
          <p:cNvPr id="15" name="Image 0" descr="/home/claude/sample/imgs/image87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20240" y="2011680"/>
            <a:ext cx="3657600" cy="1371600"/>
          </a:xfrm>
          <a:prstGeom prst="rect">
            <a:avLst/>
          </a:prstGeom>
        </p:spPr>
      </p:pic>
      <p:sp>
        <p:nvSpPr>
          <p:cNvPr id="16" name="Shape 13"/>
          <p:cNvSpPr/>
          <p:nvPr/>
        </p:nvSpPr>
        <p:spPr>
          <a:xfrm>
            <a:off x="548640" y="3657600"/>
            <a:ext cx="6464808" cy="32004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Shape 14"/>
          <p:cNvSpPr/>
          <p:nvPr/>
        </p:nvSpPr>
        <p:spPr>
          <a:xfrm>
            <a:off x="548640" y="3657600"/>
            <a:ext cx="109728" cy="320040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8" name="Text 15"/>
          <p:cNvSpPr/>
          <p:nvPr/>
        </p:nvSpPr>
        <p:spPr>
          <a:xfrm>
            <a:off x="868680" y="3931920"/>
            <a:ext cx="60076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 Co., Ltd.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868680" y="4389120"/>
            <a:ext cx="60076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주식회사 테크밸리</a:t>
            </a:r>
            <a:endParaRPr lang="en-US" sz="1300" dirty="0"/>
          </a:p>
        </p:txBody>
      </p:sp>
      <p:sp>
        <p:nvSpPr>
          <p:cNvPr id="20" name="Shape 17"/>
          <p:cNvSpPr/>
          <p:nvPr/>
        </p:nvSpPr>
        <p:spPr>
          <a:xfrm>
            <a:off x="868680" y="4754880"/>
            <a:ext cx="5824728" cy="18288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8"/>
          <p:cNvSpPr/>
          <p:nvPr/>
        </p:nvSpPr>
        <p:spPr>
          <a:xfrm>
            <a:off x="868680" y="4937760"/>
            <a:ext cx="10972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ADDRESS</a:t>
            </a:r>
            <a:endParaRPr lang="en-US" sz="850" dirty="0"/>
          </a:p>
        </p:txBody>
      </p:sp>
      <p:sp>
        <p:nvSpPr>
          <p:cNvPr id="22" name="Text 19"/>
          <p:cNvSpPr/>
          <p:nvPr/>
        </p:nvSpPr>
        <p:spPr>
          <a:xfrm>
            <a:off x="2011680" y="4937760"/>
            <a:ext cx="472744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경기도 성남시 분당구 판교로 1번길 20 (삼평동), 경기 13522</a:t>
            </a:r>
            <a:endParaRPr lang="en-US" sz="1100" dirty="0"/>
          </a:p>
        </p:txBody>
      </p:sp>
      <p:sp>
        <p:nvSpPr>
          <p:cNvPr id="23" name="Text 20"/>
          <p:cNvSpPr/>
          <p:nvPr/>
        </p:nvSpPr>
        <p:spPr>
          <a:xfrm>
            <a:off x="868680" y="5285232"/>
            <a:ext cx="10972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TEL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2011680" y="5285232"/>
            <a:ext cx="472744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+82-31-738-8935</a:t>
            </a:r>
            <a:endParaRPr lang="en-US" sz="1100" dirty="0"/>
          </a:p>
        </p:txBody>
      </p:sp>
      <p:sp>
        <p:nvSpPr>
          <p:cNvPr id="25" name="Text 22"/>
          <p:cNvSpPr/>
          <p:nvPr/>
        </p:nvSpPr>
        <p:spPr>
          <a:xfrm>
            <a:off x="868680" y="5632704"/>
            <a:ext cx="10972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FAX</a:t>
            </a:r>
            <a:endParaRPr lang="en-US" sz="850" dirty="0"/>
          </a:p>
        </p:txBody>
      </p:sp>
      <p:sp>
        <p:nvSpPr>
          <p:cNvPr id="26" name="Text 23"/>
          <p:cNvSpPr/>
          <p:nvPr/>
        </p:nvSpPr>
        <p:spPr>
          <a:xfrm>
            <a:off x="2011680" y="5632704"/>
            <a:ext cx="472744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+82-31-738-8915</a:t>
            </a:r>
            <a:endParaRPr lang="en-US" sz="1100" dirty="0"/>
          </a:p>
        </p:txBody>
      </p:sp>
      <p:sp>
        <p:nvSpPr>
          <p:cNvPr id="27" name="Text 24"/>
          <p:cNvSpPr/>
          <p:nvPr/>
        </p:nvSpPr>
        <p:spPr>
          <a:xfrm>
            <a:off x="868680" y="5980176"/>
            <a:ext cx="10972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EMAIL</a:t>
            </a:r>
            <a:endParaRPr lang="en-US" sz="850" dirty="0"/>
          </a:p>
        </p:txBody>
      </p:sp>
      <p:sp>
        <p:nvSpPr>
          <p:cNvPr id="28" name="Text 25"/>
          <p:cNvSpPr/>
          <p:nvPr/>
        </p:nvSpPr>
        <p:spPr>
          <a:xfrm>
            <a:off x="2011680" y="5980176"/>
            <a:ext cx="472744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sales@techvalley.co.kr</a:t>
            </a:r>
            <a:endParaRPr lang="en-US" sz="1100" dirty="0"/>
          </a:p>
        </p:txBody>
      </p:sp>
      <p:sp>
        <p:nvSpPr>
          <p:cNvPr id="29" name="Text 26"/>
          <p:cNvSpPr/>
          <p:nvPr/>
        </p:nvSpPr>
        <p:spPr>
          <a:xfrm>
            <a:off x="868680" y="6327648"/>
            <a:ext cx="10972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WEB</a:t>
            </a:r>
            <a:endParaRPr lang="en-US" sz="850" dirty="0"/>
          </a:p>
        </p:txBody>
      </p:sp>
      <p:sp>
        <p:nvSpPr>
          <p:cNvPr id="30" name="Text 27"/>
          <p:cNvSpPr/>
          <p:nvPr/>
        </p:nvSpPr>
        <p:spPr>
          <a:xfrm>
            <a:off x="2011680" y="6327648"/>
            <a:ext cx="472744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www.techvalley.co.kr</a:t>
            </a:r>
            <a:endParaRPr lang="en-US" sz="1100" dirty="0"/>
          </a:p>
        </p:txBody>
      </p:sp>
      <p:sp>
        <p:nvSpPr>
          <p:cNvPr id="31" name="Shape 28"/>
          <p:cNvSpPr/>
          <p:nvPr/>
        </p:nvSpPr>
        <p:spPr>
          <a:xfrm>
            <a:off x="548640" y="7132320"/>
            <a:ext cx="6464808" cy="1161288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2" name="Shape 29"/>
          <p:cNvSpPr/>
          <p:nvPr/>
        </p:nvSpPr>
        <p:spPr>
          <a:xfrm>
            <a:off x="548640" y="7132320"/>
            <a:ext cx="73152" cy="1161288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7296912"/>
            <a:ext cx="292608" cy="292608"/>
          </a:xfrm>
          <a:prstGeom prst="rect">
            <a:avLst/>
          </a:prstGeom>
        </p:spPr>
      </p:pic>
      <p:sp>
        <p:nvSpPr>
          <p:cNvPr id="34" name="Text 30"/>
          <p:cNvSpPr/>
          <p:nvPr/>
        </p:nvSpPr>
        <p:spPr>
          <a:xfrm>
            <a:off x="1143000" y="7251192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서비스 요청 시</a:t>
            </a:r>
            <a:endParaRPr lang="en-US" sz="900" dirty="0"/>
          </a:p>
        </p:txBody>
      </p:sp>
      <p:sp>
        <p:nvSpPr>
          <p:cNvPr id="35" name="Text 31"/>
          <p:cNvSpPr/>
          <p:nvPr/>
        </p:nvSpPr>
        <p:spPr>
          <a:xfrm>
            <a:off x="1143000" y="7498080"/>
            <a:ext cx="57332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정보를 함께 준비하십시오</a:t>
            </a:r>
            <a:endParaRPr lang="en-US" sz="1200" dirty="0"/>
          </a:p>
        </p:txBody>
      </p:sp>
      <p:sp>
        <p:nvSpPr>
          <p:cNvPr id="36" name="Text 32"/>
          <p:cNvSpPr/>
          <p:nvPr/>
        </p:nvSpPr>
        <p:spPr>
          <a:xfrm>
            <a:off x="1143000" y="7772400"/>
            <a:ext cx="573328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서비스 센터 문의 시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모델명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(e.g.3205CT), 제조번호 및 증상을 함께 알려주시면 더 신속하게 지원해 드릴 수 있습니다.</a:t>
            </a:r>
            <a:endParaRPr lang="en-US" sz="95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14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Maintenance Checklist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유지 보수 체크리스트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14.1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정기 점검 체크리스트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Routine Inspection Checklist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9043416"/>
            <a:ext cx="6464808" cy="10058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9043416"/>
            <a:ext cx="54864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777240" y="9208008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개요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777240" y="9500616"/>
            <a:ext cx="60076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정상 작동을 보장하기 위해 다음 항목을 정기적으로 점검하십시오. 문제 발견 시 즉시 작업을 중단하고 팀장 또는 관리자에게 보고하십시오.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14 · Maintenance Checklist · 유지 보수 체크리스트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14.1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Routine Inspection Checklist · 정기 점검 체크리스트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All items required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정상 작동을 보장하기 위해 다음 항목을 정기적으로 점검하십시오.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548640" y="1874520"/>
            <a:ext cx="1097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점검 주기</a:t>
            </a:r>
            <a:endParaRPr lang="en-US" sz="900" dirty="0"/>
          </a:p>
        </p:txBody>
      </p:sp>
      <p:sp>
        <p:nvSpPr>
          <p:cNvPr id="16" name="Shape 14"/>
          <p:cNvSpPr/>
          <p:nvPr/>
        </p:nvSpPr>
        <p:spPr>
          <a:xfrm>
            <a:off x="1645920" y="1920240"/>
            <a:ext cx="228600" cy="22860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1645920" y="1920240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1938528" y="1874520"/>
            <a:ext cx="1371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Daily · 매일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3337560" y="1920240"/>
            <a:ext cx="228600" cy="228600"/>
          </a:xfrm>
          <a:prstGeom prst="ellipse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3337560" y="1920240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3630168" y="1874520"/>
            <a:ext cx="1371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Weekly · 매주</a:t>
            </a:r>
            <a:endParaRPr lang="en-US" sz="950" dirty="0"/>
          </a:p>
        </p:txBody>
      </p:sp>
      <p:sp>
        <p:nvSpPr>
          <p:cNvPr id="22" name="Shape 20"/>
          <p:cNvSpPr/>
          <p:nvPr/>
        </p:nvSpPr>
        <p:spPr>
          <a:xfrm>
            <a:off x="5029200" y="1920240"/>
            <a:ext cx="228600" cy="228600"/>
          </a:xfrm>
          <a:prstGeom prst="ellipse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3" name="Text 21"/>
          <p:cNvSpPr/>
          <p:nvPr/>
        </p:nvSpPr>
        <p:spPr>
          <a:xfrm>
            <a:off x="5029200" y="1920240"/>
            <a:ext cx="22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</a:t>
            </a:r>
            <a:endParaRPr lang="en-US" sz="900" dirty="0"/>
          </a:p>
        </p:txBody>
      </p:sp>
      <p:sp>
        <p:nvSpPr>
          <p:cNvPr id="24" name="Text 22"/>
          <p:cNvSpPr/>
          <p:nvPr/>
        </p:nvSpPr>
        <p:spPr>
          <a:xfrm>
            <a:off x="5321808" y="1874520"/>
            <a:ext cx="1371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Monthly · 매월</a:t>
            </a:r>
            <a:endParaRPr lang="en-US" sz="950" dirty="0"/>
          </a:p>
        </p:txBody>
      </p:sp>
      <p:sp>
        <p:nvSpPr>
          <p:cNvPr id="25" name="Shape 23"/>
          <p:cNvSpPr/>
          <p:nvPr/>
        </p:nvSpPr>
        <p:spPr>
          <a:xfrm>
            <a:off x="548640" y="2286000"/>
            <a:ext cx="6464808" cy="25146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Shape 24"/>
          <p:cNvSpPr/>
          <p:nvPr/>
        </p:nvSpPr>
        <p:spPr>
          <a:xfrm>
            <a:off x="548640" y="2286000"/>
            <a:ext cx="6464808" cy="3200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50008"/>
            <a:ext cx="201168" cy="201168"/>
          </a:xfrm>
          <a:prstGeom prst="rect">
            <a:avLst/>
          </a:prstGeom>
        </p:spPr>
      </p:pic>
      <p:sp>
        <p:nvSpPr>
          <p:cNvPr id="28" name="Text 25"/>
          <p:cNvSpPr/>
          <p:nvPr/>
        </p:nvSpPr>
        <p:spPr>
          <a:xfrm>
            <a:off x="978408" y="2286000"/>
            <a:ext cx="59161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기계 / 전자  ·  MECHANICAL &amp; ELECTRONIC</a:t>
            </a:r>
            <a:endParaRPr lang="en-US" sz="950" dirty="0"/>
          </a:p>
        </p:txBody>
      </p:sp>
      <p:sp>
        <p:nvSpPr>
          <p:cNvPr id="29" name="Text 26"/>
          <p:cNvSpPr/>
          <p:nvPr/>
        </p:nvSpPr>
        <p:spPr>
          <a:xfrm>
            <a:off x="731520" y="260604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이물질로 오염된 부분이 있는가?</a:t>
            </a:r>
            <a:endParaRPr lang="en-US" sz="850" dirty="0"/>
          </a:p>
        </p:txBody>
      </p:sp>
      <p:sp>
        <p:nvSpPr>
          <p:cNvPr id="30" name="Shape 27"/>
          <p:cNvSpPr/>
          <p:nvPr/>
        </p:nvSpPr>
        <p:spPr>
          <a:xfrm>
            <a:off x="6263640" y="2651760"/>
            <a:ext cx="182880" cy="18288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1" name="Text 28"/>
          <p:cNvSpPr/>
          <p:nvPr/>
        </p:nvSpPr>
        <p:spPr>
          <a:xfrm>
            <a:off x="6263640" y="265176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</a:t>
            </a:r>
            <a:endParaRPr lang="en-US" sz="750" dirty="0"/>
          </a:p>
        </p:txBody>
      </p:sp>
      <p:sp>
        <p:nvSpPr>
          <p:cNvPr id="32" name="Shape 29"/>
          <p:cNvSpPr/>
          <p:nvPr/>
        </p:nvSpPr>
        <p:spPr>
          <a:xfrm>
            <a:off x="6601968" y="265176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3" name="Shape 30"/>
          <p:cNvSpPr/>
          <p:nvPr/>
        </p:nvSpPr>
        <p:spPr>
          <a:xfrm>
            <a:off x="548640" y="2880360"/>
            <a:ext cx="6464808" cy="27432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4" name="Text 31"/>
          <p:cNvSpPr/>
          <p:nvPr/>
        </p:nvSpPr>
        <p:spPr>
          <a:xfrm>
            <a:off x="731520" y="288036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스테이지 또는 테이블에 이물질이 있는가?</a:t>
            </a:r>
            <a:endParaRPr lang="en-US" sz="850" dirty="0"/>
          </a:p>
        </p:txBody>
      </p:sp>
      <p:sp>
        <p:nvSpPr>
          <p:cNvPr id="35" name="Shape 32"/>
          <p:cNvSpPr/>
          <p:nvPr/>
        </p:nvSpPr>
        <p:spPr>
          <a:xfrm>
            <a:off x="6263640" y="2926080"/>
            <a:ext cx="182880" cy="18288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6" name="Text 33"/>
          <p:cNvSpPr/>
          <p:nvPr/>
        </p:nvSpPr>
        <p:spPr>
          <a:xfrm>
            <a:off x="6263640" y="292608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</a:t>
            </a:r>
            <a:endParaRPr lang="en-US" sz="750" dirty="0"/>
          </a:p>
        </p:txBody>
      </p:sp>
      <p:sp>
        <p:nvSpPr>
          <p:cNvPr id="37" name="Shape 34"/>
          <p:cNvSpPr/>
          <p:nvPr/>
        </p:nvSpPr>
        <p:spPr>
          <a:xfrm>
            <a:off x="6601968" y="292608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8" name="Text 35"/>
          <p:cNvSpPr/>
          <p:nvPr/>
        </p:nvSpPr>
        <p:spPr>
          <a:xfrm>
            <a:off x="731520" y="315468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베어링 또는 기타 부품에서 이상 발열, 소음, 오작동이 없는가?</a:t>
            </a:r>
            <a:endParaRPr lang="en-US" sz="850" dirty="0"/>
          </a:p>
        </p:txBody>
      </p:sp>
      <p:sp>
        <p:nvSpPr>
          <p:cNvPr id="39" name="Shape 36"/>
          <p:cNvSpPr/>
          <p:nvPr/>
        </p:nvSpPr>
        <p:spPr>
          <a:xfrm>
            <a:off x="6263640" y="3200400"/>
            <a:ext cx="182880" cy="18288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0" name="Text 37"/>
          <p:cNvSpPr/>
          <p:nvPr/>
        </p:nvSpPr>
        <p:spPr>
          <a:xfrm>
            <a:off x="6263640" y="320040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</a:t>
            </a:r>
            <a:endParaRPr lang="en-US" sz="750" dirty="0"/>
          </a:p>
        </p:txBody>
      </p:sp>
      <p:sp>
        <p:nvSpPr>
          <p:cNvPr id="41" name="Shape 38"/>
          <p:cNvSpPr/>
          <p:nvPr/>
        </p:nvSpPr>
        <p:spPr>
          <a:xfrm>
            <a:off x="6601968" y="320040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2" name="Shape 39"/>
          <p:cNvSpPr/>
          <p:nvPr/>
        </p:nvSpPr>
        <p:spPr>
          <a:xfrm>
            <a:off x="548640" y="3429000"/>
            <a:ext cx="6464808" cy="27432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3" name="Text 40"/>
          <p:cNvSpPr/>
          <p:nvPr/>
        </p:nvSpPr>
        <p:spPr>
          <a:xfrm>
            <a:off x="731520" y="342900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X-ray 튜브 유닛이 정상적으로 작동하는가?</a:t>
            </a:r>
            <a:endParaRPr lang="en-US" sz="850" dirty="0"/>
          </a:p>
        </p:txBody>
      </p:sp>
      <p:sp>
        <p:nvSpPr>
          <p:cNvPr id="44" name="Shape 41"/>
          <p:cNvSpPr/>
          <p:nvPr/>
        </p:nvSpPr>
        <p:spPr>
          <a:xfrm>
            <a:off x="6263640" y="3474720"/>
            <a:ext cx="182880" cy="18288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5" name="Text 42"/>
          <p:cNvSpPr/>
          <p:nvPr/>
        </p:nvSpPr>
        <p:spPr>
          <a:xfrm>
            <a:off x="6263640" y="347472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</a:t>
            </a:r>
            <a:endParaRPr lang="en-US" sz="750" dirty="0"/>
          </a:p>
        </p:txBody>
      </p:sp>
      <p:sp>
        <p:nvSpPr>
          <p:cNvPr id="46" name="Shape 43"/>
          <p:cNvSpPr/>
          <p:nvPr/>
        </p:nvSpPr>
        <p:spPr>
          <a:xfrm>
            <a:off x="6601968" y="347472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7" name="Text 44"/>
          <p:cNvSpPr/>
          <p:nvPr/>
        </p:nvSpPr>
        <p:spPr>
          <a:xfrm>
            <a:off x="731520" y="370332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디텍터가 정상적으로 작동하는가?</a:t>
            </a:r>
            <a:endParaRPr lang="en-US" sz="850" dirty="0"/>
          </a:p>
        </p:txBody>
      </p:sp>
      <p:sp>
        <p:nvSpPr>
          <p:cNvPr id="48" name="Shape 45"/>
          <p:cNvSpPr/>
          <p:nvPr/>
        </p:nvSpPr>
        <p:spPr>
          <a:xfrm>
            <a:off x="6263640" y="3749040"/>
            <a:ext cx="182880" cy="18288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9" name="Text 46"/>
          <p:cNvSpPr/>
          <p:nvPr/>
        </p:nvSpPr>
        <p:spPr>
          <a:xfrm>
            <a:off x="6263640" y="374904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</a:t>
            </a:r>
            <a:endParaRPr lang="en-US" sz="750" dirty="0"/>
          </a:p>
        </p:txBody>
      </p:sp>
      <p:sp>
        <p:nvSpPr>
          <p:cNvPr id="50" name="Shape 47"/>
          <p:cNvSpPr/>
          <p:nvPr/>
        </p:nvSpPr>
        <p:spPr>
          <a:xfrm>
            <a:off x="6601968" y="374904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1" name="Shape 48"/>
          <p:cNvSpPr/>
          <p:nvPr/>
        </p:nvSpPr>
        <p:spPr>
          <a:xfrm>
            <a:off x="548640" y="3977640"/>
            <a:ext cx="6464808" cy="27432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2" name="Text 49"/>
          <p:cNvSpPr/>
          <p:nvPr/>
        </p:nvSpPr>
        <p:spPr>
          <a:xfrm>
            <a:off x="731520" y="397764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스테이지 또는 테이블이 손상되지 않았는가?</a:t>
            </a:r>
            <a:endParaRPr lang="en-US" sz="850" dirty="0"/>
          </a:p>
        </p:txBody>
      </p:sp>
      <p:sp>
        <p:nvSpPr>
          <p:cNvPr id="53" name="Shape 50"/>
          <p:cNvSpPr/>
          <p:nvPr/>
        </p:nvSpPr>
        <p:spPr>
          <a:xfrm>
            <a:off x="6263640" y="4023360"/>
            <a:ext cx="182880" cy="18288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4" name="Text 51"/>
          <p:cNvSpPr/>
          <p:nvPr/>
        </p:nvSpPr>
        <p:spPr>
          <a:xfrm>
            <a:off x="6263640" y="402336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</a:t>
            </a:r>
            <a:endParaRPr lang="en-US" sz="750" dirty="0"/>
          </a:p>
        </p:txBody>
      </p:sp>
      <p:sp>
        <p:nvSpPr>
          <p:cNvPr id="55" name="Shape 52"/>
          <p:cNvSpPr/>
          <p:nvPr/>
        </p:nvSpPr>
        <p:spPr>
          <a:xfrm>
            <a:off x="6601968" y="402336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6" name="Text 53"/>
          <p:cNvSpPr/>
          <p:nvPr/>
        </p:nvSpPr>
        <p:spPr>
          <a:xfrm>
            <a:off x="731520" y="425196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도어 리미트 센서가 정상적으로 작동하는가?</a:t>
            </a:r>
            <a:endParaRPr lang="en-US" sz="850" dirty="0"/>
          </a:p>
        </p:txBody>
      </p:sp>
      <p:sp>
        <p:nvSpPr>
          <p:cNvPr id="57" name="Shape 54"/>
          <p:cNvSpPr/>
          <p:nvPr/>
        </p:nvSpPr>
        <p:spPr>
          <a:xfrm>
            <a:off x="6263640" y="4297680"/>
            <a:ext cx="182880" cy="18288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8" name="Text 55"/>
          <p:cNvSpPr/>
          <p:nvPr/>
        </p:nvSpPr>
        <p:spPr>
          <a:xfrm>
            <a:off x="6263640" y="429768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</a:t>
            </a:r>
            <a:endParaRPr lang="en-US" sz="750" dirty="0"/>
          </a:p>
        </p:txBody>
      </p:sp>
      <p:sp>
        <p:nvSpPr>
          <p:cNvPr id="59" name="Shape 56"/>
          <p:cNvSpPr/>
          <p:nvPr/>
        </p:nvSpPr>
        <p:spPr>
          <a:xfrm>
            <a:off x="6601968" y="429768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0" name="Shape 57"/>
          <p:cNvSpPr/>
          <p:nvPr/>
        </p:nvSpPr>
        <p:spPr>
          <a:xfrm>
            <a:off x="548640" y="4526280"/>
            <a:ext cx="6464808" cy="27432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1" name="Text 58"/>
          <p:cNvSpPr/>
          <p:nvPr/>
        </p:nvSpPr>
        <p:spPr>
          <a:xfrm>
            <a:off x="731520" y="452628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모니터가 정상적으로 작동하는가?</a:t>
            </a:r>
            <a:endParaRPr lang="en-US" sz="850" dirty="0"/>
          </a:p>
        </p:txBody>
      </p:sp>
      <p:sp>
        <p:nvSpPr>
          <p:cNvPr id="62" name="Shape 59"/>
          <p:cNvSpPr/>
          <p:nvPr/>
        </p:nvSpPr>
        <p:spPr>
          <a:xfrm>
            <a:off x="6263640" y="4572000"/>
            <a:ext cx="182880" cy="18288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3" name="Text 60"/>
          <p:cNvSpPr/>
          <p:nvPr/>
        </p:nvSpPr>
        <p:spPr>
          <a:xfrm>
            <a:off x="6263640" y="457200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</a:t>
            </a:r>
            <a:endParaRPr lang="en-US" sz="750" dirty="0"/>
          </a:p>
        </p:txBody>
      </p:sp>
      <p:sp>
        <p:nvSpPr>
          <p:cNvPr id="64" name="Shape 61"/>
          <p:cNvSpPr/>
          <p:nvPr/>
        </p:nvSpPr>
        <p:spPr>
          <a:xfrm>
            <a:off x="6601968" y="457200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5" name="Shape 62"/>
          <p:cNvSpPr/>
          <p:nvPr/>
        </p:nvSpPr>
        <p:spPr>
          <a:xfrm>
            <a:off x="548640" y="4892040"/>
            <a:ext cx="6464808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6" name="Shape 63"/>
          <p:cNvSpPr/>
          <p:nvPr/>
        </p:nvSpPr>
        <p:spPr>
          <a:xfrm>
            <a:off x="548640" y="4892040"/>
            <a:ext cx="6464808" cy="3200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6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956048"/>
            <a:ext cx="201168" cy="201168"/>
          </a:xfrm>
          <a:prstGeom prst="rect">
            <a:avLst/>
          </a:prstGeom>
        </p:spPr>
      </p:pic>
      <p:sp>
        <p:nvSpPr>
          <p:cNvPr id="68" name="Text 64"/>
          <p:cNvSpPr/>
          <p:nvPr/>
        </p:nvSpPr>
        <p:spPr>
          <a:xfrm>
            <a:off x="978408" y="4892040"/>
            <a:ext cx="59161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소프트웨어  ·  SOFTWARE</a:t>
            </a:r>
            <a:endParaRPr lang="en-US" sz="950" dirty="0"/>
          </a:p>
        </p:txBody>
      </p:sp>
      <p:sp>
        <p:nvSpPr>
          <p:cNvPr id="69" name="Text 65"/>
          <p:cNvSpPr/>
          <p:nvPr/>
        </p:nvSpPr>
        <p:spPr>
          <a:xfrm>
            <a:off x="731520" y="521208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PC가 정상적으로 켜지는가?</a:t>
            </a:r>
            <a:endParaRPr lang="en-US" sz="850" dirty="0"/>
          </a:p>
        </p:txBody>
      </p:sp>
      <p:sp>
        <p:nvSpPr>
          <p:cNvPr id="70" name="Shape 66"/>
          <p:cNvSpPr/>
          <p:nvPr/>
        </p:nvSpPr>
        <p:spPr>
          <a:xfrm>
            <a:off x="6263640" y="5257800"/>
            <a:ext cx="182880" cy="18288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1" name="Text 67"/>
          <p:cNvSpPr/>
          <p:nvPr/>
        </p:nvSpPr>
        <p:spPr>
          <a:xfrm>
            <a:off x="6263640" y="525780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</a:t>
            </a:r>
            <a:endParaRPr lang="en-US" sz="750" dirty="0"/>
          </a:p>
        </p:txBody>
      </p:sp>
      <p:sp>
        <p:nvSpPr>
          <p:cNvPr id="72" name="Shape 68"/>
          <p:cNvSpPr/>
          <p:nvPr/>
        </p:nvSpPr>
        <p:spPr>
          <a:xfrm>
            <a:off x="6601968" y="525780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3" name="Shape 69"/>
          <p:cNvSpPr/>
          <p:nvPr/>
        </p:nvSpPr>
        <p:spPr>
          <a:xfrm>
            <a:off x="548640" y="5486400"/>
            <a:ext cx="6464808" cy="27432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4" name="Text 70"/>
          <p:cNvSpPr/>
          <p:nvPr/>
        </p:nvSpPr>
        <p:spPr>
          <a:xfrm>
            <a:off x="731520" y="548640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검사 소프트웨어가 정상적으로 실행되는가?</a:t>
            </a:r>
            <a:endParaRPr lang="en-US" sz="850" dirty="0"/>
          </a:p>
        </p:txBody>
      </p:sp>
      <p:sp>
        <p:nvSpPr>
          <p:cNvPr id="75" name="Shape 71"/>
          <p:cNvSpPr/>
          <p:nvPr/>
        </p:nvSpPr>
        <p:spPr>
          <a:xfrm>
            <a:off x="6263640" y="5532120"/>
            <a:ext cx="182880" cy="18288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6" name="Text 72"/>
          <p:cNvSpPr/>
          <p:nvPr/>
        </p:nvSpPr>
        <p:spPr>
          <a:xfrm>
            <a:off x="6263640" y="553212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</a:t>
            </a:r>
            <a:endParaRPr lang="en-US" sz="750" dirty="0"/>
          </a:p>
        </p:txBody>
      </p:sp>
      <p:sp>
        <p:nvSpPr>
          <p:cNvPr id="77" name="Shape 73"/>
          <p:cNvSpPr/>
          <p:nvPr/>
        </p:nvSpPr>
        <p:spPr>
          <a:xfrm>
            <a:off x="6601968" y="553212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8" name="Text 74"/>
          <p:cNvSpPr/>
          <p:nvPr/>
        </p:nvSpPr>
        <p:spPr>
          <a:xfrm>
            <a:off x="731520" y="576072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디텍터 캘리브레이션이 정상적으로 완료되었는가?</a:t>
            </a:r>
            <a:endParaRPr lang="en-US" sz="850" dirty="0"/>
          </a:p>
        </p:txBody>
      </p:sp>
      <p:sp>
        <p:nvSpPr>
          <p:cNvPr id="79" name="Shape 75"/>
          <p:cNvSpPr/>
          <p:nvPr/>
        </p:nvSpPr>
        <p:spPr>
          <a:xfrm>
            <a:off x="6263640" y="5806440"/>
            <a:ext cx="182880" cy="182880"/>
          </a:xfrm>
          <a:prstGeom prst="ellipse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80" name="Text 76"/>
          <p:cNvSpPr/>
          <p:nvPr/>
        </p:nvSpPr>
        <p:spPr>
          <a:xfrm>
            <a:off x="6263640" y="580644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</a:t>
            </a:r>
            <a:endParaRPr lang="en-US" sz="750" dirty="0"/>
          </a:p>
        </p:txBody>
      </p:sp>
      <p:sp>
        <p:nvSpPr>
          <p:cNvPr id="81" name="Shape 77"/>
          <p:cNvSpPr/>
          <p:nvPr/>
        </p:nvSpPr>
        <p:spPr>
          <a:xfrm>
            <a:off x="6601968" y="580644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2" name="Shape 78"/>
          <p:cNvSpPr/>
          <p:nvPr/>
        </p:nvSpPr>
        <p:spPr>
          <a:xfrm>
            <a:off x="548640" y="6126480"/>
            <a:ext cx="6464808" cy="5943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3" name="Shape 79"/>
          <p:cNvSpPr/>
          <p:nvPr/>
        </p:nvSpPr>
        <p:spPr>
          <a:xfrm>
            <a:off x="548640" y="6126480"/>
            <a:ext cx="6464808" cy="3200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8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190488"/>
            <a:ext cx="201168" cy="201168"/>
          </a:xfrm>
          <a:prstGeom prst="rect">
            <a:avLst/>
          </a:prstGeom>
        </p:spPr>
      </p:pic>
      <p:sp>
        <p:nvSpPr>
          <p:cNvPr id="85" name="Text 80"/>
          <p:cNvSpPr/>
          <p:nvPr/>
        </p:nvSpPr>
        <p:spPr>
          <a:xfrm>
            <a:off x="978408" y="6126480"/>
            <a:ext cx="59161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검사 정확도  ·  INSPECTION ACCURACY</a:t>
            </a:r>
            <a:endParaRPr lang="en-US" sz="950" dirty="0"/>
          </a:p>
        </p:txBody>
      </p:sp>
      <p:sp>
        <p:nvSpPr>
          <p:cNvPr id="86" name="Text 81"/>
          <p:cNvSpPr/>
          <p:nvPr/>
        </p:nvSpPr>
        <p:spPr>
          <a:xfrm>
            <a:off x="731520" y="644652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검사 정확도가 허용 오차 범위 내에 있는가?</a:t>
            </a:r>
            <a:endParaRPr lang="en-US" sz="850" dirty="0"/>
          </a:p>
        </p:txBody>
      </p:sp>
      <p:sp>
        <p:nvSpPr>
          <p:cNvPr id="87" name="Shape 82"/>
          <p:cNvSpPr/>
          <p:nvPr/>
        </p:nvSpPr>
        <p:spPr>
          <a:xfrm>
            <a:off x="6263640" y="6492240"/>
            <a:ext cx="182880" cy="182880"/>
          </a:xfrm>
          <a:prstGeom prst="ellipse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88" name="Text 83"/>
          <p:cNvSpPr/>
          <p:nvPr/>
        </p:nvSpPr>
        <p:spPr>
          <a:xfrm>
            <a:off x="6263640" y="649224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</a:t>
            </a:r>
            <a:endParaRPr lang="en-US" sz="750" dirty="0"/>
          </a:p>
        </p:txBody>
      </p:sp>
      <p:sp>
        <p:nvSpPr>
          <p:cNvPr id="89" name="Shape 84"/>
          <p:cNvSpPr/>
          <p:nvPr/>
        </p:nvSpPr>
        <p:spPr>
          <a:xfrm>
            <a:off x="6601968" y="649224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0" name="Shape 85"/>
          <p:cNvSpPr/>
          <p:nvPr/>
        </p:nvSpPr>
        <p:spPr>
          <a:xfrm>
            <a:off x="548640" y="6812280"/>
            <a:ext cx="6464808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1" name="Shape 86"/>
          <p:cNvSpPr/>
          <p:nvPr/>
        </p:nvSpPr>
        <p:spPr>
          <a:xfrm>
            <a:off x="548640" y="6812280"/>
            <a:ext cx="6464808" cy="3200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9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876288"/>
            <a:ext cx="201168" cy="201168"/>
          </a:xfrm>
          <a:prstGeom prst="rect">
            <a:avLst/>
          </a:prstGeom>
        </p:spPr>
      </p:pic>
      <p:sp>
        <p:nvSpPr>
          <p:cNvPr id="93" name="Text 87"/>
          <p:cNvSpPr/>
          <p:nvPr/>
        </p:nvSpPr>
        <p:spPr>
          <a:xfrm>
            <a:off x="978408" y="6812280"/>
            <a:ext cx="59161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청소 상태  ·  CLEANING</a:t>
            </a:r>
            <a:endParaRPr lang="en-US" sz="950" dirty="0"/>
          </a:p>
        </p:txBody>
      </p:sp>
      <p:sp>
        <p:nvSpPr>
          <p:cNvPr id="94" name="Text 88"/>
          <p:cNvSpPr/>
          <p:nvPr/>
        </p:nvSpPr>
        <p:spPr>
          <a:xfrm>
            <a:off x="731520" y="713232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냉각 팬이 청소되어 있는가?</a:t>
            </a:r>
            <a:endParaRPr lang="en-US" sz="850" dirty="0"/>
          </a:p>
        </p:txBody>
      </p:sp>
      <p:sp>
        <p:nvSpPr>
          <p:cNvPr id="95" name="Shape 89"/>
          <p:cNvSpPr/>
          <p:nvPr/>
        </p:nvSpPr>
        <p:spPr>
          <a:xfrm>
            <a:off x="6263640" y="7178040"/>
            <a:ext cx="182880" cy="182880"/>
          </a:xfrm>
          <a:prstGeom prst="ellipse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96" name="Text 90"/>
          <p:cNvSpPr/>
          <p:nvPr/>
        </p:nvSpPr>
        <p:spPr>
          <a:xfrm>
            <a:off x="6263640" y="717804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</a:t>
            </a:r>
            <a:endParaRPr lang="en-US" sz="750" dirty="0"/>
          </a:p>
        </p:txBody>
      </p:sp>
      <p:sp>
        <p:nvSpPr>
          <p:cNvPr id="97" name="Shape 91"/>
          <p:cNvSpPr/>
          <p:nvPr/>
        </p:nvSpPr>
        <p:spPr>
          <a:xfrm>
            <a:off x="6601968" y="717804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8" name="Shape 92"/>
          <p:cNvSpPr/>
          <p:nvPr/>
        </p:nvSpPr>
        <p:spPr>
          <a:xfrm>
            <a:off x="548640" y="7406640"/>
            <a:ext cx="6464808" cy="274320"/>
          </a:xfrm>
          <a:prstGeom prst="rect">
            <a:avLst/>
          </a:prstGeom>
          <a:solidFill>
            <a:srgbClr val="FAFBF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99" name="Text 93"/>
          <p:cNvSpPr/>
          <p:nvPr/>
        </p:nvSpPr>
        <p:spPr>
          <a:xfrm>
            <a:off x="731520" y="7406640"/>
            <a:ext cx="53675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스테이지 또는 테이블이 청소되어 있는가?</a:t>
            </a:r>
            <a:endParaRPr lang="en-US" sz="850" dirty="0"/>
          </a:p>
        </p:txBody>
      </p:sp>
      <p:sp>
        <p:nvSpPr>
          <p:cNvPr id="100" name="Shape 94"/>
          <p:cNvSpPr/>
          <p:nvPr/>
        </p:nvSpPr>
        <p:spPr>
          <a:xfrm>
            <a:off x="6263640" y="7452360"/>
            <a:ext cx="182880" cy="182880"/>
          </a:xfrm>
          <a:prstGeom prst="ellipse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01" name="Text 95"/>
          <p:cNvSpPr/>
          <p:nvPr/>
        </p:nvSpPr>
        <p:spPr>
          <a:xfrm>
            <a:off x="6263640" y="7452360"/>
            <a:ext cx="182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</a:t>
            </a:r>
            <a:endParaRPr lang="en-US" sz="750" dirty="0"/>
          </a:p>
        </p:txBody>
      </p:sp>
      <p:sp>
        <p:nvSpPr>
          <p:cNvPr id="102" name="Shape 96"/>
          <p:cNvSpPr/>
          <p:nvPr/>
        </p:nvSpPr>
        <p:spPr>
          <a:xfrm>
            <a:off x="6601968" y="7452360"/>
            <a:ext cx="182880" cy="182880"/>
          </a:xfrm>
          <a:prstGeom prst="rect">
            <a:avLst/>
          </a:prstGeom>
          <a:solidFill>
            <a:srgbClr val="FFFFFF"/>
          </a:solidFill>
          <a:ln w="6350">
            <a:solidFill>
              <a:srgbClr val="6B728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3" name="Shape 97"/>
          <p:cNvSpPr/>
          <p:nvPr/>
        </p:nvSpPr>
        <p:spPr>
          <a:xfrm>
            <a:off x="548640" y="7818120"/>
            <a:ext cx="6464808" cy="1143000"/>
          </a:xfrm>
          <a:prstGeom prst="rect">
            <a:avLst/>
          </a:prstGeom>
          <a:solidFill>
            <a:srgbClr val="FFF8E1"/>
          </a:solidFill>
          <a:ln w="12700">
            <a:solidFill>
              <a:srgbClr val="F2C200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4" name="Shape 98"/>
          <p:cNvSpPr/>
          <p:nvPr/>
        </p:nvSpPr>
        <p:spPr>
          <a:xfrm>
            <a:off x="548640" y="7818120"/>
            <a:ext cx="73152" cy="114300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0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" y="7982712"/>
            <a:ext cx="292608" cy="292608"/>
          </a:xfrm>
          <a:prstGeom prst="rect">
            <a:avLst/>
          </a:prstGeom>
        </p:spPr>
      </p:pic>
      <p:sp>
        <p:nvSpPr>
          <p:cNvPr id="106" name="Text 99"/>
          <p:cNvSpPr/>
          <p:nvPr/>
        </p:nvSpPr>
        <p:spPr>
          <a:xfrm>
            <a:off x="1143000" y="7936992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F2C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 · 청소 시 주의 사항</a:t>
            </a:r>
            <a:endParaRPr lang="en-US" sz="900" dirty="0"/>
          </a:p>
        </p:txBody>
      </p:sp>
      <p:sp>
        <p:nvSpPr>
          <p:cNvPr id="107" name="Text 100"/>
          <p:cNvSpPr/>
          <p:nvPr/>
        </p:nvSpPr>
        <p:spPr>
          <a:xfrm>
            <a:off x="1143000" y="8183880"/>
            <a:ext cx="5733288" cy="1819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장비 표면을 닦을 때에는 반드시 마른 천을 사용하십시오.</a:t>
            </a:r>
            <a:endParaRPr lang="en-US" sz="950" dirty="0"/>
          </a:p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장비 내부에 물 또는 기타 액체가 유입되지 않도록 주의하십시오.</a:t>
            </a:r>
            <a:endParaRPr lang="en-US" sz="950" dirty="0"/>
          </a:p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전기 부품 또는 전기 회로 부위는 물이나 기타 액체로 청소하지 마십시오.</a:t>
            </a:r>
            <a:endParaRPr lang="en-US" sz="950" dirty="0"/>
          </a:p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• 문제가 발생할 경우, 즉시 장비를 정지시키고 관리자에게 보고하십시오.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15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Electrical Drawings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전장 도면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15.1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전장 도면 1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Panel Layout &amp; Parts List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15.2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전장 도면 2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Wiring Diagram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633679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548640" y="635508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15.3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463040" y="635508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전장 도면 3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463040" y="662940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Circuit Diagram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48640" y="688543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2"/>
          <p:cNvSpPr/>
          <p:nvPr/>
        </p:nvSpPr>
        <p:spPr>
          <a:xfrm>
            <a:off x="548640" y="690372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15.4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463040" y="690372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전장 도면 4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1463040" y="717804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Connection Diagram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548640" y="9043416"/>
            <a:ext cx="6464808" cy="10058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8" name="Shape 26"/>
          <p:cNvSpPr/>
          <p:nvPr/>
        </p:nvSpPr>
        <p:spPr>
          <a:xfrm>
            <a:off x="548640" y="9043416"/>
            <a:ext cx="54864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9" name="Text 27"/>
          <p:cNvSpPr/>
          <p:nvPr/>
        </p:nvSpPr>
        <p:spPr>
          <a:xfrm>
            <a:off x="777240" y="9208008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개요</a:t>
            </a:r>
            <a:endParaRPr lang="en-US" sz="1000" dirty="0"/>
          </a:p>
        </p:txBody>
      </p:sp>
      <p:sp>
        <p:nvSpPr>
          <p:cNvPr id="30" name="Text 28"/>
          <p:cNvSpPr/>
          <p:nvPr/>
        </p:nvSpPr>
        <p:spPr>
          <a:xfrm>
            <a:off x="777240" y="9500616"/>
            <a:ext cx="60076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챕터는 장비의 전장 도면을 포함합니다. 전기 작업 시 반드시 자격을 갖춘 기술자가 도면을 참조하여 작업하십시오. 무자격자의 전기 작업을 엄격히 금지합니다.</a:t>
            </a:r>
            <a:endParaRPr lang="en-US" sz="1050" dirty="0"/>
          </a:p>
        </p:txBody>
      </p:sp>
      <p:sp>
        <p:nvSpPr>
          <p:cNvPr id="31" name="Text 29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15 · Electrical Drawings · 전장 도면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76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15.1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Electrical Panel Layout · 전장 도면 1 — 패널 레이아웃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Unit: mm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12064" y="1380744"/>
            <a:ext cx="6537960" cy="693115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5" name="Image 0" descr="/home/claude/sample/imgs/image88.png"/>
          <p:cNvPicPr>
            <a:picLocks noChangeAspect="1"/>
          </p:cNvPicPr>
          <p:nvPr/>
        </p:nvPicPr>
        <p:blipFill>
          <a:blip r:embed="rId3"/>
          <a:srcRect b="9596"/>
          <a:stretch>
            <a:fillRect/>
          </a:stretch>
        </p:blipFill>
        <p:spPr>
          <a:xfrm>
            <a:off x="548640" y="1417320"/>
            <a:ext cx="6464808" cy="5910580"/>
          </a:xfrm>
          <a:prstGeom prst="rect">
            <a:avLst/>
          </a:prstGeom>
        </p:spPr>
      </p:pic>
      <p:sp>
        <p:nvSpPr>
          <p:cNvPr id="16" name="Shape 13"/>
          <p:cNvSpPr/>
          <p:nvPr/>
        </p:nvSpPr>
        <p:spPr>
          <a:xfrm>
            <a:off x="548640" y="7955280"/>
            <a:ext cx="6464808" cy="274320"/>
          </a:xfrm>
          <a:prstGeom prst="rect">
            <a:avLst/>
          </a:prstGeom>
          <a:solidFill>
            <a:srgbClr val="243B5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/>
          <p:nvPr/>
        </p:nvSpPr>
        <p:spPr>
          <a:xfrm>
            <a:off x="685800" y="7955280"/>
            <a:ext cx="4202125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15.1  ·  3205CT — 전장 도면 1 — 패널 레이아웃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4750765" y="7955280"/>
            <a:ext cx="2262683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Scale: NTS  ·  Unit: mm</a:t>
            </a:r>
            <a:endParaRPr lang="en-US" sz="85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15 · Electrical Drawings · 전장 도면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77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15.2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Wiring Diagram · 전장 도면 2 — 배선도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Unit: mm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12064" y="1380744"/>
            <a:ext cx="6537960" cy="693115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5" name="Image 0" descr="/home/claude/sample/imgs/image89.png"/>
          <p:cNvPicPr>
            <a:picLocks noChangeAspect="1"/>
          </p:cNvPicPr>
          <p:nvPr/>
        </p:nvPicPr>
        <p:blipFill>
          <a:blip r:embed="rId3"/>
          <a:srcRect b="12380"/>
          <a:stretch>
            <a:fillRect/>
          </a:stretch>
        </p:blipFill>
        <p:spPr>
          <a:xfrm>
            <a:off x="548640" y="1536192"/>
            <a:ext cx="6464808" cy="5728547"/>
          </a:xfrm>
          <a:prstGeom prst="rect">
            <a:avLst/>
          </a:prstGeom>
        </p:spPr>
      </p:pic>
      <p:sp>
        <p:nvSpPr>
          <p:cNvPr id="16" name="Shape 13"/>
          <p:cNvSpPr/>
          <p:nvPr/>
        </p:nvSpPr>
        <p:spPr>
          <a:xfrm>
            <a:off x="548640" y="7955280"/>
            <a:ext cx="6464808" cy="274320"/>
          </a:xfrm>
          <a:prstGeom prst="rect">
            <a:avLst/>
          </a:prstGeom>
          <a:solidFill>
            <a:srgbClr val="243B5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/>
          <p:nvPr/>
        </p:nvSpPr>
        <p:spPr>
          <a:xfrm>
            <a:off x="685800" y="7955280"/>
            <a:ext cx="4202125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15.2  ·  3205CT — 전장 도면 2 — 배선도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4750765" y="7955280"/>
            <a:ext cx="2262683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Scale: NTS  ·  Unit: mm</a:t>
            </a:r>
            <a:endParaRPr lang="en-US" sz="85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15 · Electrical Drawings · 전장 도면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15.3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Circuit Diagram · 전장 도면 3 — 회로도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Unit: mm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12064" y="1380744"/>
            <a:ext cx="6537960" cy="693115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5" name="Image 0" descr="/home/claude/sample/imgs/image90.png"/>
          <p:cNvPicPr>
            <a:picLocks noChangeAspect="1"/>
          </p:cNvPicPr>
          <p:nvPr/>
        </p:nvPicPr>
        <p:blipFill>
          <a:blip r:embed="rId3"/>
          <a:srcRect b="14266"/>
          <a:stretch>
            <a:fillRect/>
          </a:stretch>
        </p:blipFill>
        <p:spPr>
          <a:xfrm>
            <a:off x="548640" y="1755986"/>
            <a:ext cx="6464808" cy="5605272"/>
          </a:xfrm>
          <a:prstGeom prst="rect">
            <a:avLst/>
          </a:prstGeom>
        </p:spPr>
      </p:pic>
      <p:sp>
        <p:nvSpPr>
          <p:cNvPr id="16" name="Shape 13"/>
          <p:cNvSpPr/>
          <p:nvPr/>
        </p:nvSpPr>
        <p:spPr>
          <a:xfrm>
            <a:off x="548640" y="7955280"/>
            <a:ext cx="6464808" cy="274320"/>
          </a:xfrm>
          <a:prstGeom prst="rect">
            <a:avLst/>
          </a:prstGeom>
          <a:solidFill>
            <a:srgbClr val="243B5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/>
          <p:nvPr/>
        </p:nvSpPr>
        <p:spPr>
          <a:xfrm>
            <a:off x="685800" y="7955280"/>
            <a:ext cx="4202125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15.3  ·  3205CT — 전장 도면 3 — 회로도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4750765" y="7955280"/>
            <a:ext cx="2262683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Scale: NTS  ·  Unit: mm</a:t>
            </a:r>
            <a:endParaRPr lang="en-US" sz="85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15 · Electrical Drawings · 전장 도면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79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15.4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Connection Diagram · 전장 도면 4 — 연결도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Unit: mm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12064" y="1380744"/>
            <a:ext cx="6537960" cy="693115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5" name="Image 0" descr="/home/claude/sample/imgs/image91.png"/>
          <p:cNvPicPr>
            <a:picLocks noChangeAspect="1"/>
          </p:cNvPicPr>
          <p:nvPr/>
        </p:nvPicPr>
        <p:blipFill>
          <a:blip r:embed="rId3"/>
          <a:srcRect b="10502"/>
          <a:stretch>
            <a:fillRect/>
          </a:stretch>
        </p:blipFill>
        <p:spPr>
          <a:xfrm>
            <a:off x="525441" y="1645920"/>
            <a:ext cx="6464808" cy="5851313"/>
          </a:xfrm>
          <a:prstGeom prst="rect">
            <a:avLst/>
          </a:prstGeom>
        </p:spPr>
      </p:pic>
      <p:sp>
        <p:nvSpPr>
          <p:cNvPr id="16" name="Shape 13"/>
          <p:cNvSpPr/>
          <p:nvPr/>
        </p:nvSpPr>
        <p:spPr>
          <a:xfrm>
            <a:off x="548640" y="7955280"/>
            <a:ext cx="6464808" cy="274320"/>
          </a:xfrm>
          <a:prstGeom prst="rect">
            <a:avLst/>
          </a:prstGeom>
          <a:solidFill>
            <a:srgbClr val="243B5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/>
          <p:nvPr/>
        </p:nvSpPr>
        <p:spPr>
          <a:xfrm>
            <a:off x="685800" y="7955280"/>
            <a:ext cx="4202125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15.4  ·  3205CT — 전장 도면 4 — 연결도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4750765" y="7955280"/>
            <a:ext cx="2262683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Scale: NTS  ·  Unit: mm</a:t>
            </a:r>
            <a:endParaRPr lang="en-US" sz="85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Exterior Drawings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외관 도면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평면도 (Top View)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Overhead Layout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578815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548640" y="580644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16.2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463040" y="580644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정면도 (Front View)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463040" y="608076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Front Elevation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548640" y="633679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548640" y="635508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16.3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463040" y="635508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측면도 (Side View)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463040" y="662940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Side Elevation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48640" y="688543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2"/>
          <p:cNvSpPr/>
          <p:nvPr/>
        </p:nvSpPr>
        <p:spPr>
          <a:xfrm>
            <a:off x="548640" y="690372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16.4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463040" y="690372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상세도 (Detail View)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1463040" y="717804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Detail Section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548640" y="7434072"/>
            <a:ext cx="6464808" cy="4572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8" name="Text 26"/>
          <p:cNvSpPr/>
          <p:nvPr/>
        </p:nvSpPr>
        <p:spPr>
          <a:xfrm>
            <a:off x="548640" y="745236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16.5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463040" y="745236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등각도 (Isometric)</a:t>
            </a:r>
            <a:endParaRPr lang="en-US" sz="1200" dirty="0"/>
          </a:p>
        </p:txBody>
      </p:sp>
      <p:sp>
        <p:nvSpPr>
          <p:cNvPr id="30" name="Text 28"/>
          <p:cNvSpPr/>
          <p:nvPr/>
        </p:nvSpPr>
        <p:spPr>
          <a:xfrm>
            <a:off x="1463040" y="772668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3D Isometric View</a:t>
            </a:r>
            <a:endParaRPr lang="en-US" sz="950" dirty="0"/>
          </a:p>
        </p:txBody>
      </p:sp>
      <p:sp>
        <p:nvSpPr>
          <p:cNvPr id="31" name="Shape 29"/>
          <p:cNvSpPr/>
          <p:nvPr/>
        </p:nvSpPr>
        <p:spPr>
          <a:xfrm>
            <a:off x="548640" y="9043416"/>
            <a:ext cx="6464808" cy="10058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2" name="Shape 30"/>
          <p:cNvSpPr/>
          <p:nvPr/>
        </p:nvSpPr>
        <p:spPr>
          <a:xfrm>
            <a:off x="548640" y="9043416"/>
            <a:ext cx="54864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3" name="Text 31"/>
          <p:cNvSpPr/>
          <p:nvPr/>
        </p:nvSpPr>
        <p:spPr>
          <a:xfrm>
            <a:off x="777240" y="9208008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개요</a:t>
            </a:r>
            <a:endParaRPr lang="en-US" sz="1000" dirty="0"/>
          </a:p>
        </p:txBody>
      </p:sp>
      <p:sp>
        <p:nvSpPr>
          <p:cNvPr id="34" name="Text 32"/>
          <p:cNvSpPr/>
          <p:nvPr/>
        </p:nvSpPr>
        <p:spPr>
          <a:xfrm>
            <a:off x="777240" y="9500616"/>
            <a:ext cx="60076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</a:t>
            </a:r>
            <a:r>
              <a:rPr lang="en-US" sz="10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챕터는</a:t>
            </a: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3205CT 장비의 외관 치수 도면을 포함합니다. 설치 계획 수립 및 공간 확보 시 참조하십시오. 모든 치수의 단위는 mm이며, 도면은 NTS(Not-To-Scale)입니다.</a:t>
            </a:r>
            <a:endParaRPr lang="en-US" sz="1050" dirty="0"/>
          </a:p>
        </p:txBody>
      </p:sp>
      <p:sp>
        <p:nvSpPr>
          <p:cNvPr id="35" name="Text 33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02 · Safety Precautions · 안전 주의 사항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Hazard Classifications · 위험 등급 분류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ANSI Z535 Standard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매뉴얼에서 사용되는 안전 신호어와 그 의미를 다음과 같이 정의합니다. 각 신호어는 위반 시 발생할 수 있는 위험의 정도를 나타냅니다.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548640" y="2103120"/>
            <a:ext cx="6464808" cy="15087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5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103120"/>
            <a:ext cx="1188720" cy="150876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2377440"/>
            <a:ext cx="365760" cy="36576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548640" y="2834640"/>
            <a:ext cx="1188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DANGER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548640" y="3154680"/>
            <a:ext cx="1188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위험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1920240" y="2286000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정의</a:t>
            </a:r>
            <a:endParaRPr lang="en-US" sz="900" dirty="0"/>
          </a:p>
        </p:txBody>
      </p:sp>
      <p:sp>
        <p:nvSpPr>
          <p:cNvPr id="21" name="Text 18"/>
          <p:cNvSpPr/>
          <p:nvPr/>
        </p:nvSpPr>
        <p:spPr>
          <a:xfrm>
            <a:off x="1920240" y="2514600"/>
            <a:ext cx="4956048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주의 사항을 따르지 않을 시 사용자가 사망에 이르거나 심각한 상처를 입을 수 있는 매우 위험한 상황을 나타냅니다.</a:t>
            </a:r>
            <a:endParaRPr lang="en-US" sz="1050" dirty="0"/>
          </a:p>
        </p:txBody>
      </p:sp>
      <p:sp>
        <p:nvSpPr>
          <p:cNvPr id="22" name="Shape 19"/>
          <p:cNvSpPr/>
          <p:nvPr/>
        </p:nvSpPr>
        <p:spPr>
          <a:xfrm>
            <a:off x="548640" y="3749040"/>
            <a:ext cx="6464808" cy="15087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5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23" name="Shape 20"/>
          <p:cNvSpPr/>
          <p:nvPr/>
        </p:nvSpPr>
        <p:spPr>
          <a:xfrm>
            <a:off x="548640" y="3749040"/>
            <a:ext cx="1188720" cy="150876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" y="4023360"/>
            <a:ext cx="365760" cy="365760"/>
          </a:xfrm>
          <a:prstGeom prst="rect">
            <a:avLst/>
          </a:prstGeom>
        </p:spPr>
      </p:pic>
      <p:sp>
        <p:nvSpPr>
          <p:cNvPr id="25" name="Text 21"/>
          <p:cNvSpPr/>
          <p:nvPr/>
        </p:nvSpPr>
        <p:spPr>
          <a:xfrm>
            <a:off x="548640" y="4480560"/>
            <a:ext cx="1188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WARNING</a:t>
            </a:r>
            <a:endParaRPr lang="en-US" sz="1400" dirty="0"/>
          </a:p>
        </p:txBody>
      </p:sp>
      <p:sp>
        <p:nvSpPr>
          <p:cNvPr id="26" name="Text 22"/>
          <p:cNvSpPr/>
          <p:nvPr/>
        </p:nvSpPr>
        <p:spPr>
          <a:xfrm>
            <a:off x="548640" y="4800600"/>
            <a:ext cx="1188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경고</a:t>
            </a:r>
            <a:endParaRPr lang="en-US" sz="1200" dirty="0"/>
          </a:p>
        </p:txBody>
      </p:sp>
      <p:sp>
        <p:nvSpPr>
          <p:cNvPr id="27" name="Text 23"/>
          <p:cNvSpPr/>
          <p:nvPr/>
        </p:nvSpPr>
        <p:spPr>
          <a:xfrm>
            <a:off x="1920240" y="3931920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정의</a:t>
            </a:r>
            <a:endParaRPr lang="en-US" sz="900" dirty="0"/>
          </a:p>
        </p:txBody>
      </p:sp>
      <p:sp>
        <p:nvSpPr>
          <p:cNvPr id="28" name="Text 24"/>
          <p:cNvSpPr/>
          <p:nvPr/>
        </p:nvSpPr>
        <p:spPr>
          <a:xfrm>
            <a:off x="1920240" y="4160520"/>
            <a:ext cx="4956048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주의 사항을 따르지 않을 시 사용자가 사망 또는 심각한 상처를 입을 수 있는 잠재적 위험 상황을 나타냅니다.</a:t>
            </a:r>
            <a:endParaRPr lang="en-US" sz="1050" dirty="0"/>
          </a:p>
        </p:txBody>
      </p:sp>
      <p:sp>
        <p:nvSpPr>
          <p:cNvPr id="29" name="Shape 25"/>
          <p:cNvSpPr/>
          <p:nvPr/>
        </p:nvSpPr>
        <p:spPr>
          <a:xfrm>
            <a:off x="548640" y="5394960"/>
            <a:ext cx="6464808" cy="15087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5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6"/>
          <p:cNvSpPr/>
          <p:nvPr/>
        </p:nvSpPr>
        <p:spPr>
          <a:xfrm>
            <a:off x="548640" y="5394960"/>
            <a:ext cx="1188720" cy="1508760"/>
          </a:xfrm>
          <a:prstGeom prst="rect">
            <a:avLst/>
          </a:prstGeom>
          <a:solidFill>
            <a:srgbClr val="F2C200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" y="5669280"/>
            <a:ext cx="365760" cy="365760"/>
          </a:xfrm>
          <a:prstGeom prst="rect">
            <a:avLst/>
          </a:prstGeom>
        </p:spPr>
      </p:pic>
      <p:sp>
        <p:nvSpPr>
          <p:cNvPr id="32" name="Text 27"/>
          <p:cNvSpPr/>
          <p:nvPr/>
        </p:nvSpPr>
        <p:spPr>
          <a:xfrm>
            <a:off x="548640" y="6126480"/>
            <a:ext cx="1188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CAUTION</a:t>
            </a:r>
            <a:endParaRPr lang="en-US" sz="1400" dirty="0"/>
          </a:p>
        </p:txBody>
      </p:sp>
      <p:sp>
        <p:nvSpPr>
          <p:cNvPr id="33" name="Text 28"/>
          <p:cNvSpPr/>
          <p:nvPr/>
        </p:nvSpPr>
        <p:spPr>
          <a:xfrm>
            <a:off x="548640" y="6446520"/>
            <a:ext cx="1188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주의</a:t>
            </a:r>
            <a:endParaRPr lang="en-US" sz="1200" dirty="0"/>
          </a:p>
        </p:txBody>
      </p:sp>
      <p:sp>
        <p:nvSpPr>
          <p:cNvPr id="34" name="Text 29"/>
          <p:cNvSpPr/>
          <p:nvPr/>
        </p:nvSpPr>
        <p:spPr>
          <a:xfrm>
            <a:off x="1920240" y="5577840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F2C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정의</a:t>
            </a:r>
            <a:endParaRPr lang="en-US" sz="900" dirty="0"/>
          </a:p>
        </p:txBody>
      </p:sp>
      <p:sp>
        <p:nvSpPr>
          <p:cNvPr id="35" name="Text 30"/>
          <p:cNvSpPr/>
          <p:nvPr/>
        </p:nvSpPr>
        <p:spPr>
          <a:xfrm>
            <a:off x="1920240" y="5806440"/>
            <a:ext cx="4956048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주의 사항을 따르지 않을 시 사용자가 가벼운 부상을 입거나 장비가 손상될 수 있는 상황을 나타냅니다.</a:t>
            </a:r>
            <a:endParaRPr lang="en-US" sz="1050" dirty="0"/>
          </a:p>
        </p:txBody>
      </p:sp>
      <p:sp>
        <p:nvSpPr>
          <p:cNvPr id="36" name="Shape 31"/>
          <p:cNvSpPr/>
          <p:nvPr/>
        </p:nvSpPr>
        <p:spPr>
          <a:xfrm>
            <a:off x="548640" y="7040880"/>
            <a:ext cx="6464808" cy="150876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5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37" name="Shape 32"/>
          <p:cNvSpPr/>
          <p:nvPr/>
        </p:nvSpPr>
        <p:spPr>
          <a:xfrm>
            <a:off x="548640" y="7040880"/>
            <a:ext cx="1188720" cy="150876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8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" y="7315200"/>
            <a:ext cx="365760" cy="365760"/>
          </a:xfrm>
          <a:prstGeom prst="rect">
            <a:avLst/>
          </a:prstGeom>
        </p:spPr>
      </p:pic>
      <p:sp>
        <p:nvSpPr>
          <p:cNvPr id="39" name="Text 33"/>
          <p:cNvSpPr/>
          <p:nvPr/>
        </p:nvSpPr>
        <p:spPr>
          <a:xfrm>
            <a:off x="548640" y="7772400"/>
            <a:ext cx="1188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</a:t>
            </a:r>
            <a:endParaRPr lang="en-US" sz="1400" dirty="0"/>
          </a:p>
        </p:txBody>
      </p:sp>
      <p:sp>
        <p:nvSpPr>
          <p:cNvPr id="40" name="Text 34"/>
          <p:cNvSpPr/>
          <p:nvPr/>
        </p:nvSpPr>
        <p:spPr>
          <a:xfrm>
            <a:off x="548640" y="8092440"/>
            <a:ext cx="1188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안내</a:t>
            </a:r>
            <a:endParaRPr lang="en-US" sz="1200" dirty="0"/>
          </a:p>
        </p:txBody>
      </p:sp>
      <p:sp>
        <p:nvSpPr>
          <p:cNvPr id="41" name="Text 35"/>
          <p:cNvSpPr/>
          <p:nvPr/>
        </p:nvSpPr>
        <p:spPr>
          <a:xfrm>
            <a:off x="1920240" y="7223760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정의</a:t>
            </a:r>
            <a:endParaRPr lang="en-US" sz="900" dirty="0"/>
          </a:p>
        </p:txBody>
      </p:sp>
      <p:sp>
        <p:nvSpPr>
          <p:cNvPr id="42" name="Text 36"/>
          <p:cNvSpPr/>
          <p:nvPr/>
        </p:nvSpPr>
        <p:spPr>
          <a:xfrm>
            <a:off x="1920240" y="7452360"/>
            <a:ext cx="4956048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 작동과 관련된 중요한 정보나 참고 사항을 안내합니다. 안전 위험은 아니지만 적절한 사용을 위해 숙지가 필요합니다.</a:t>
            </a:r>
            <a:endParaRPr lang="en-US" sz="105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16 · Exterior Drawings · 장비 외관 도면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81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Top View — Layout · 평면도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Unit: mm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12064" y="1380744"/>
            <a:ext cx="6537960" cy="537667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3"/>
          <p:cNvSpPr/>
          <p:nvPr/>
        </p:nvSpPr>
        <p:spPr>
          <a:xfrm>
            <a:off x="548640" y="6428232"/>
            <a:ext cx="6464808" cy="256032"/>
          </a:xfrm>
          <a:prstGeom prst="rect">
            <a:avLst/>
          </a:prstGeom>
          <a:solidFill>
            <a:srgbClr val="243B5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/>
          <p:nvPr/>
        </p:nvSpPr>
        <p:spPr>
          <a:xfrm>
            <a:off x="685800" y="6428232"/>
            <a:ext cx="420212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16.1  ·  3205CT — 평면도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4750765" y="6428232"/>
            <a:ext cx="2262683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Scale: NTS  ·  Unit: mm</a:t>
            </a:r>
            <a:endParaRPr lang="en-US" sz="850" dirty="0"/>
          </a:p>
        </p:txBody>
      </p:sp>
      <p:sp>
        <p:nvSpPr>
          <p:cNvPr id="19" name="Shape 16"/>
          <p:cNvSpPr/>
          <p:nvPr/>
        </p:nvSpPr>
        <p:spPr>
          <a:xfrm>
            <a:off x="548640" y="6903720"/>
            <a:ext cx="2081784" cy="91440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548640" y="6903720"/>
            <a:ext cx="2081784" cy="36576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8"/>
          <p:cNvSpPr/>
          <p:nvPr/>
        </p:nvSpPr>
        <p:spPr>
          <a:xfrm>
            <a:off x="658368" y="6995160"/>
            <a:ext cx="189890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Overall Width</a:t>
            </a:r>
            <a:endParaRPr lang="en-US" sz="800" dirty="0"/>
          </a:p>
        </p:txBody>
      </p:sp>
      <p:sp>
        <p:nvSpPr>
          <p:cNvPr id="22" name="Text 19"/>
          <p:cNvSpPr/>
          <p:nvPr/>
        </p:nvSpPr>
        <p:spPr>
          <a:xfrm>
            <a:off x="658368" y="7178040"/>
            <a:ext cx="189890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전체 폭</a:t>
            </a:r>
            <a:endParaRPr lang="en-US" sz="800" dirty="0"/>
          </a:p>
        </p:txBody>
      </p:sp>
      <p:sp>
        <p:nvSpPr>
          <p:cNvPr id="23" name="Text 20"/>
          <p:cNvSpPr/>
          <p:nvPr/>
        </p:nvSpPr>
        <p:spPr>
          <a:xfrm>
            <a:off x="658368" y="7360920"/>
            <a:ext cx="189890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2,464.8 mm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2740152" y="6903720"/>
            <a:ext cx="2081784" cy="91440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Shape 22"/>
          <p:cNvSpPr/>
          <p:nvPr/>
        </p:nvSpPr>
        <p:spPr>
          <a:xfrm>
            <a:off x="2740152" y="6903720"/>
            <a:ext cx="2081784" cy="36576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3"/>
          <p:cNvSpPr/>
          <p:nvPr/>
        </p:nvSpPr>
        <p:spPr>
          <a:xfrm>
            <a:off x="2849880" y="6995160"/>
            <a:ext cx="189890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Overall Depth</a:t>
            </a:r>
            <a:endParaRPr lang="en-US" sz="800" dirty="0"/>
          </a:p>
        </p:txBody>
      </p:sp>
      <p:sp>
        <p:nvSpPr>
          <p:cNvPr id="27" name="Text 24"/>
          <p:cNvSpPr/>
          <p:nvPr/>
        </p:nvSpPr>
        <p:spPr>
          <a:xfrm>
            <a:off x="2849880" y="7178040"/>
            <a:ext cx="189890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전체 깊이</a:t>
            </a:r>
            <a:endParaRPr lang="en-US" sz="800" dirty="0"/>
          </a:p>
        </p:txBody>
      </p:sp>
      <p:sp>
        <p:nvSpPr>
          <p:cNvPr id="28" name="Text 25"/>
          <p:cNvSpPr/>
          <p:nvPr/>
        </p:nvSpPr>
        <p:spPr>
          <a:xfrm>
            <a:off x="2849880" y="7360920"/>
            <a:ext cx="189890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1,866.2 mm</a:t>
            </a:r>
            <a:endParaRPr lang="en-US" sz="1600" dirty="0"/>
          </a:p>
        </p:txBody>
      </p:sp>
      <p:sp>
        <p:nvSpPr>
          <p:cNvPr id="29" name="Shape 26"/>
          <p:cNvSpPr/>
          <p:nvPr/>
        </p:nvSpPr>
        <p:spPr>
          <a:xfrm>
            <a:off x="4931664" y="6903720"/>
            <a:ext cx="2081784" cy="91440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7"/>
          <p:cNvSpPr/>
          <p:nvPr/>
        </p:nvSpPr>
        <p:spPr>
          <a:xfrm>
            <a:off x="4931664" y="6903720"/>
            <a:ext cx="2081784" cy="36576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1" name="Text 28"/>
          <p:cNvSpPr/>
          <p:nvPr/>
        </p:nvSpPr>
        <p:spPr>
          <a:xfrm>
            <a:off x="5041392" y="6995160"/>
            <a:ext cx="189890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Body Width</a:t>
            </a:r>
            <a:endParaRPr lang="en-US" sz="800" dirty="0"/>
          </a:p>
        </p:txBody>
      </p:sp>
      <p:sp>
        <p:nvSpPr>
          <p:cNvPr id="32" name="Text 29"/>
          <p:cNvSpPr/>
          <p:nvPr/>
        </p:nvSpPr>
        <p:spPr>
          <a:xfrm>
            <a:off x="5041392" y="7178040"/>
            <a:ext cx="189890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몸체 폭</a:t>
            </a:r>
            <a:endParaRPr lang="en-US" sz="800" dirty="0"/>
          </a:p>
        </p:txBody>
      </p:sp>
      <p:sp>
        <p:nvSpPr>
          <p:cNvPr id="33" name="Text 30"/>
          <p:cNvSpPr/>
          <p:nvPr/>
        </p:nvSpPr>
        <p:spPr>
          <a:xfrm>
            <a:off x="5041392" y="7360920"/>
            <a:ext cx="189890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1,401 mm</a:t>
            </a:r>
            <a:endParaRPr lang="en-US" sz="1600" dirty="0"/>
          </a:p>
        </p:txBody>
      </p:sp>
      <p:sp>
        <p:nvSpPr>
          <p:cNvPr id="34" name="Shape 31"/>
          <p:cNvSpPr/>
          <p:nvPr/>
        </p:nvSpPr>
        <p:spPr>
          <a:xfrm>
            <a:off x="548640" y="9500616"/>
            <a:ext cx="6464808" cy="777240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5" name="Shape 32"/>
          <p:cNvSpPr/>
          <p:nvPr/>
        </p:nvSpPr>
        <p:spPr>
          <a:xfrm>
            <a:off x="548640" y="9500616"/>
            <a:ext cx="73152" cy="77724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9665208"/>
            <a:ext cx="292608" cy="292608"/>
          </a:xfrm>
          <a:prstGeom prst="rect">
            <a:avLst/>
          </a:prstGeom>
        </p:spPr>
      </p:pic>
      <p:sp>
        <p:nvSpPr>
          <p:cNvPr id="37" name="Text 33"/>
          <p:cNvSpPr/>
          <p:nvPr/>
        </p:nvSpPr>
        <p:spPr>
          <a:xfrm>
            <a:off x="1143000" y="961948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도면 안내</a:t>
            </a:r>
            <a:endParaRPr lang="en-US" sz="900" dirty="0"/>
          </a:p>
        </p:txBody>
      </p:sp>
      <p:sp>
        <p:nvSpPr>
          <p:cNvPr id="38" name="Text 34"/>
          <p:cNvSpPr/>
          <p:nvPr/>
        </p:nvSpPr>
        <p:spPr>
          <a:xfrm>
            <a:off x="1143000" y="9866376"/>
            <a:ext cx="57332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도면은 NTS(Not-To-Scale)입니다. 모든 치수 단위는 mm이며, 다른 도면은 Ch.16 해당 섹션을 참조하십시오.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16 · Exterior Drawings · 장비 외관 도면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16.2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Front View — Elevation · 정면도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Unit: mm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12064" y="1380744"/>
            <a:ext cx="6537960" cy="537667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3"/>
          <p:cNvSpPr/>
          <p:nvPr/>
        </p:nvSpPr>
        <p:spPr>
          <a:xfrm>
            <a:off x="548640" y="6428232"/>
            <a:ext cx="6464808" cy="256032"/>
          </a:xfrm>
          <a:prstGeom prst="rect">
            <a:avLst/>
          </a:prstGeom>
          <a:solidFill>
            <a:srgbClr val="243B5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/>
          <p:nvPr/>
        </p:nvSpPr>
        <p:spPr>
          <a:xfrm>
            <a:off x="685800" y="6428232"/>
            <a:ext cx="420212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16.2  ·  3205CT — 정면도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4750765" y="6428232"/>
            <a:ext cx="2262683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Scale: NTS  ·  Unit: mm</a:t>
            </a:r>
            <a:endParaRPr lang="en-US" sz="850" dirty="0"/>
          </a:p>
        </p:txBody>
      </p:sp>
      <p:sp>
        <p:nvSpPr>
          <p:cNvPr id="19" name="Shape 16"/>
          <p:cNvSpPr/>
          <p:nvPr/>
        </p:nvSpPr>
        <p:spPr>
          <a:xfrm>
            <a:off x="548640" y="6903720"/>
            <a:ext cx="2081784" cy="91440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548640" y="6903720"/>
            <a:ext cx="2081784" cy="36576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8"/>
          <p:cNvSpPr/>
          <p:nvPr/>
        </p:nvSpPr>
        <p:spPr>
          <a:xfrm>
            <a:off x="658368" y="6995160"/>
            <a:ext cx="189890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Overall Width</a:t>
            </a:r>
            <a:endParaRPr lang="en-US" sz="800" dirty="0"/>
          </a:p>
        </p:txBody>
      </p:sp>
      <p:sp>
        <p:nvSpPr>
          <p:cNvPr id="22" name="Text 19"/>
          <p:cNvSpPr/>
          <p:nvPr/>
        </p:nvSpPr>
        <p:spPr>
          <a:xfrm>
            <a:off x="658368" y="7178040"/>
            <a:ext cx="189890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전체 폭</a:t>
            </a:r>
            <a:endParaRPr lang="en-US" sz="800" dirty="0"/>
          </a:p>
        </p:txBody>
      </p:sp>
      <p:sp>
        <p:nvSpPr>
          <p:cNvPr id="23" name="Text 20"/>
          <p:cNvSpPr/>
          <p:nvPr/>
        </p:nvSpPr>
        <p:spPr>
          <a:xfrm>
            <a:off x="658368" y="7360920"/>
            <a:ext cx="189890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2,192 mm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2740152" y="6903720"/>
            <a:ext cx="2081784" cy="91440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5" name="Shape 22"/>
          <p:cNvSpPr/>
          <p:nvPr/>
        </p:nvSpPr>
        <p:spPr>
          <a:xfrm>
            <a:off x="2740152" y="6903720"/>
            <a:ext cx="2081784" cy="36576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3"/>
          <p:cNvSpPr/>
          <p:nvPr/>
        </p:nvSpPr>
        <p:spPr>
          <a:xfrm>
            <a:off x="2849880" y="6995160"/>
            <a:ext cx="189890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Overall Height</a:t>
            </a:r>
            <a:endParaRPr lang="en-US" sz="800" dirty="0"/>
          </a:p>
        </p:txBody>
      </p:sp>
      <p:sp>
        <p:nvSpPr>
          <p:cNvPr id="27" name="Text 24"/>
          <p:cNvSpPr/>
          <p:nvPr/>
        </p:nvSpPr>
        <p:spPr>
          <a:xfrm>
            <a:off x="2849880" y="7178040"/>
            <a:ext cx="189890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전체 높이</a:t>
            </a:r>
            <a:endParaRPr lang="en-US" sz="800" dirty="0"/>
          </a:p>
        </p:txBody>
      </p:sp>
      <p:sp>
        <p:nvSpPr>
          <p:cNvPr id="28" name="Text 25"/>
          <p:cNvSpPr/>
          <p:nvPr/>
        </p:nvSpPr>
        <p:spPr>
          <a:xfrm>
            <a:off x="2849880" y="7360920"/>
            <a:ext cx="189890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1,777 mm</a:t>
            </a:r>
            <a:endParaRPr lang="en-US" sz="1600" dirty="0"/>
          </a:p>
        </p:txBody>
      </p:sp>
      <p:sp>
        <p:nvSpPr>
          <p:cNvPr id="29" name="Shape 26"/>
          <p:cNvSpPr/>
          <p:nvPr/>
        </p:nvSpPr>
        <p:spPr>
          <a:xfrm>
            <a:off x="4931664" y="6903720"/>
            <a:ext cx="2081784" cy="91440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7"/>
          <p:cNvSpPr/>
          <p:nvPr/>
        </p:nvSpPr>
        <p:spPr>
          <a:xfrm>
            <a:off x="4931664" y="6903720"/>
            <a:ext cx="2081784" cy="36576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1" name="Text 28"/>
          <p:cNvSpPr/>
          <p:nvPr/>
        </p:nvSpPr>
        <p:spPr>
          <a:xfrm>
            <a:off x="5041392" y="6995160"/>
            <a:ext cx="189890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Body Height</a:t>
            </a:r>
            <a:endParaRPr lang="en-US" sz="800" dirty="0"/>
          </a:p>
        </p:txBody>
      </p:sp>
      <p:sp>
        <p:nvSpPr>
          <p:cNvPr id="32" name="Text 29"/>
          <p:cNvSpPr/>
          <p:nvPr/>
        </p:nvSpPr>
        <p:spPr>
          <a:xfrm>
            <a:off x="5041392" y="7178040"/>
            <a:ext cx="189890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몸체 높이</a:t>
            </a:r>
            <a:endParaRPr lang="en-US" sz="800" dirty="0"/>
          </a:p>
        </p:txBody>
      </p:sp>
      <p:sp>
        <p:nvSpPr>
          <p:cNvPr id="33" name="Text 30"/>
          <p:cNvSpPr/>
          <p:nvPr/>
        </p:nvSpPr>
        <p:spPr>
          <a:xfrm>
            <a:off x="5041392" y="7360920"/>
            <a:ext cx="189890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1,637 mm</a:t>
            </a:r>
            <a:endParaRPr lang="en-US" sz="1600" dirty="0"/>
          </a:p>
        </p:txBody>
      </p:sp>
      <p:sp>
        <p:nvSpPr>
          <p:cNvPr id="34" name="Shape 31"/>
          <p:cNvSpPr/>
          <p:nvPr/>
        </p:nvSpPr>
        <p:spPr>
          <a:xfrm>
            <a:off x="548640" y="9500616"/>
            <a:ext cx="6464808" cy="777240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5" name="Shape 32"/>
          <p:cNvSpPr/>
          <p:nvPr/>
        </p:nvSpPr>
        <p:spPr>
          <a:xfrm>
            <a:off x="548640" y="9500616"/>
            <a:ext cx="73152" cy="77724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9665208"/>
            <a:ext cx="292608" cy="292608"/>
          </a:xfrm>
          <a:prstGeom prst="rect">
            <a:avLst/>
          </a:prstGeom>
        </p:spPr>
      </p:pic>
      <p:sp>
        <p:nvSpPr>
          <p:cNvPr id="37" name="Text 33"/>
          <p:cNvSpPr/>
          <p:nvPr/>
        </p:nvSpPr>
        <p:spPr>
          <a:xfrm>
            <a:off x="1143000" y="961948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도면 안내</a:t>
            </a:r>
            <a:endParaRPr lang="en-US" sz="900" dirty="0"/>
          </a:p>
        </p:txBody>
      </p:sp>
      <p:sp>
        <p:nvSpPr>
          <p:cNvPr id="38" name="Text 34"/>
          <p:cNvSpPr/>
          <p:nvPr/>
        </p:nvSpPr>
        <p:spPr>
          <a:xfrm>
            <a:off x="1143000" y="9866376"/>
            <a:ext cx="57332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도면은 NTS(Not-To-Scale)입니다. 모든 치수 단위는 mm이며, 다른 도면은 Ch.16 해당 섹션을 참조하십시오.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16 · Exterior Drawings · 장비 외관 도면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83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16.3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Side View — Elevation · 측면도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Unit: mm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12064" y="1380744"/>
            <a:ext cx="6537960" cy="738835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3"/>
          <p:cNvSpPr/>
          <p:nvPr/>
        </p:nvSpPr>
        <p:spPr>
          <a:xfrm>
            <a:off x="548640" y="8439912"/>
            <a:ext cx="6464808" cy="256032"/>
          </a:xfrm>
          <a:prstGeom prst="rect">
            <a:avLst/>
          </a:prstGeom>
          <a:solidFill>
            <a:srgbClr val="243B5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/>
          <p:nvPr/>
        </p:nvSpPr>
        <p:spPr>
          <a:xfrm>
            <a:off x="685800" y="8439912"/>
            <a:ext cx="420212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16.3  ·  3205CT — 측면도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4750765" y="8439912"/>
            <a:ext cx="2262683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Scale: NTS  ·  Unit: mm</a:t>
            </a:r>
            <a:endParaRPr lang="en-US" sz="850" dirty="0"/>
          </a:p>
        </p:txBody>
      </p:sp>
      <p:sp>
        <p:nvSpPr>
          <p:cNvPr id="19" name="Shape 16"/>
          <p:cNvSpPr/>
          <p:nvPr/>
        </p:nvSpPr>
        <p:spPr>
          <a:xfrm>
            <a:off x="548640" y="9500616"/>
            <a:ext cx="6464808" cy="777240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548640" y="9500616"/>
            <a:ext cx="73152" cy="77724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9665208"/>
            <a:ext cx="292608" cy="292608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1143000" y="961948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도면 안내</a:t>
            </a:r>
            <a:endParaRPr lang="en-US" sz="900" dirty="0"/>
          </a:p>
        </p:txBody>
      </p:sp>
      <p:sp>
        <p:nvSpPr>
          <p:cNvPr id="23" name="Text 19"/>
          <p:cNvSpPr/>
          <p:nvPr/>
        </p:nvSpPr>
        <p:spPr>
          <a:xfrm>
            <a:off x="1143000" y="9866376"/>
            <a:ext cx="57332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도면은 NTS(Not-To-Scale)입니다. 모든 치수 단위는 mm이며, 다른 도면은 Ch.16 해당 섹션을 참조하십시오.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16 · Exterior Drawings · 장비 외관 도면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16.4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Detail View · 상세도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Unit: mm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12064" y="1380744"/>
            <a:ext cx="6537960" cy="738835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3"/>
          <p:cNvSpPr/>
          <p:nvPr/>
        </p:nvSpPr>
        <p:spPr>
          <a:xfrm>
            <a:off x="548640" y="8439912"/>
            <a:ext cx="6464808" cy="256032"/>
          </a:xfrm>
          <a:prstGeom prst="rect">
            <a:avLst/>
          </a:prstGeom>
          <a:solidFill>
            <a:srgbClr val="243B5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/>
          <p:nvPr/>
        </p:nvSpPr>
        <p:spPr>
          <a:xfrm>
            <a:off x="685800" y="8439912"/>
            <a:ext cx="420212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16.4  ·  3205CT — 상세도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4750765" y="8439912"/>
            <a:ext cx="2262683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Scale: NTS  ·  Unit: mm</a:t>
            </a:r>
            <a:endParaRPr lang="en-US" sz="850" dirty="0"/>
          </a:p>
        </p:txBody>
      </p:sp>
      <p:sp>
        <p:nvSpPr>
          <p:cNvPr id="19" name="Shape 16"/>
          <p:cNvSpPr/>
          <p:nvPr/>
        </p:nvSpPr>
        <p:spPr>
          <a:xfrm>
            <a:off x="548640" y="9500616"/>
            <a:ext cx="6464808" cy="777240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548640" y="9500616"/>
            <a:ext cx="73152" cy="77724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9665208"/>
            <a:ext cx="292608" cy="292608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1143000" y="961948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도면 안내</a:t>
            </a:r>
            <a:endParaRPr lang="en-US" sz="900" dirty="0"/>
          </a:p>
        </p:txBody>
      </p:sp>
      <p:sp>
        <p:nvSpPr>
          <p:cNvPr id="23" name="Text 19"/>
          <p:cNvSpPr/>
          <p:nvPr/>
        </p:nvSpPr>
        <p:spPr>
          <a:xfrm>
            <a:off x="1143000" y="9866376"/>
            <a:ext cx="57332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도면은 NTS(Not-To-Scale)입니다. 모든 치수 단위는 mm이며, 다른 도면은 Ch.16 해당 섹션을 참조하십시오.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16 · Exterior Drawings · 장비 외관 도면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85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16.5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Isometric View · 등각도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Unit: mm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512064" y="1380744"/>
            <a:ext cx="6537960" cy="738835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3"/>
          <p:cNvSpPr/>
          <p:nvPr/>
        </p:nvSpPr>
        <p:spPr>
          <a:xfrm>
            <a:off x="548640" y="8439912"/>
            <a:ext cx="6464808" cy="256032"/>
          </a:xfrm>
          <a:prstGeom prst="rect">
            <a:avLst/>
          </a:prstGeom>
          <a:solidFill>
            <a:srgbClr val="243B5C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/>
          <p:nvPr/>
        </p:nvSpPr>
        <p:spPr>
          <a:xfrm>
            <a:off x="685800" y="8439912"/>
            <a:ext cx="4202125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Fig. 16.5  ·  3205CT — 등각도</a:t>
            </a:r>
            <a:endParaRPr lang="en-US" sz="850" dirty="0"/>
          </a:p>
        </p:txBody>
      </p:sp>
      <p:sp>
        <p:nvSpPr>
          <p:cNvPr id="18" name="Text 15"/>
          <p:cNvSpPr/>
          <p:nvPr/>
        </p:nvSpPr>
        <p:spPr>
          <a:xfrm>
            <a:off x="4750765" y="8439912"/>
            <a:ext cx="2262683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Scale: NTS  ·  Unit: mm</a:t>
            </a:r>
            <a:endParaRPr lang="en-US" sz="850" dirty="0"/>
          </a:p>
        </p:txBody>
      </p:sp>
      <p:sp>
        <p:nvSpPr>
          <p:cNvPr id="19" name="Shape 16"/>
          <p:cNvSpPr/>
          <p:nvPr/>
        </p:nvSpPr>
        <p:spPr>
          <a:xfrm>
            <a:off x="548640" y="9500616"/>
            <a:ext cx="6464808" cy="777240"/>
          </a:xfrm>
          <a:prstGeom prst="rect">
            <a:avLst/>
          </a:prstGeom>
          <a:solidFill>
            <a:srgbClr val="F4F6F8"/>
          </a:solidFill>
          <a:ln w="12700">
            <a:solidFill>
              <a:srgbClr val="005EB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7"/>
          <p:cNvSpPr/>
          <p:nvPr/>
        </p:nvSpPr>
        <p:spPr>
          <a:xfrm>
            <a:off x="548640" y="9500616"/>
            <a:ext cx="73152" cy="77724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9665208"/>
            <a:ext cx="292608" cy="292608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1143000" y="9619488"/>
            <a:ext cx="57332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도면 안내</a:t>
            </a:r>
            <a:endParaRPr lang="en-US" sz="900" dirty="0"/>
          </a:p>
        </p:txBody>
      </p:sp>
      <p:sp>
        <p:nvSpPr>
          <p:cNvPr id="23" name="Text 19"/>
          <p:cNvSpPr/>
          <p:nvPr/>
        </p:nvSpPr>
        <p:spPr>
          <a:xfrm>
            <a:off x="1143000" y="9866376"/>
            <a:ext cx="57332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도면은 NTS(Not-To-Scale)입니다. 모든 치수 단위는 mm이며, 다른 도면은 Ch.16 해당 섹션을 참조하십시오.</a:t>
            </a:r>
            <a:endParaRPr lang="en-US" sz="95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411480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4114800"/>
            <a:ext cx="7562088" cy="54864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5486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8640" y="841248"/>
            <a:ext cx="640080" cy="27432"/>
          </a:xfrm>
          <a:prstGeom prst="rect">
            <a:avLst/>
          </a:prstGeom>
          <a:solidFill>
            <a:srgbClr val="8AA9D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" name="Text 4"/>
          <p:cNvSpPr/>
          <p:nvPr/>
        </p:nvSpPr>
        <p:spPr>
          <a:xfrm>
            <a:off x="548640" y="1371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447288" y="914400"/>
            <a:ext cx="365760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0" b="1" kern="0" spc="-8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17</a:t>
            </a:r>
            <a:endParaRPr lang="en-US" sz="22000" dirty="0"/>
          </a:p>
        </p:txBody>
      </p:sp>
      <p:sp>
        <p:nvSpPr>
          <p:cNvPr id="8" name="Text 6"/>
          <p:cNvSpPr/>
          <p:nvPr/>
        </p:nvSpPr>
        <p:spPr>
          <a:xfrm>
            <a:off x="548640" y="2377440"/>
            <a:ext cx="4572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Revision History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548640" y="297180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개정 이력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4663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 챕터에서 다루는 내용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48640" y="4983480"/>
            <a:ext cx="914400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548640" y="5257800"/>
            <a:ext cx="822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17.1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5257800"/>
            <a:ext cx="3200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개정 이력 표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63040" y="5532120"/>
            <a:ext cx="45720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Document Revision Table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548640" y="9043416"/>
            <a:ext cx="6464808" cy="10058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9043416"/>
            <a:ext cx="54864" cy="100584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777240" y="9208008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개요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777240" y="9500616"/>
            <a:ext cx="600760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매뉴얼의 개정 이력을 기록합니다. 버전 표기 방식: A.B.C — A: 레이아웃 또는 중대한 변경, B: 모델 또는 도면 변경, C: 이하 내용 수정.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548640" y="10140696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kern="0" spc="3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· USER MANUAL · v2.0.1</a:t>
            </a:r>
            <a:endParaRPr lang="en-US" sz="85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17 · Revision History · 개정 이력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87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17.1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Document Revisions · 문서 개정 사항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Latest: v2.0.1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매뉴얼은 장비 사양 변경 또는 내용 보완 시 개정됩니다. 항상 최신 버전을 사용하시고, 변경 사항은 아래 표를 참조하십시오.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1965960"/>
            <a:ext cx="6464808" cy="109728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1965960"/>
            <a:ext cx="109728" cy="1097280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822960" y="2103120"/>
            <a:ext cx="4572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CURRENT VERSION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822960" y="2331720"/>
            <a:ext cx="27432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2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v2.0.1</a:t>
            </a:r>
            <a:endParaRPr lang="en-US" sz="4200" dirty="0"/>
          </a:p>
        </p:txBody>
      </p:sp>
      <p:sp>
        <p:nvSpPr>
          <p:cNvPr id="19" name="Text 17"/>
          <p:cNvSpPr/>
          <p:nvPr/>
        </p:nvSpPr>
        <p:spPr>
          <a:xfrm>
            <a:off x="3749040" y="2148840"/>
            <a:ext cx="1088136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RELEASED</a:t>
            </a:r>
            <a:endParaRPr lang="en-US" sz="850" dirty="0"/>
          </a:p>
        </p:txBody>
      </p:sp>
      <p:sp>
        <p:nvSpPr>
          <p:cNvPr id="20" name="Text 18"/>
          <p:cNvSpPr/>
          <p:nvPr/>
        </p:nvSpPr>
        <p:spPr>
          <a:xfrm>
            <a:off x="3749040" y="2404872"/>
            <a:ext cx="1088136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2025.12.31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4837176" y="2148840"/>
            <a:ext cx="1088136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AUTHOR</a:t>
            </a:r>
            <a:endParaRPr lang="en-US" sz="850" dirty="0"/>
          </a:p>
        </p:txBody>
      </p:sp>
      <p:sp>
        <p:nvSpPr>
          <p:cNvPr id="22" name="Text 20"/>
          <p:cNvSpPr/>
          <p:nvPr/>
        </p:nvSpPr>
        <p:spPr>
          <a:xfrm>
            <a:off x="4837176" y="2404872"/>
            <a:ext cx="1088136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허웅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5925312" y="2148840"/>
            <a:ext cx="1088136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3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STATUS</a:t>
            </a:r>
            <a:endParaRPr lang="en-US" sz="850" dirty="0"/>
          </a:p>
        </p:txBody>
      </p:sp>
      <p:sp>
        <p:nvSpPr>
          <p:cNvPr id="24" name="Text 22"/>
          <p:cNvSpPr/>
          <p:nvPr/>
        </p:nvSpPr>
        <p:spPr>
          <a:xfrm>
            <a:off x="5925312" y="2404872"/>
            <a:ext cx="1088136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Released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548640" y="3200400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CHANGE TYPES · 변경 유형</a:t>
            </a:r>
            <a:endParaRPr lang="en-US" sz="1000" dirty="0"/>
          </a:p>
        </p:txBody>
      </p:sp>
      <p:sp>
        <p:nvSpPr>
          <p:cNvPr id="26" name="Shape 24"/>
          <p:cNvSpPr/>
          <p:nvPr/>
        </p:nvSpPr>
        <p:spPr>
          <a:xfrm>
            <a:off x="548640" y="3493008"/>
            <a:ext cx="914400" cy="2743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7" name="Shape 25"/>
          <p:cNvSpPr/>
          <p:nvPr/>
        </p:nvSpPr>
        <p:spPr>
          <a:xfrm>
            <a:off x="548640" y="3675888"/>
            <a:ext cx="1547622" cy="50292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8" name="Shape 26"/>
          <p:cNvSpPr/>
          <p:nvPr/>
        </p:nvSpPr>
        <p:spPr>
          <a:xfrm>
            <a:off x="548640" y="3675888"/>
            <a:ext cx="502920" cy="502920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9" name="Text 27"/>
          <p:cNvSpPr/>
          <p:nvPr/>
        </p:nvSpPr>
        <p:spPr>
          <a:xfrm>
            <a:off x="548640" y="3675888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NEW</a:t>
            </a:r>
            <a:endParaRPr lang="en-US" sz="1000" dirty="0"/>
          </a:p>
        </p:txBody>
      </p:sp>
      <p:sp>
        <p:nvSpPr>
          <p:cNvPr id="30" name="Text 28"/>
          <p:cNvSpPr/>
          <p:nvPr/>
        </p:nvSpPr>
        <p:spPr>
          <a:xfrm>
            <a:off x="1143000" y="3675888"/>
            <a:ext cx="861822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신규 추가</a:t>
            </a:r>
            <a:endParaRPr lang="en-US" sz="1050" dirty="0"/>
          </a:p>
        </p:txBody>
      </p:sp>
      <p:sp>
        <p:nvSpPr>
          <p:cNvPr id="31" name="Shape 29"/>
          <p:cNvSpPr/>
          <p:nvPr/>
        </p:nvSpPr>
        <p:spPr>
          <a:xfrm>
            <a:off x="2187702" y="3675888"/>
            <a:ext cx="1547622" cy="50292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2" name="Shape 30"/>
          <p:cNvSpPr/>
          <p:nvPr/>
        </p:nvSpPr>
        <p:spPr>
          <a:xfrm>
            <a:off x="2187702" y="3675888"/>
            <a:ext cx="502920" cy="502920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3" name="Text 31"/>
          <p:cNvSpPr/>
          <p:nvPr/>
        </p:nvSpPr>
        <p:spPr>
          <a:xfrm>
            <a:off x="2187702" y="3675888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MOD</a:t>
            </a:r>
            <a:endParaRPr lang="en-US" sz="1000" dirty="0"/>
          </a:p>
        </p:txBody>
      </p:sp>
      <p:sp>
        <p:nvSpPr>
          <p:cNvPr id="34" name="Text 32"/>
          <p:cNvSpPr/>
          <p:nvPr/>
        </p:nvSpPr>
        <p:spPr>
          <a:xfrm>
            <a:off x="2782062" y="3675888"/>
            <a:ext cx="861822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수정 / 업데이트</a:t>
            </a:r>
            <a:endParaRPr lang="en-US" sz="1050" dirty="0"/>
          </a:p>
        </p:txBody>
      </p:sp>
      <p:sp>
        <p:nvSpPr>
          <p:cNvPr id="35" name="Shape 33"/>
          <p:cNvSpPr/>
          <p:nvPr/>
        </p:nvSpPr>
        <p:spPr>
          <a:xfrm>
            <a:off x="3826764" y="3675888"/>
            <a:ext cx="1547622" cy="50292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6" name="Shape 34"/>
          <p:cNvSpPr/>
          <p:nvPr/>
        </p:nvSpPr>
        <p:spPr>
          <a:xfrm>
            <a:off x="3826764" y="3675888"/>
            <a:ext cx="502920" cy="502920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7" name="Text 35"/>
          <p:cNvSpPr/>
          <p:nvPr/>
        </p:nvSpPr>
        <p:spPr>
          <a:xfrm>
            <a:off x="3826764" y="3675888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FIX</a:t>
            </a:r>
            <a:endParaRPr lang="en-US" sz="1000" dirty="0"/>
          </a:p>
        </p:txBody>
      </p:sp>
      <p:sp>
        <p:nvSpPr>
          <p:cNvPr id="38" name="Text 36"/>
          <p:cNvSpPr/>
          <p:nvPr/>
        </p:nvSpPr>
        <p:spPr>
          <a:xfrm>
            <a:off x="4421124" y="3675888"/>
            <a:ext cx="861822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오류 수정</a:t>
            </a:r>
            <a:endParaRPr lang="en-US" sz="1050" dirty="0"/>
          </a:p>
        </p:txBody>
      </p:sp>
      <p:sp>
        <p:nvSpPr>
          <p:cNvPr id="39" name="Shape 37"/>
          <p:cNvSpPr/>
          <p:nvPr/>
        </p:nvSpPr>
        <p:spPr>
          <a:xfrm>
            <a:off x="5465826" y="3675888"/>
            <a:ext cx="1547622" cy="50292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0" name="Shape 38"/>
          <p:cNvSpPr/>
          <p:nvPr/>
        </p:nvSpPr>
        <p:spPr>
          <a:xfrm>
            <a:off x="5465826" y="3675888"/>
            <a:ext cx="502920" cy="50292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1" name="Text 39"/>
          <p:cNvSpPr/>
          <p:nvPr/>
        </p:nvSpPr>
        <p:spPr>
          <a:xfrm>
            <a:off x="5465826" y="3675888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DEL</a:t>
            </a:r>
            <a:endParaRPr lang="en-US" sz="1000" dirty="0"/>
          </a:p>
        </p:txBody>
      </p:sp>
      <p:sp>
        <p:nvSpPr>
          <p:cNvPr id="42" name="Text 40"/>
          <p:cNvSpPr/>
          <p:nvPr/>
        </p:nvSpPr>
        <p:spPr>
          <a:xfrm>
            <a:off x="6060186" y="3675888"/>
            <a:ext cx="861822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삭제</a:t>
            </a:r>
            <a:endParaRPr lang="en-US" sz="1050" dirty="0"/>
          </a:p>
        </p:txBody>
      </p:sp>
      <p:sp>
        <p:nvSpPr>
          <p:cNvPr id="43" name="Shape 41"/>
          <p:cNvSpPr/>
          <p:nvPr/>
        </p:nvSpPr>
        <p:spPr>
          <a:xfrm>
            <a:off x="548640" y="4389120"/>
            <a:ext cx="6464808" cy="34747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4" name="Text 42"/>
          <p:cNvSpPr/>
          <p:nvPr/>
        </p:nvSpPr>
        <p:spPr>
          <a:xfrm>
            <a:off x="640080" y="4389120"/>
            <a:ext cx="365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NO.</a:t>
            </a:r>
            <a:endParaRPr lang="en-US" sz="850" dirty="0"/>
          </a:p>
        </p:txBody>
      </p:sp>
      <p:sp>
        <p:nvSpPr>
          <p:cNvPr id="45" name="Text 43"/>
          <p:cNvSpPr/>
          <p:nvPr/>
        </p:nvSpPr>
        <p:spPr>
          <a:xfrm>
            <a:off x="1051560" y="4389120"/>
            <a:ext cx="777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VERSION</a:t>
            </a:r>
            <a:endParaRPr lang="en-US" sz="850" dirty="0"/>
          </a:p>
        </p:txBody>
      </p:sp>
      <p:sp>
        <p:nvSpPr>
          <p:cNvPr id="46" name="Text 44"/>
          <p:cNvSpPr/>
          <p:nvPr/>
        </p:nvSpPr>
        <p:spPr>
          <a:xfrm>
            <a:off x="1874520" y="4389120"/>
            <a:ext cx="1005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DATE</a:t>
            </a:r>
            <a:endParaRPr lang="en-US" sz="850" dirty="0"/>
          </a:p>
        </p:txBody>
      </p:sp>
      <p:sp>
        <p:nvSpPr>
          <p:cNvPr id="47" name="Text 45"/>
          <p:cNvSpPr/>
          <p:nvPr/>
        </p:nvSpPr>
        <p:spPr>
          <a:xfrm>
            <a:off x="2926080" y="4389120"/>
            <a:ext cx="640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TYPE</a:t>
            </a:r>
            <a:endParaRPr lang="en-US" sz="850" dirty="0"/>
          </a:p>
        </p:txBody>
      </p:sp>
      <p:sp>
        <p:nvSpPr>
          <p:cNvPr id="48" name="Text 46"/>
          <p:cNvSpPr/>
          <p:nvPr/>
        </p:nvSpPr>
        <p:spPr>
          <a:xfrm>
            <a:off x="3611880" y="4389120"/>
            <a:ext cx="262432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DESCRIPTION</a:t>
            </a:r>
            <a:endParaRPr lang="en-US" sz="850" dirty="0"/>
          </a:p>
        </p:txBody>
      </p:sp>
      <p:sp>
        <p:nvSpPr>
          <p:cNvPr id="49" name="Text 47"/>
          <p:cNvSpPr/>
          <p:nvPr/>
        </p:nvSpPr>
        <p:spPr>
          <a:xfrm>
            <a:off x="6144768" y="4389120"/>
            <a:ext cx="731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AUTHOR</a:t>
            </a:r>
            <a:endParaRPr lang="en-US" sz="850" dirty="0"/>
          </a:p>
        </p:txBody>
      </p:sp>
      <p:sp>
        <p:nvSpPr>
          <p:cNvPr id="50" name="Shape 48"/>
          <p:cNvSpPr/>
          <p:nvPr/>
        </p:nvSpPr>
        <p:spPr>
          <a:xfrm>
            <a:off x="548640" y="4736592"/>
            <a:ext cx="6464808" cy="384048"/>
          </a:xfrm>
          <a:prstGeom prst="rect">
            <a:avLst/>
          </a:prstGeom>
          <a:solidFill>
            <a:srgbClr val="FFFFFF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1" name="Shape 49"/>
          <p:cNvSpPr/>
          <p:nvPr/>
        </p:nvSpPr>
        <p:spPr>
          <a:xfrm>
            <a:off x="548640" y="4736592"/>
            <a:ext cx="45720" cy="384048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2" name="Text 50"/>
          <p:cNvSpPr/>
          <p:nvPr/>
        </p:nvSpPr>
        <p:spPr>
          <a:xfrm>
            <a:off x="640080" y="4736592"/>
            <a:ext cx="365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03</a:t>
            </a:r>
            <a:endParaRPr lang="en-US" sz="900" dirty="0"/>
          </a:p>
        </p:txBody>
      </p:sp>
      <p:sp>
        <p:nvSpPr>
          <p:cNvPr id="53" name="Text 51"/>
          <p:cNvSpPr/>
          <p:nvPr/>
        </p:nvSpPr>
        <p:spPr>
          <a:xfrm>
            <a:off x="1051560" y="4736592"/>
            <a:ext cx="7772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2.0.1</a:t>
            </a:r>
            <a:endParaRPr lang="en-US" sz="1100" dirty="0"/>
          </a:p>
        </p:txBody>
      </p:sp>
      <p:sp>
        <p:nvSpPr>
          <p:cNvPr id="54" name="Text 52"/>
          <p:cNvSpPr/>
          <p:nvPr/>
        </p:nvSpPr>
        <p:spPr>
          <a:xfrm>
            <a:off x="1874520" y="4736592"/>
            <a:ext cx="10058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2025.12.31</a:t>
            </a:r>
            <a:endParaRPr lang="en-US" sz="900" dirty="0"/>
          </a:p>
        </p:txBody>
      </p:sp>
      <p:sp>
        <p:nvSpPr>
          <p:cNvPr id="55" name="Shape 53"/>
          <p:cNvSpPr/>
          <p:nvPr/>
        </p:nvSpPr>
        <p:spPr>
          <a:xfrm>
            <a:off x="2926080" y="4828032"/>
            <a:ext cx="502920" cy="201168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6" name="Text 54"/>
          <p:cNvSpPr/>
          <p:nvPr/>
        </p:nvSpPr>
        <p:spPr>
          <a:xfrm>
            <a:off x="2926080" y="4828032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MOD</a:t>
            </a:r>
            <a:endParaRPr lang="en-US" sz="800" dirty="0"/>
          </a:p>
        </p:txBody>
      </p:sp>
      <p:sp>
        <p:nvSpPr>
          <p:cNvPr id="57" name="Text 55"/>
          <p:cNvSpPr/>
          <p:nvPr/>
        </p:nvSpPr>
        <p:spPr>
          <a:xfrm>
            <a:off x="3611880" y="4736592"/>
            <a:ext cx="2313432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ko-KR" alt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전체 디자인 및 레이아웃 변경</a:t>
            </a:r>
            <a:endParaRPr lang="en-US" sz="900" dirty="0"/>
          </a:p>
        </p:txBody>
      </p:sp>
      <p:sp>
        <p:nvSpPr>
          <p:cNvPr id="58" name="Text 56"/>
          <p:cNvSpPr/>
          <p:nvPr/>
        </p:nvSpPr>
        <p:spPr>
          <a:xfrm>
            <a:off x="6144768" y="4736592"/>
            <a:ext cx="7315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허웅</a:t>
            </a:r>
            <a:endParaRPr lang="en-US" sz="900" dirty="0"/>
          </a:p>
        </p:txBody>
      </p:sp>
      <p:sp>
        <p:nvSpPr>
          <p:cNvPr id="59" name="Shape 57"/>
          <p:cNvSpPr/>
          <p:nvPr/>
        </p:nvSpPr>
        <p:spPr>
          <a:xfrm>
            <a:off x="548640" y="5120640"/>
            <a:ext cx="6464808" cy="384048"/>
          </a:xfrm>
          <a:prstGeom prst="rect">
            <a:avLst/>
          </a:prstGeom>
          <a:solidFill>
            <a:srgbClr val="FAFBFC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0" name="Text 58"/>
          <p:cNvSpPr/>
          <p:nvPr/>
        </p:nvSpPr>
        <p:spPr>
          <a:xfrm>
            <a:off x="640080" y="5120640"/>
            <a:ext cx="365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</a:t>
            </a:r>
            <a:endParaRPr lang="en-US" sz="900" dirty="0"/>
          </a:p>
        </p:txBody>
      </p:sp>
      <p:sp>
        <p:nvSpPr>
          <p:cNvPr id="61" name="Text 59"/>
          <p:cNvSpPr/>
          <p:nvPr/>
        </p:nvSpPr>
        <p:spPr>
          <a:xfrm>
            <a:off x="1051560" y="5120640"/>
            <a:ext cx="7772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1.0.2</a:t>
            </a:r>
            <a:endParaRPr lang="en-US" sz="1100" dirty="0"/>
          </a:p>
        </p:txBody>
      </p:sp>
      <p:sp>
        <p:nvSpPr>
          <p:cNvPr id="62" name="Text 60"/>
          <p:cNvSpPr/>
          <p:nvPr/>
        </p:nvSpPr>
        <p:spPr>
          <a:xfrm>
            <a:off x="1874520" y="5120640"/>
            <a:ext cx="10058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2025.08.15</a:t>
            </a:r>
            <a:endParaRPr lang="en-US" sz="900" dirty="0"/>
          </a:p>
        </p:txBody>
      </p:sp>
      <p:sp>
        <p:nvSpPr>
          <p:cNvPr id="63" name="Shape 61"/>
          <p:cNvSpPr/>
          <p:nvPr/>
        </p:nvSpPr>
        <p:spPr>
          <a:xfrm>
            <a:off x="2926080" y="5212080"/>
            <a:ext cx="502920" cy="201168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4" name="Text 62"/>
          <p:cNvSpPr/>
          <p:nvPr/>
        </p:nvSpPr>
        <p:spPr>
          <a:xfrm>
            <a:off x="2926080" y="5212080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FIX</a:t>
            </a:r>
            <a:endParaRPr lang="en-US" sz="800" dirty="0"/>
          </a:p>
        </p:txBody>
      </p:sp>
      <p:sp>
        <p:nvSpPr>
          <p:cNvPr id="65" name="Text 63"/>
          <p:cNvSpPr/>
          <p:nvPr/>
        </p:nvSpPr>
        <p:spPr>
          <a:xfrm>
            <a:off x="3611880" y="5120640"/>
            <a:ext cx="2313432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캘리브레이션 절차 오류 수정 (10.1 LUT 설정 부분)</a:t>
            </a:r>
            <a:endParaRPr lang="en-US" sz="900" dirty="0"/>
          </a:p>
        </p:txBody>
      </p:sp>
      <p:sp>
        <p:nvSpPr>
          <p:cNvPr id="66" name="Text 64"/>
          <p:cNvSpPr/>
          <p:nvPr/>
        </p:nvSpPr>
        <p:spPr>
          <a:xfrm>
            <a:off x="6144768" y="5120640"/>
            <a:ext cx="7315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허웅</a:t>
            </a:r>
            <a:endParaRPr lang="en-US" sz="900" dirty="0"/>
          </a:p>
        </p:txBody>
      </p:sp>
      <p:sp>
        <p:nvSpPr>
          <p:cNvPr id="67" name="Shape 65"/>
          <p:cNvSpPr/>
          <p:nvPr/>
        </p:nvSpPr>
        <p:spPr>
          <a:xfrm>
            <a:off x="548640" y="5504688"/>
            <a:ext cx="6464808" cy="384048"/>
          </a:xfrm>
          <a:prstGeom prst="rect">
            <a:avLst/>
          </a:prstGeom>
          <a:solidFill>
            <a:srgbClr val="FFFFFF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8" name="Text 66"/>
          <p:cNvSpPr/>
          <p:nvPr/>
        </p:nvSpPr>
        <p:spPr>
          <a:xfrm>
            <a:off x="640080" y="5504688"/>
            <a:ext cx="365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</a:t>
            </a:r>
            <a:endParaRPr lang="en-US" sz="900" dirty="0"/>
          </a:p>
        </p:txBody>
      </p:sp>
      <p:sp>
        <p:nvSpPr>
          <p:cNvPr id="69" name="Text 67"/>
          <p:cNvSpPr/>
          <p:nvPr/>
        </p:nvSpPr>
        <p:spPr>
          <a:xfrm>
            <a:off x="1051560" y="5504688"/>
            <a:ext cx="7772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1.0.1</a:t>
            </a:r>
            <a:endParaRPr lang="en-US" sz="1100" dirty="0"/>
          </a:p>
        </p:txBody>
      </p:sp>
      <p:sp>
        <p:nvSpPr>
          <p:cNvPr id="70" name="Text 68"/>
          <p:cNvSpPr/>
          <p:nvPr/>
        </p:nvSpPr>
        <p:spPr>
          <a:xfrm>
            <a:off x="1874520" y="5504688"/>
            <a:ext cx="10058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2025.05.20</a:t>
            </a:r>
            <a:endParaRPr lang="en-US" sz="900" dirty="0"/>
          </a:p>
        </p:txBody>
      </p:sp>
      <p:sp>
        <p:nvSpPr>
          <p:cNvPr id="71" name="Shape 69"/>
          <p:cNvSpPr/>
          <p:nvPr/>
        </p:nvSpPr>
        <p:spPr>
          <a:xfrm>
            <a:off x="2926080" y="5596128"/>
            <a:ext cx="502920" cy="201168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2" name="Text 70"/>
          <p:cNvSpPr/>
          <p:nvPr/>
        </p:nvSpPr>
        <p:spPr>
          <a:xfrm>
            <a:off x="2926080" y="5596128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MOD</a:t>
            </a:r>
            <a:endParaRPr lang="en-US" sz="800" dirty="0"/>
          </a:p>
        </p:txBody>
      </p:sp>
      <p:sp>
        <p:nvSpPr>
          <p:cNvPr id="73" name="Text 71"/>
          <p:cNvSpPr/>
          <p:nvPr/>
        </p:nvSpPr>
        <p:spPr>
          <a:xfrm>
            <a:off x="3611880" y="5504688"/>
            <a:ext cx="262432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2D 검사 순서 보완 및 컨트롤 패널 사진 교체</a:t>
            </a:r>
            <a:endParaRPr lang="en-US" sz="900" dirty="0"/>
          </a:p>
        </p:txBody>
      </p:sp>
      <p:sp>
        <p:nvSpPr>
          <p:cNvPr id="74" name="Text 72"/>
          <p:cNvSpPr/>
          <p:nvPr/>
        </p:nvSpPr>
        <p:spPr>
          <a:xfrm>
            <a:off x="6144768" y="5504688"/>
            <a:ext cx="7315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ko-KR" alt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허웅</a:t>
            </a:r>
            <a:endParaRPr lang="en-US" sz="900" dirty="0"/>
          </a:p>
        </p:txBody>
      </p:sp>
      <p:sp>
        <p:nvSpPr>
          <p:cNvPr id="75" name="Shape 73"/>
          <p:cNvSpPr/>
          <p:nvPr/>
        </p:nvSpPr>
        <p:spPr>
          <a:xfrm>
            <a:off x="548640" y="5888736"/>
            <a:ext cx="6464808" cy="384048"/>
          </a:xfrm>
          <a:prstGeom prst="rect">
            <a:avLst/>
          </a:prstGeom>
          <a:solidFill>
            <a:srgbClr val="FAFBFC"/>
          </a:solidFill>
          <a:ln w="381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6" name="Text 74"/>
          <p:cNvSpPr/>
          <p:nvPr/>
        </p:nvSpPr>
        <p:spPr>
          <a:xfrm>
            <a:off x="640080" y="5888736"/>
            <a:ext cx="365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00</a:t>
            </a:r>
            <a:endParaRPr lang="en-US" sz="900" dirty="0"/>
          </a:p>
        </p:txBody>
      </p:sp>
      <p:sp>
        <p:nvSpPr>
          <p:cNvPr id="77" name="Text 75"/>
          <p:cNvSpPr/>
          <p:nvPr/>
        </p:nvSpPr>
        <p:spPr>
          <a:xfrm>
            <a:off x="1051560" y="5888736"/>
            <a:ext cx="7772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1.0.0</a:t>
            </a:r>
            <a:endParaRPr lang="en-US" sz="1100" dirty="0"/>
          </a:p>
        </p:txBody>
      </p:sp>
      <p:sp>
        <p:nvSpPr>
          <p:cNvPr id="78" name="Text 76"/>
          <p:cNvSpPr/>
          <p:nvPr/>
        </p:nvSpPr>
        <p:spPr>
          <a:xfrm>
            <a:off x="1874520" y="5888736"/>
            <a:ext cx="10058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2025.03.10</a:t>
            </a:r>
            <a:endParaRPr lang="en-US" sz="900" dirty="0"/>
          </a:p>
        </p:txBody>
      </p:sp>
      <p:sp>
        <p:nvSpPr>
          <p:cNvPr id="79" name="Shape 77"/>
          <p:cNvSpPr/>
          <p:nvPr/>
        </p:nvSpPr>
        <p:spPr>
          <a:xfrm>
            <a:off x="2926080" y="5980176"/>
            <a:ext cx="502920" cy="201168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80" name="Text 78"/>
          <p:cNvSpPr/>
          <p:nvPr/>
        </p:nvSpPr>
        <p:spPr>
          <a:xfrm>
            <a:off x="2926080" y="5980176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NEW</a:t>
            </a:r>
            <a:endParaRPr lang="en-US" sz="800" dirty="0"/>
          </a:p>
        </p:txBody>
      </p:sp>
      <p:sp>
        <p:nvSpPr>
          <p:cNvPr id="81" name="Text 79"/>
          <p:cNvSpPr/>
          <p:nvPr/>
        </p:nvSpPr>
        <p:spPr>
          <a:xfrm>
            <a:off x="3611880" y="5888736"/>
            <a:ext cx="262432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초판 발행 — 3205CT 사용자 매뉴얼</a:t>
            </a:r>
            <a:endParaRPr lang="en-US" sz="900" dirty="0"/>
          </a:p>
        </p:txBody>
      </p:sp>
      <p:sp>
        <p:nvSpPr>
          <p:cNvPr id="82" name="Text 80"/>
          <p:cNvSpPr/>
          <p:nvPr/>
        </p:nvSpPr>
        <p:spPr>
          <a:xfrm>
            <a:off x="6144768" y="5888736"/>
            <a:ext cx="7315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900" dirty="0"/>
          </a:p>
        </p:txBody>
      </p:sp>
      <p:sp>
        <p:nvSpPr>
          <p:cNvPr id="83" name="Shape 81"/>
          <p:cNvSpPr/>
          <p:nvPr/>
        </p:nvSpPr>
        <p:spPr>
          <a:xfrm>
            <a:off x="548640" y="6501384"/>
            <a:ext cx="6464808" cy="777240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4" name="Shape 82"/>
          <p:cNvSpPr/>
          <p:nvPr/>
        </p:nvSpPr>
        <p:spPr>
          <a:xfrm>
            <a:off x="548640" y="6501384"/>
            <a:ext cx="54864" cy="77724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85" name="Text 83"/>
          <p:cNvSpPr/>
          <p:nvPr/>
        </p:nvSpPr>
        <p:spPr>
          <a:xfrm>
            <a:off x="731520" y="6592824"/>
            <a:ext cx="619048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버전 표기 방식  (Version Naming Rule)</a:t>
            </a:r>
            <a:endParaRPr lang="en-US" sz="1000" dirty="0"/>
          </a:p>
        </p:txBody>
      </p:sp>
      <p:sp>
        <p:nvSpPr>
          <p:cNvPr id="86" name="Text 84"/>
          <p:cNvSpPr/>
          <p:nvPr/>
        </p:nvSpPr>
        <p:spPr>
          <a:xfrm>
            <a:off x="731520" y="6867144"/>
            <a:ext cx="61904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.</a:t>
            </a:r>
            <a:r>
              <a:rPr lang="en-US" sz="950" dirty="0">
                <a:solidFill>
                  <a:srgbClr val="FFC0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B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.</a:t>
            </a:r>
            <a:r>
              <a:rPr lang="en-US" sz="950" dirty="0">
                <a:solidFill>
                  <a:srgbClr val="0070C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 —  </a:t>
            </a:r>
            <a:r>
              <a:rPr lang="en-US" sz="9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: 레이아웃 또는 중대한 변경  |  </a:t>
            </a:r>
            <a:r>
              <a:rPr lang="en-US" sz="950" b="1" dirty="0">
                <a:solidFill>
                  <a:srgbClr val="FF820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B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: 모델 또는 도면 변경  |  </a:t>
            </a:r>
            <a:r>
              <a:rPr lang="en-US" sz="950" b="1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: 이하 내용 수정</a:t>
            </a:r>
            <a:endParaRPr lang="en-US" sz="950" dirty="0"/>
          </a:p>
        </p:txBody>
      </p:sp>
      <p:sp>
        <p:nvSpPr>
          <p:cNvPr id="87" name="Text 85"/>
          <p:cNvSpPr/>
          <p:nvPr/>
        </p:nvSpPr>
        <p:spPr>
          <a:xfrm>
            <a:off x="548640" y="7507224"/>
            <a:ext cx="64648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4A6FA5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DOCUMENT CONTROL · 문서 관리</a:t>
            </a:r>
            <a:endParaRPr lang="en-US" sz="1000" dirty="0"/>
          </a:p>
        </p:txBody>
      </p:sp>
      <p:sp>
        <p:nvSpPr>
          <p:cNvPr id="88" name="Shape 86"/>
          <p:cNvSpPr/>
          <p:nvPr/>
        </p:nvSpPr>
        <p:spPr>
          <a:xfrm>
            <a:off x="548640" y="7799832"/>
            <a:ext cx="914400" cy="27432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89" name="Shape 87"/>
          <p:cNvSpPr/>
          <p:nvPr/>
        </p:nvSpPr>
        <p:spPr>
          <a:xfrm>
            <a:off x="548640" y="8010144"/>
            <a:ext cx="2063496" cy="14630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0" name="Shape 88"/>
          <p:cNvSpPr/>
          <p:nvPr/>
        </p:nvSpPr>
        <p:spPr>
          <a:xfrm>
            <a:off x="548640" y="8010144"/>
            <a:ext cx="2063496" cy="292608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91" name="Text 89"/>
          <p:cNvSpPr/>
          <p:nvPr/>
        </p:nvSpPr>
        <p:spPr>
          <a:xfrm>
            <a:off x="713232" y="8010144"/>
            <a:ext cx="1789176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PREPARED BY</a:t>
            </a:r>
            <a:endParaRPr lang="en-US" sz="900" dirty="0"/>
          </a:p>
        </p:txBody>
      </p:sp>
      <p:sp>
        <p:nvSpPr>
          <p:cNvPr id="92" name="Text 90"/>
          <p:cNvSpPr/>
          <p:nvPr/>
        </p:nvSpPr>
        <p:spPr>
          <a:xfrm>
            <a:off x="713232" y="8010144"/>
            <a:ext cx="1789176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작성</a:t>
            </a:r>
            <a:endParaRPr lang="en-US" sz="900" dirty="0"/>
          </a:p>
        </p:txBody>
      </p:sp>
      <p:sp>
        <p:nvSpPr>
          <p:cNvPr id="93" name="Shape 91"/>
          <p:cNvSpPr/>
          <p:nvPr/>
        </p:nvSpPr>
        <p:spPr>
          <a:xfrm>
            <a:off x="713232" y="8375904"/>
            <a:ext cx="1734312" cy="59436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4" name="Text 92"/>
          <p:cNvSpPr/>
          <p:nvPr/>
        </p:nvSpPr>
        <p:spPr>
          <a:xfrm>
            <a:off x="713232" y="8970264"/>
            <a:ext cx="173431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ko-KR" alt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이름</a:t>
            </a:r>
            <a:endParaRPr lang="en-US" sz="1200" dirty="0"/>
          </a:p>
        </p:txBody>
      </p:sp>
      <p:sp>
        <p:nvSpPr>
          <p:cNvPr id="95" name="Text 93"/>
          <p:cNvSpPr/>
          <p:nvPr/>
        </p:nvSpPr>
        <p:spPr>
          <a:xfrm>
            <a:off x="713232" y="9180576"/>
            <a:ext cx="173431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Application Team</a:t>
            </a:r>
            <a:endParaRPr lang="en-US" sz="850" dirty="0"/>
          </a:p>
        </p:txBody>
      </p:sp>
      <p:sp>
        <p:nvSpPr>
          <p:cNvPr id="96" name="Text 94"/>
          <p:cNvSpPr/>
          <p:nvPr/>
        </p:nvSpPr>
        <p:spPr>
          <a:xfrm>
            <a:off x="713232" y="9180576"/>
            <a:ext cx="173431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2025.12.20</a:t>
            </a:r>
            <a:endParaRPr lang="en-US" sz="850" dirty="0"/>
          </a:p>
        </p:txBody>
      </p:sp>
      <p:sp>
        <p:nvSpPr>
          <p:cNvPr id="97" name="Shape 95"/>
          <p:cNvSpPr/>
          <p:nvPr/>
        </p:nvSpPr>
        <p:spPr>
          <a:xfrm>
            <a:off x="2749296" y="8010144"/>
            <a:ext cx="2063496" cy="14630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8" name="Shape 96"/>
          <p:cNvSpPr/>
          <p:nvPr/>
        </p:nvSpPr>
        <p:spPr>
          <a:xfrm>
            <a:off x="2749296" y="8010144"/>
            <a:ext cx="2063496" cy="292608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99" name="Text 97"/>
          <p:cNvSpPr/>
          <p:nvPr/>
        </p:nvSpPr>
        <p:spPr>
          <a:xfrm>
            <a:off x="2913888" y="8010144"/>
            <a:ext cx="1789176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REVIEWED BY</a:t>
            </a:r>
            <a:endParaRPr lang="en-US" sz="900" dirty="0"/>
          </a:p>
        </p:txBody>
      </p:sp>
      <p:sp>
        <p:nvSpPr>
          <p:cNvPr id="100" name="Text 98"/>
          <p:cNvSpPr/>
          <p:nvPr/>
        </p:nvSpPr>
        <p:spPr>
          <a:xfrm>
            <a:off x="2913888" y="8010144"/>
            <a:ext cx="1789176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검토</a:t>
            </a:r>
            <a:endParaRPr lang="en-US" sz="900" dirty="0"/>
          </a:p>
        </p:txBody>
      </p:sp>
      <p:sp>
        <p:nvSpPr>
          <p:cNvPr id="101" name="Shape 99"/>
          <p:cNvSpPr/>
          <p:nvPr/>
        </p:nvSpPr>
        <p:spPr>
          <a:xfrm>
            <a:off x="2913888" y="8375904"/>
            <a:ext cx="1734312" cy="59436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2" name="Text 100"/>
          <p:cNvSpPr/>
          <p:nvPr/>
        </p:nvSpPr>
        <p:spPr>
          <a:xfrm>
            <a:off x="2913888" y="8970264"/>
            <a:ext cx="173431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ko-KR" alt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이름</a:t>
            </a:r>
            <a:endParaRPr lang="en-US" sz="1200" dirty="0"/>
          </a:p>
        </p:txBody>
      </p:sp>
      <p:sp>
        <p:nvSpPr>
          <p:cNvPr id="103" name="Text 101"/>
          <p:cNvSpPr/>
          <p:nvPr/>
        </p:nvSpPr>
        <p:spPr>
          <a:xfrm>
            <a:off x="2913888" y="9180576"/>
            <a:ext cx="173431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Engineering Team</a:t>
            </a:r>
            <a:endParaRPr lang="en-US" sz="850" dirty="0"/>
          </a:p>
        </p:txBody>
      </p:sp>
      <p:sp>
        <p:nvSpPr>
          <p:cNvPr id="104" name="Text 102"/>
          <p:cNvSpPr/>
          <p:nvPr/>
        </p:nvSpPr>
        <p:spPr>
          <a:xfrm>
            <a:off x="2913888" y="9180576"/>
            <a:ext cx="173431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2025.12.25</a:t>
            </a:r>
            <a:endParaRPr lang="en-US" sz="850" dirty="0"/>
          </a:p>
        </p:txBody>
      </p:sp>
      <p:sp>
        <p:nvSpPr>
          <p:cNvPr id="105" name="Shape 103"/>
          <p:cNvSpPr/>
          <p:nvPr/>
        </p:nvSpPr>
        <p:spPr>
          <a:xfrm>
            <a:off x="4949952" y="8010144"/>
            <a:ext cx="2063496" cy="14630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6" name="Shape 104"/>
          <p:cNvSpPr/>
          <p:nvPr/>
        </p:nvSpPr>
        <p:spPr>
          <a:xfrm>
            <a:off x="4949952" y="8010144"/>
            <a:ext cx="2063496" cy="292608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07" name="Text 105"/>
          <p:cNvSpPr/>
          <p:nvPr/>
        </p:nvSpPr>
        <p:spPr>
          <a:xfrm>
            <a:off x="5114544" y="8010144"/>
            <a:ext cx="1789176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APPROVED BY</a:t>
            </a:r>
            <a:endParaRPr lang="en-US" sz="900" dirty="0"/>
          </a:p>
        </p:txBody>
      </p:sp>
      <p:sp>
        <p:nvSpPr>
          <p:cNvPr id="108" name="Text 106"/>
          <p:cNvSpPr/>
          <p:nvPr/>
        </p:nvSpPr>
        <p:spPr>
          <a:xfrm>
            <a:off x="5114544" y="8010144"/>
            <a:ext cx="1789176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승인</a:t>
            </a:r>
            <a:endParaRPr lang="en-US" sz="900" dirty="0"/>
          </a:p>
        </p:txBody>
      </p:sp>
      <p:sp>
        <p:nvSpPr>
          <p:cNvPr id="109" name="Shape 107"/>
          <p:cNvSpPr/>
          <p:nvPr/>
        </p:nvSpPr>
        <p:spPr>
          <a:xfrm>
            <a:off x="5114544" y="8375904"/>
            <a:ext cx="1734312" cy="594360"/>
          </a:xfrm>
          <a:prstGeom prst="rect">
            <a:avLst/>
          </a:prstGeom>
          <a:solidFill>
            <a:srgbClr val="FAFBFC"/>
          </a:solidFill>
          <a:ln w="635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0" name="Text 108"/>
          <p:cNvSpPr/>
          <p:nvPr/>
        </p:nvSpPr>
        <p:spPr>
          <a:xfrm>
            <a:off x="5114544" y="8970264"/>
            <a:ext cx="173431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ko-KR" alt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이름</a:t>
            </a:r>
            <a:endParaRPr lang="en-US" sz="1200" dirty="0"/>
          </a:p>
        </p:txBody>
      </p:sp>
      <p:sp>
        <p:nvSpPr>
          <p:cNvPr id="111" name="Text 109"/>
          <p:cNvSpPr/>
          <p:nvPr/>
        </p:nvSpPr>
        <p:spPr>
          <a:xfrm>
            <a:off x="5114544" y="9180576"/>
            <a:ext cx="173431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Quality Assurance</a:t>
            </a:r>
            <a:endParaRPr lang="en-US" sz="850" dirty="0"/>
          </a:p>
        </p:txBody>
      </p:sp>
      <p:sp>
        <p:nvSpPr>
          <p:cNvPr id="112" name="Text 110"/>
          <p:cNvSpPr/>
          <p:nvPr/>
        </p:nvSpPr>
        <p:spPr>
          <a:xfrm>
            <a:off x="5114544" y="9180576"/>
            <a:ext cx="173431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2025.12.31</a:t>
            </a:r>
            <a:endParaRPr lang="en-US" sz="850" dirty="0"/>
          </a:p>
        </p:txBody>
      </p:sp>
      <p:sp>
        <p:nvSpPr>
          <p:cNvPr id="113" name="Shape 49">
            <a:extLst>
              <a:ext uri="{FF2B5EF4-FFF2-40B4-BE49-F238E27FC236}">
                <a16:creationId xmlns:a16="http://schemas.microsoft.com/office/drawing/2014/main" id="{EE372866-6253-65D1-3EA3-39368E2F66A1}"/>
              </a:ext>
            </a:extLst>
          </p:cNvPr>
          <p:cNvSpPr/>
          <p:nvPr/>
        </p:nvSpPr>
        <p:spPr>
          <a:xfrm>
            <a:off x="548640" y="5120640"/>
            <a:ext cx="45720" cy="384048"/>
          </a:xfrm>
          <a:prstGeom prst="rect">
            <a:avLst/>
          </a:prstGeom>
          <a:solidFill>
            <a:srgbClr val="FF8200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4" name="Shape 49">
            <a:extLst>
              <a:ext uri="{FF2B5EF4-FFF2-40B4-BE49-F238E27FC236}">
                <a16:creationId xmlns:a16="http://schemas.microsoft.com/office/drawing/2014/main" id="{9B49058F-2B2B-AEB3-7172-11CA4AB4B352}"/>
              </a:ext>
            </a:extLst>
          </p:cNvPr>
          <p:cNvSpPr/>
          <p:nvPr/>
        </p:nvSpPr>
        <p:spPr>
          <a:xfrm>
            <a:off x="548640" y="5504688"/>
            <a:ext cx="45720" cy="384048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5" name="Shape 49">
            <a:extLst>
              <a:ext uri="{FF2B5EF4-FFF2-40B4-BE49-F238E27FC236}">
                <a16:creationId xmlns:a16="http://schemas.microsoft.com/office/drawing/2014/main" id="{BC09B654-1E1E-218C-8987-09C1C6592D59}"/>
              </a:ext>
            </a:extLst>
          </p:cNvPr>
          <p:cNvSpPr/>
          <p:nvPr/>
        </p:nvSpPr>
        <p:spPr>
          <a:xfrm>
            <a:off x="548640" y="5888736"/>
            <a:ext cx="45720" cy="384048"/>
          </a:xfrm>
          <a:prstGeom prst="rect">
            <a:avLst/>
          </a:prstGeom>
          <a:solidFill>
            <a:srgbClr val="0F8554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17 · Revision History · 개정 이력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88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17.1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Document Revisions — Continued · 개정 이력 (계속)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추가 개정 발생 시 아래 표를 사용하십시오.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640080" y="1920240"/>
            <a:ext cx="365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NO.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1051560" y="1920240"/>
            <a:ext cx="777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VERSION</a:t>
            </a:r>
            <a:endParaRPr lang="en-US" sz="850" dirty="0"/>
          </a:p>
        </p:txBody>
      </p:sp>
      <p:sp>
        <p:nvSpPr>
          <p:cNvPr id="17" name="Text 15"/>
          <p:cNvSpPr/>
          <p:nvPr/>
        </p:nvSpPr>
        <p:spPr>
          <a:xfrm>
            <a:off x="1874520" y="1920240"/>
            <a:ext cx="1005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DATE</a:t>
            </a:r>
            <a:endParaRPr lang="en-US" sz="850" dirty="0"/>
          </a:p>
        </p:txBody>
      </p:sp>
      <p:sp>
        <p:nvSpPr>
          <p:cNvPr id="18" name="Text 16"/>
          <p:cNvSpPr/>
          <p:nvPr/>
        </p:nvSpPr>
        <p:spPr>
          <a:xfrm>
            <a:off x="2926080" y="1920240"/>
            <a:ext cx="640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TYPE</a:t>
            </a:r>
            <a:endParaRPr lang="en-US" sz="850" dirty="0"/>
          </a:p>
        </p:txBody>
      </p:sp>
      <p:sp>
        <p:nvSpPr>
          <p:cNvPr id="19" name="Text 17"/>
          <p:cNvSpPr/>
          <p:nvPr/>
        </p:nvSpPr>
        <p:spPr>
          <a:xfrm>
            <a:off x="3611880" y="1920240"/>
            <a:ext cx="262432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DESCRIPTION</a:t>
            </a:r>
            <a:endParaRPr lang="en-US" sz="850" dirty="0"/>
          </a:p>
        </p:txBody>
      </p:sp>
      <p:sp>
        <p:nvSpPr>
          <p:cNvPr id="20" name="Text 18"/>
          <p:cNvSpPr/>
          <p:nvPr/>
        </p:nvSpPr>
        <p:spPr>
          <a:xfrm>
            <a:off x="6144768" y="1920240"/>
            <a:ext cx="731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AUTHOR</a:t>
            </a:r>
            <a:endParaRPr lang="en-US" sz="850" dirty="0"/>
          </a:p>
        </p:txBody>
      </p:sp>
      <p:sp>
        <p:nvSpPr>
          <p:cNvPr id="44" name="Text 78">
            <a:extLst>
              <a:ext uri="{FF2B5EF4-FFF2-40B4-BE49-F238E27FC236}">
                <a16:creationId xmlns:a16="http://schemas.microsoft.com/office/drawing/2014/main" id="{AEFECBFC-2975-3AA1-1DD8-BCDF5CD5A8A1}"/>
              </a:ext>
            </a:extLst>
          </p:cNvPr>
          <p:cNvSpPr/>
          <p:nvPr/>
        </p:nvSpPr>
        <p:spPr>
          <a:xfrm>
            <a:off x="2967446" y="2358136"/>
            <a:ext cx="502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2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NEW</a:t>
            </a:r>
            <a:endParaRPr lang="en-US" sz="800" dirty="0"/>
          </a:p>
        </p:txBody>
      </p:sp>
      <p:graphicFrame>
        <p:nvGraphicFramePr>
          <p:cNvPr id="47" name="표 46">
            <a:extLst>
              <a:ext uri="{FF2B5EF4-FFF2-40B4-BE49-F238E27FC236}">
                <a16:creationId xmlns:a16="http://schemas.microsoft.com/office/drawing/2014/main" id="{364A0701-B0EB-C6E2-F024-75F3D22E0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802782"/>
              </p:ext>
            </p:extLst>
          </p:nvPr>
        </p:nvGraphicFramePr>
        <p:xfrm>
          <a:off x="547879" y="1920240"/>
          <a:ext cx="6465569" cy="8230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01">
                  <a:extLst>
                    <a:ext uri="{9D8B030D-6E8A-4147-A177-3AD203B41FA5}">
                      <a16:colId xmlns:a16="http://schemas.microsoft.com/office/drawing/2014/main" val="168152684"/>
                    </a:ext>
                  </a:extLst>
                </a:gridCol>
                <a:gridCol w="723139">
                  <a:extLst>
                    <a:ext uri="{9D8B030D-6E8A-4147-A177-3AD203B41FA5}">
                      <a16:colId xmlns:a16="http://schemas.microsoft.com/office/drawing/2014/main" val="28529633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334425199"/>
                    </a:ext>
                  </a:extLst>
                </a:gridCol>
                <a:gridCol w="625697">
                  <a:extLst>
                    <a:ext uri="{9D8B030D-6E8A-4147-A177-3AD203B41FA5}">
                      <a16:colId xmlns:a16="http://schemas.microsoft.com/office/drawing/2014/main" val="1250754762"/>
                    </a:ext>
                  </a:extLst>
                </a:gridCol>
                <a:gridCol w="3031903">
                  <a:extLst>
                    <a:ext uri="{9D8B030D-6E8A-4147-A177-3AD203B41FA5}">
                      <a16:colId xmlns:a16="http://schemas.microsoft.com/office/drawing/2014/main" val="2810207594"/>
                    </a:ext>
                  </a:extLst>
                </a:gridCol>
                <a:gridCol w="925829">
                  <a:extLst>
                    <a:ext uri="{9D8B030D-6E8A-4147-A177-3AD203B41FA5}">
                      <a16:colId xmlns:a16="http://schemas.microsoft.com/office/drawing/2014/main" val="3786252143"/>
                    </a:ext>
                  </a:extLst>
                </a:gridCol>
              </a:tblGrid>
              <a:tr h="3002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No.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VERSION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DATE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TYPE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DESCRIPTION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AUTHOR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5913479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1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2.0.1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26.05.22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rgbClr val="005EB8"/>
                          </a:solidFill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MOD</a:t>
                      </a:r>
                      <a:endParaRPr lang="ko-KR" altLang="en-US" sz="900" b="1" dirty="0">
                        <a:solidFill>
                          <a:srgbClr val="005EB8"/>
                        </a:solidFill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전체 레이아웃 변경 및 내용 수정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C/S 1</a:t>
                      </a:r>
                      <a:r>
                        <a:rPr lang="ko-KR" altLang="en-US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2255084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340153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9765867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5187313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365765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1733099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2390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775541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979702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9155011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00043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112277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844641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8039487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3599649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4136121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4447876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9395807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8415180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3081629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4763961"/>
                  </a:ext>
                </a:extLst>
              </a:tr>
              <a:tr h="360472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10748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17 · Revision History · 개정 이력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89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17.1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Document Revisions — Continued · 개정 이력 (계속)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48640" y="1417320"/>
            <a:ext cx="64648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추가 개정 발생 시 아래 표를 사용하십시오.</a:t>
            </a:r>
            <a:endParaRPr lang="en-US" sz="1000" dirty="0"/>
          </a:p>
        </p:txBody>
      </p:sp>
      <p:sp>
        <p:nvSpPr>
          <p:cNvPr id="36" name="Text 34"/>
          <p:cNvSpPr/>
          <p:nvPr/>
        </p:nvSpPr>
        <p:spPr>
          <a:xfrm>
            <a:off x="548640" y="8147304"/>
            <a:ext cx="64648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kern="0" spc="6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— END OF DOCUMENT —</a:t>
            </a:r>
            <a:endParaRPr lang="en-US" sz="1100" dirty="0"/>
          </a:p>
        </p:txBody>
      </p:sp>
      <p:sp>
        <p:nvSpPr>
          <p:cNvPr id="37" name="Text 35"/>
          <p:cNvSpPr/>
          <p:nvPr/>
        </p:nvSpPr>
        <p:spPr>
          <a:xfrm>
            <a:off x="548640" y="8513064"/>
            <a:ext cx="64648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9CA3A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 · © 2025 TECHVALLEY Co., Ltd.</a:t>
            </a:r>
            <a:endParaRPr lang="en-US" sz="900" dirty="0"/>
          </a:p>
        </p:txBody>
      </p:sp>
      <p:sp>
        <p:nvSpPr>
          <p:cNvPr id="38" name="Shape 36"/>
          <p:cNvSpPr/>
          <p:nvPr/>
        </p:nvSpPr>
        <p:spPr>
          <a:xfrm>
            <a:off x="548640" y="8494776"/>
            <a:ext cx="6464808" cy="1645920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9" name="Shape 37"/>
          <p:cNvSpPr/>
          <p:nvPr/>
        </p:nvSpPr>
        <p:spPr>
          <a:xfrm>
            <a:off x="548640" y="8494776"/>
            <a:ext cx="109728" cy="1645920"/>
          </a:xfrm>
          <a:prstGeom prst="rect">
            <a:avLst/>
          </a:prstGeom>
          <a:solidFill>
            <a:srgbClr val="4A6FA5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0" name="Text 38"/>
          <p:cNvSpPr/>
          <p:nvPr/>
        </p:nvSpPr>
        <p:spPr>
          <a:xfrm>
            <a:off x="822960" y="8677656"/>
            <a:ext cx="609904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 Co., Ltd.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822960" y="9043416"/>
            <a:ext cx="60990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주식회사 테크밸리  ·  We make it visible!</a:t>
            </a:r>
            <a:endParaRPr lang="en-US" sz="1000" dirty="0"/>
          </a:p>
        </p:txBody>
      </p:sp>
      <p:sp>
        <p:nvSpPr>
          <p:cNvPr id="42" name="Text 40"/>
          <p:cNvSpPr/>
          <p:nvPr/>
        </p:nvSpPr>
        <p:spPr>
          <a:xfrm>
            <a:off x="822960" y="9345168"/>
            <a:ext cx="6099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ko-KR" altLang="en-US" sz="9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경기도 성남시 중원구 </a:t>
            </a:r>
            <a:r>
              <a:rPr lang="ko-KR" altLang="en-US" sz="900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갈마치로</a:t>
            </a:r>
            <a:r>
              <a:rPr lang="ko-KR" altLang="en-US" sz="9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altLang="ko-KR" sz="9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215 A</a:t>
            </a:r>
            <a:r>
              <a:rPr lang="ko-KR" altLang="en-US" sz="9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동 </a:t>
            </a:r>
            <a:r>
              <a:rPr lang="en-US" altLang="ko-KR" sz="9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506</a:t>
            </a:r>
            <a:r>
              <a:rPr lang="ko-KR" altLang="en-US" sz="9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호 </a:t>
            </a:r>
            <a:r>
              <a:rPr lang="en-US" altLang="ko-KR" sz="9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(</a:t>
            </a:r>
            <a:r>
              <a:rPr lang="ko-KR" altLang="en-US" sz="9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상대원동</a:t>
            </a:r>
            <a:r>
              <a:rPr lang="en-US" altLang="ko-KR" sz="9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, </a:t>
            </a:r>
            <a:r>
              <a:rPr lang="ko-KR" altLang="en-US" sz="900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금강펜테리움</a:t>
            </a:r>
            <a:r>
              <a:rPr lang="en-US" altLang="ko-KR" sz="9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IT</a:t>
            </a:r>
            <a:r>
              <a:rPr lang="ko-KR" altLang="en-US" sz="9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타워</a:t>
            </a:r>
            <a:r>
              <a:rPr lang="en-US" altLang="ko-KR" sz="9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Noto Sans KR" panose="020B0200000000000000" pitchFamily="50" charset="-127"/>
                <a:ea typeface="Noto Sans KR" panose="020B0200000000000000" pitchFamily="50" charset="-127"/>
              </a:rPr>
              <a:t>)</a:t>
            </a:r>
            <a:endParaRPr lang="en-US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 41"/>
          <p:cNvSpPr/>
          <p:nvPr/>
        </p:nvSpPr>
        <p:spPr>
          <a:xfrm>
            <a:off x="822960" y="9592056"/>
            <a:ext cx="6099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8AA9D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TEL: +82-31-730-0825  ·  FAX: +82-31-730-0835  ·  sales@techvalley.co.kr  ·  www.techvalley.co.kr</a:t>
            </a:r>
            <a:endParaRPr lang="en-US" sz="900" dirty="0"/>
          </a:p>
        </p:txBody>
      </p:sp>
      <p:sp>
        <p:nvSpPr>
          <p:cNvPr id="44" name="Text 42"/>
          <p:cNvSpPr/>
          <p:nvPr/>
        </p:nvSpPr>
        <p:spPr>
          <a:xfrm>
            <a:off x="822960" y="9848088"/>
            <a:ext cx="60990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9CA3A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 All rights reserved.</a:t>
            </a:r>
            <a:endParaRPr lang="en-US" sz="850" dirty="0"/>
          </a:p>
        </p:txBody>
      </p:sp>
      <p:graphicFrame>
        <p:nvGraphicFramePr>
          <p:cNvPr id="45" name="표 44">
            <a:extLst>
              <a:ext uri="{FF2B5EF4-FFF2-40B4-BE49-F238E27FC236}">
                <a16:creationId xmlns:a16="http://schemas.microsoft.com/office/drawing/2014/main" id="{72760E03-31E0-5AF1-67FA-05AFA030C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757508"/>
              </p:ext>
            </p:extLst>
          </p:nvPr>
        </p:nvGraphicFramePr>
        <p:xfrm>
          <a:off x="594360" y="1931301"/>
          <a:ext cx="6465569" cy="6179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01">
                  <a:extLst>
                    <a:ext uri="{9D8B030D-6E8A-4147-A177-3AD203B41FA5}">
                      <a16:colId xmlns:a16="http://schemas.microsoft.com/office/drawing/2014/main" val="168152684"/>
                    </a:ext>
                  </a:extLst>
                </a:gridCol>
                <a:gridCol w="723139">
                  <a:extLst>
                    <a:ext uri="{9D8B030D-6E8A-4147-A177-3AD203B41FA5}">
                      <a16:colId xmlns:a16="http://schemas.microsoft.com/office/drawing/2014/main" val="28529633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334425199"/>
                    </a:ext>
                  </a:extLst>
                </a:gridCol>
                <a:gridCol w="625697">
                  <a:extLst>
                    <a:ext uri="{9D8B030D-6E8A-4147-A177-3AD203B41FA5}">
                      <a16:colId xmlns:a16="http://schemas.microsoft.com/office/drawing/2014/main" val="1250754762"/>
                    </a:ext>
                  </a:extLst>
                </a:gridCol>
                <a:gridCol w="3031903">
                  <a:extLst>
                    <a:ext uri="{9D8B030D-6E8A-4147-A177-3AD203B41FA5}">
                      <a16:colId xmlns:a16="http://schemas.microsoft.com/office/drawing/2014/main" val="2810207594"/>
                    </a:ext>
                  </a:extLst>
                </a:gridCol>
                <a:gridCol w="925829">
                  <a:extLst>
                    <a:ext uri="{9D8B030D-6E8A-4147-A177-3AD203B41FA5}">
                      <a16:colId xmlns:a16="http://schemas.microsoft.com/office/drawing/2014/main" val="3786252143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No.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VERSION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DATE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TYPE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DESCRIPTION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Pretendard" panose="02000503000000020004" pitchFamily="50" charset="-127"/>
                          <a:ea typeface="Pretendard" panose="02000503000000020004" pitchFamily="50" charset="-127"/>
                          <a:cs typeface="Pretendard" panose="02000503000000020004" pitchFamily="50" charset="-127"/>
                        </a:rPr>
                        <a:t>AUTHOR</a:t>
                      </a:r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5913479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solidFill>
                          <a:srgbClr val="005EB8"/>
                        </a:solidFill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2255084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340153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9765867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5187313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365765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1733099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2390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775541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979702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9155011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00043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112277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844641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8039487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3599649"/>
                  </a:ext>
                </a:extLst>
              </a:tr>
              <a:tr h="36710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Pretendard" panose="0200050300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41361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62088" cy="36576"/>
          </a:xfrm>
          <a:prstGeom prst="rect">
            <a:avLst/>
          </a:prstGeom>
          <a:solidFill>
            <a:srgbClr val="1B2A41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36576"/>
            <a:ext cx="7562088" cy="41148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/>
          <p:nvPr/>
        </p:nvSpPr>
        <p:spPr>
          <a:xfrm>
            <a:off x="548640" y="36576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TECHVALLEY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1984248" y="3657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kern="0" spc="100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CHAPTER 02 · Safety Precautions · 안전 주의 사항</a:t>
            </a:r>
            <a:endParaRPr lang="en-US" sz="850" dirty="0"/>
          </a:p>
        </p:txBody>
      </p:sp>
      <p:sp>
        <p:nvSpPr>
          <p:cNvPr id="6" name="Shape 4"/>
          <p:cNvSpPr/>
          <p:nvPr/>
        </p:nvSpPr>
        <p:spPr>
          <a:xfrm>
            <a:off x="548640" y="10277856"/>
            <a:ext cx="6464808" cy="9144"/>
          </a:xfrm>
          <a:prstGeom prst="rect">
            <a:avLst/>
          </a:prstGeom>
          <a:solidFill>
            <a:srgbClr val="DDE3E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/>
          <p:nvPr/>
        </p:nvSpPr>
        <p:spPr>
          <a:xfrm>
            <a:off x="548640" y="10323576"/>
            <a:ext cx="2743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© 2025 TECHVALLEY Co., Ltd.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2377440" y="10323576"/>
            <a:ext cx="3721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3205CT User Manual · v2.0.1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6373368" y="10277856"/>
            <a:ext cx="640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09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48640" y="777240"/>
            <a:ext cx="91440" cy="50292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1" name="Text 9"/>
          <p:cNvSpPr/>
          <p:nvPr/>
        </p:nvSpPr>
        <p:spPr>
          <a:xfrm>
            <a:off x="731520" y="777240"/>
            <a:ext cx="640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2.2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731520" y="960120"/>
            <a:ext cx="463600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Danger · 위험 사항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3813048" y="97840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 노출 · 베릴륨 · 고전압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48640" y="1417320"/>
            <a:ext cx="646480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다음은 본 장비를 다룰 때 반드시 준수해야 할 위험 등급 안전 수칙입니다. 위반 시 사용자 또는 정비 담당자에게 심각한 부상 또는 사망을 초래할 수 있습니다.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" y="2057400"/>
            <a:ext cx="6464808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548640" y="2057400"/>
            <a:ext cx="411480" cy="18288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" y="2830068"/>
            <a:ext cx="283464" cy="283464"/>
          </a:xfrm>
          <a:prstGeom prst="rect">
            <a:avLst/>
          </a:prstGeom>
        </p:spPr>
      </p:pic>
      <p:sp>
        <p:nvSpPr>
          <p:cNvPr id="18" name="Shape 15"/>
          <p:cNvSpPr/>
          <p:nvPr/>
        </p:nvSpPr>
        <p:spPr>
          <a:xfrm>
            <a:off x="1097280" y="2240280"/>
            <a:ext cx="914400" cy="246888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9" name="Text 16"/>
          <p:cNvSpPr/>
          <p:nvPr/>
        </p:nvSpPr>
        <p:spPr>
          <a:xfrm>
            <a:off x="1097280" y="2240280"/>
            <a:ext cx="9144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DANGER</a:t>
            </a:r>
            <a:endParaRPr lang="en-US" sz="950" dirty="0"/>
          </a:p>
        </p:txBody>
      </p:sp>
      <p:sp>
        <p:nvSpPr>
          <p:cNvPr id="20" name="Text 17"/>
          <p:cNvSpPr/>
          <p:nvPr/>
        </p:nvSpPr>
        <p:spPr>
          <a:xfrm>
            <a:off x="2103120" y="2221992"/>
            <a:ext cx="4773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 노출 (X-Ray Radiation Exposure)</a:t>
            </a:r>
            <a:endParaRPr lang="en-US" sz="1200" dirty="0"/>
          </a:p>
        </p:txBody>
      </p:sp>
      <p:sp>
        <p:nvSpPr>
          <p:cNvPr id="21" name="Text 18"/>
          <p:cNvSpPr/>
          <p:nvPr/>
        </p:nvSpPr>
        <p:spPr>
          <a:xfrm>
            <a:off x="1097280" y="2560320"/>
            <a:ext cx="57790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장비에는 인체에 유해한 X선을 발생시키는 X선관 장치가 포함되어 있습니다. X선에 직간접적으로 노출되지 않도록 장비 취급 시 충분한 주의를 기울이십시오.</a:t>
            </a:r>
            <a:endParaRPr lang="en-US" sz="1000" dirty="0"/>
          </a:p>
        </p:txBody>
      </p:sp>
      <p:sp>
        <p:nvSpPr>
          <p:cNvPr id="22" name="Text 19"/>
          <p:cNvSpPr/>
          <p:nvPr/>
        </p:nvSpPr>
        <p:spPr>
          <a:xfrm>
            <a:off x="1097280" y="3108960"/>
            <a:ext cx="5779008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200"/>
              </a:spcAft>
              <a:buNone/>
            </a:pPr>
            <a:r>
              <a:rPr lang="en-US" sz="9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X선관 장치는 X선 차폐 캐비닛 내에 설치되며, 우발적 노출 방지를 위한 인터락 안전장치가 적용되어 있습니다.</a:t>
            </a:r>
            <a:endParaRPr lang="en-US" sz="950" dirty="0"/>
          </a:p>
          <a:p>
            <a:pPr marL="0" indent="0">
              <a:spcAft>
                <a:spcPts val="200"/>
              </a:spcAft>
              <a:buNone/>
            </a:pPr>
            <a:r>
              <a:rPr lang="en-US" sz="9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 차폐 캐비닛에서의 누출 X선량: 1 μSv/h (0.1 mR/h) 이하 — 한국 원자력안전위원회 규정 준수.</a:t>
            </a:r>
            <a:endParaRPr lang="en-US" sz="950" dirty="0"/>
          </a:p>
        </p:txBody>
      </p:sp>
      <p:sp>
        <p:nvSpPr>
          <p:cNvPr id="23" name="Shape 20"/>
          <p:cNvSpPr/>
          <p:nvPr/>
        </p:nvSpPr>
        <p:spPr>
          <a:xfrm>
            <a:off x="548640" y="4069080"/>
            <a:ext cx="6464808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24" name="Shape 21"/>
          <p:cNvSpPr/>
          <p:nvPr/>
        </p:nvSpPr>
        <p:spPr>
          <a:xfrm>
            <a:off x="548640" y="4069080"/>
            <a:ext cx="411480" cy="18288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" y="4841748"/>
            <a:ext cx="283464" cy="283464"/>
          </a:xfrm>
          <a:prstGeom prst="rect">
            <a:avLst/>
          </a:prstGeom>
        </p:spPr>
      </p:pic>
      <p:sp>
        <p:nvSpPr>
          <p:cNvPr id="26" name="Shape 22"/>
          <p:cNvSpPr/>
          <p:nvPr/>
        </p:nvSpPr>
        <p:spPr>
          <a:xfrm>
            <a:off x="1097280" y="4251960"/>
            <a:ext cx="914400" cy="246888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7" name="Text 23"/>
          <p:cNvSpPr/>
          <p:nvPr/>
        </p:nvSpPr>
        <p:spPr>
          <a:xfrm>
            <a:off x="1097280" y="4251960"/>
            <a:ext cx="9144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DANGER</a:t>
            </a:r>
            <a:endParaRPr lang="en-US" sz="950" dirty="0"/>
          </a:p>
        </p:txBody>
      </p:sp>
      <p:sp>
        <p:nvSpPr>
          <p:cNvPr id="28" name="Text 24"/>
          <p:cNvSpPr/>
          <p:nvPr/>
        </p:nvSpPr>
        <p:spPr>
          <a:xfrm>
            <a:off x="2103120" y="4233672"/>
            <a:ext cx="4773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베릴륨 유해성 (Beryllium Hazard)</a:t>
            </a:r>
            <a:endParaRPr lang="en-US" sz="1200" dirty="0"/>
          </a:p>
        </p:txBody>
      </p:sp>
      <p:sp>
        <p:nvSpPr>
          <p:cNvPr id="29" name="Text 25"/>
          <p:cNvSpPr/>
          <p:nvPr/>
        </p:nvSpPr>
        <p:spPr>
          <a:xfrm>
            <a:off x="1097280" y="4572000"/>
            <a:ext cx="57790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X선관의 출력창은 베릴륨 포일로 제작되어 있습니다. 손상 또는 파손 시 즉시 전원을 차단하고 당사 서비스 센터에 문의하십시오.</a:t>
            </a:r>
            <a:endParaRPr lang="en-US" sz="1000" dirty="0"/>
          </a:p>
        </p:txBody>
      </p:sp>
      <p:sp>
        <p:nvSpPr>
          <p:cNvPr id="30" name="Text 26"/>
          <p:cNvSpPr/>
          <p:nvPr/>
        </p:nvSpPr>
        <p:spPr>
          <a:xfrm>
            <a:off x="1097280" y="5120640"/>
            <a:ext cx="5779008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200"/>
              </a:spcAft>
              <a:buNone/>
            </a:pPr>
            <a:r>
              <a:rPr lang="en-US" sz="9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베릴륨 파편 및 분말은 흡입 시 호흡기 질환을 유발할 수 있으므로 절대 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흡입하지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</a:t>
            </a:r>
            <a:r>
              <a:rPr lang="ko-KR" alt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않도록 주의 하</a:t>
            </a:r>
            <a:r>
              <a:rPr lang="en-US" sz="95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십시오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.</a:t>
            </a:r>
            <a:endParaRPr lang="en-US" sz="950" dirty="0"/>
          </a:p>
          <a:p>
            <a:pPr marL="0" indent="0">
              <a:spcAft>
                <a:spcPts val="200"/>
              </a:spcAft>
              <a:buNone/>
            </a:pPr>
            <a:r>
              <a:rPr lang="en-US" sz="9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X선관 폐기 시 반드시 당사 서비스 센터의 안내에 따라 적절한 폐기 방법으로 처리하십시오.</a:t>
            </a:r>
            <a:endParaRPr lang="en-US" sz="950" dirty="0"/>
          </a:p>
        </p:txBody>
      </p:sp>
      <p:sp>
        <p:nvSpPr>
          <p:cNvPr id="31" name="Shape 27"/>
          <p:cNvSpPr/>
          <p:nvPr/>
        </p:nvSpPr>
        <p:spPr>
          <a:xfrm>
            <a:off x="548640" y="6080760"/>
            <a:ext cx="6464808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E3EA"/>
            </a:solidFill>
            <a:prstDash val="solid"/>
          </a:ln>
          <a:effectLst>
            <a:outerShdw blurRad="76200" dist="12700" dir="54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32" name="Shape 28"/>
          <p:cNvSpPr/>
          <p:nvPr/>
        </p:nvSpPr>
        <p:spPr>
          <a:xfrm>
            <a:off x="548640" y="6080760"/>
            <a:ext cx="411480" cy="18288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3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" y="6853428"/>
            <a:ext cx="283464" cy="283464"/>
          </a:xfrm>
          <a:prstGeom prst="rect">
            <a:avLst/>
          </a:prstGeom>
        </p:spPr>
      </p:pic>
      <p:sp>
        <p:nvSpPr>
          <p:cNvPr id="34" name="Shape 29"/>
          <p:cNvSpPr/>
          <p:nvPr/>
        </p:nvSpPr>
        <p:spPr>
          <a:xfrm>
            <a:off x="1097280" y="6263640"/>
            <a:ext cx="914400" cy="246888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5" name="Text 30"/>
          <p:cNvSpPr/>
          <p:nvPr/>
        </p:nvSpPr>
        <p:spPr>
          <a:xfrm>
            <a:off x="1097280" y="6263640"/>
            <a:ext cx="9144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300" dirty="0">
                <a:solidFill>
                  <a:srgbClr val="FFFFFF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DANGER</a:t>
            </a:r>
            <a:endParaRPr lang="en-US" sz="950" dirty="0"/>
          </a:p>
        </p:txBody>
      </p:sp>
      <p:sp>
        <p:nvSpPr>
          <p:cNvPr id="36" name="Text 31"/>
          <p:cNvSpPr/>
          <p:nvPr/>
        </p:nvSpPr>
        <p:spPr>
          <a:xfrm>
            <a:off x="2103120" y="6245352"/>
            <a:ext cx="4773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고전압 (High Voltage — Max 160 kV)</a:t>
            </a:r>
            <a:endParaRPr lang="en-US" sz="1200" dirty="0"/>
          </a:p>
        </p:txBody>
      </p:sp>
      <p:sp>
        <p:nvSpPr>
          <p:cNvPr id="37" name="Text 32"/>
          <p:cNvSpPr/>
          <p:nvPr/>
        </p:nvSpPr>
        <p:spPr>
          <a:xfrm>
            <a:off x="1097280" y="6583680"/>
            <a:ext cx="577900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본 장비에는 </a:t>
            </a:r>
            <a:r>
              <a:rPr lang="en-US" sz="1000" dirty="0" err="1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최대</a:t>
            </a:r>
            <a:r>
              <a:rPr lang="en-US" sz="100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 160 kV의 매우 높은 전압이 사용됩니다. 감전 또는 작동 오류 방지를 위해 다음 사항을 준수하십시오.</a:t>
            </a:r>
            <a:endParaRPr lang="en-US" sz="1000" dirty="0"/>
          </a:p>
        </p:txBody>
      </p:sp>
      <p:sp>
        <p:nvSpPr>
          <p:cNvPr id="38" name="Text 33"/>
          <p:cNvSpPr/>
          <p:nvPr/>
        </p:nvSpPr>
        <p:spPr>
          <a:xfrm>
            <a:off x="1097280" y="7132320"/>
            <a:ext cx="5779008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200"/>
              </a:spcAft>
              <a:buNone/>
            </a:pPr>
            <a:r>
              <a:rPr lang="en-US" sz="9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장비의 패널 또는 덮개를 절대 제거하지 마십시오.</a:t>
            </a:r>
            <a:endParaRPr lang="en-US" sz="950" dirty="0"/>
          </a:p>
          <a:p>
            <a:pPr marL="0" indent="0">
              <a:spcAft>
                <a:spcPts val="200"/>
              </a:spcAft>
              <a:buNone/>
            </a:pPr>
            <a:r>
              <a:rPr lang="en-US" sz="950" b="1" dirty="0">
                <a:solidFill>
                  <a:srgbClr val="C8102E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▸  </a:t>
            </a: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장비를 임의로 분해 또는 개조하지 마십시오. 내부 회로 손상 및 X선 발생 불능을 초래할 수 있습니다.</a:t>
            </a:r>
            <a:endParaRPr lang="en-US" sz="950" dirty="0"/>
          </a:p>
        </p:txBody>
      </p:sp>
      <p:sp>
        <p:nvSpPr>
          <p:cNvPr id="39" name="Shape 34"/>
          <p:cNvSpPr/>
          <p:nvPr/>
        </p:nvSpPr>
        <p:spPr>
          <a:xfrm>
            <a:off x="548640" y="8092440"/>
            <a:ext cx="6464808" cy="2002536"/>
          </a:xfrm>
          <a:prstGeom prst="rect">
            <a:avLst/>
          </a:prstGeom>
          <a:solidFill>
            <a:srgbClr val="F4F6F8"/>
          </a:solidFill>
          <a:ln w="12700">
            <a:solidFill>
              <a:srgbClr val="DDE3EA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0" name="Shape 35"/>
          <p:cNvSpPr/>
          <p:nvPr/>
        </p:nvSpPr>
        <p:spPr>
          <a:xfrm>
            <a:off x="548640" y="8092440"/>
            <a:ext cx="73152" cy="2002536"/>
          </a:xfrm>
          <a:prstGeom prst="rect">
            <a:avLst/>
          </a:prstGeom>
          <a:solidFill>
            <a:srgbClr val="005EB8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4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" y="8275320"/>
            <a:ext cx="292608" cy="292608"/>
          </a:xfrm>
          <a:prstGeom prst="rect">
            <a:avLst/>
          </a:prstGeom>
        </p:spPr>
      </p:pic>
      <p:sp>
        <p:nvSpPr>
          <p:cNvPr id="42" name="Text 36"/>
          <p:cNvSpPr/>
          <p:nvPr/>
        </p:nvSpPr>
        <p:spPr>
          <a:xfrm>
            <a:off x="1188720" y="822960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EB8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NOTICE · 관련 정보</a:t>
            </a:r>
            <a:endParaRPr lang="en-US" sz="900" dirty="0"/>
          </a:p>
        </p:txBody>
      </p:sp>
      <p:sp>
        <p:nvSpPr>
          <p:cNvPr id="43" name="Text 37"/>
          <p:cNvSpPr/>
          <p:nvPr/>
        </p:nvSpPr>
        <p:spPr>
          <a:xfrm>
            <a:off x="1188720" y="8458200"/>
            <a:ext cx="56875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2A41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법적 준수 사항 및 참조 문서</a:t>
            </a:r>
            <a:endParaRPr lang="en-US" sz="1200" dirty="0"/>
          </a:p>
        </p:txBody>
      </p:sp>
      <p:sp>
        <p:nvSpPr>
          <p:cNvPr id="44" name="Text 38"/>
          <p:cNvSpPr/>
          <p:nvPr/>
        </p:nvSpPr>
        <p:spPr>
          <a:xfrm>
            <a:off x="1188720" y="8750808"/>
            <a:ext cx="5687568" cy="1271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200"/>
              </a:spcAft>
              <a:buNone/>
            </a:pPr>
            <a:r>
              <a:rPr lang="en-US" sz="950" dirty="0">
                <a:solidFill>
                  <a:srgbClr val="1F2937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전리방사선 관련 국제 및 국내법을 사용자는 반드시 준수해야 합니다. 본 장비는 X선 누출 관련 법정 안전 기준(1 μSv/h, 한국 원자력안전위원회 규정)을 준수합니다. 관련 절차는 Ch. 3 비상 정지 및 Ch. 4 경고 표지를 참조하십시오.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11063</Words>
  <Application>Microsoft Office PowerPoint</Application>
  <PresentationFormat>사용자 지정</PresentationFormat>
  <Paragraphs>2167</Paragraphs>
  <Slides>88</Slides>
  <Notes>88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88</vt:i4>
      </vt:variant>
    </vt:vector>
  </HeadingPairs>
  <TitlesOfParts>
    <vt:vector size="92" baseType="lpstr">
      <vt:lpstr>Noto Sans KR</vt:lpstr>
      <vt:lpstr>Pretendard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TVX-IMT160CT User Manual</dc:title>
  <dc:subject>PptxGenJS Presentation</dc:subject>
  <dc:creator>TECHVALLEY Co., Ltd.</dc:creator>
  <cp:lastModifiedBy>민준 김</cp:lastModifiedBy>
  <cp:revision>36</cp:revision>
  <dcterms:created xsi:type="dcterms:W3CDTF">2026-05-17T23:55:54Z</dcterms:created>
  <dcterms:modified xsi:type="dcterms:W3CDTF">2026-06-04T05:34:50Z</dcterms:modified>
</cp:coreProperties>
</file>