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media/image102.jpg" ContentType="image/jpg"/>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Lst>
  <p:sldSz cx="7562850" cy="10688638"/>
  <p:notesSz cx="10688638" cy="756285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0F8554"/>
    <a:srgbClr val="FF8200"/>
    <a:srgbClr val="F0F0F0"/>
    <a:srgbClr val="CCFECC"/>
    <a:srgbClr val="FE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71" d="100"/>
          <a:sy n="71" d="100"/>
        </p:scale>
        <p:origin x="25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0506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3.png"/><Relationship Id="rId10" Type="http://schemas.openxmlformats.org/officeDocument/2006/relationships/image" Target="../media/image17.png"/><Relationship Id="rId4" Type="http://schemas.openxmlformats.org/officeDocument/2006/relationships/image" Target="../media/image26.png"/><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9.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61.png"/><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0.jpeg"/><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97.png"/><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27.png"/><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109728" y="0"/>
            <a:ext cx="7562088" cy="10689336"/>
          </a:xfrm>
          <a:prstGeom prst="rect">
            <a:avLst/>
          </a:prstGeom>
          <a:solidFill>
            <a:srgbClr val="1B2A41"/>
          </a:solidFill>
          <a:ln/>
        </p:spPr>
        <p:txBody>
          <a:bodyPr/>
          <a:lstStyle/>
          <a:p>
            <a:endParaRPr lang="ko-KR" altLang="en-US"/>
          </a:p>
        </p:txBody>
      </p:sp>
      <p:sp>
        <p:nvSpPr>
          <p:cNvPr id="3" name="Shape 1"/>
          <p:cNvSpPr/>
          <p:nvPr/>
        </p:nvSpPr>
        <p:spPr>
          <a:xfrm>
            <a:off x="0" y="8403336"/>
            <a:ext cx="7562088" cy="2286000"/>
          </a:xfrm>
          <a:prstGeom prst="rect">
            <a:avLst/>
          </a:prstGeom>
          <a:solidFill>
            <a:srgbClr val="243B5C"/>
          </a:solidFill>
          <a:ln/>
        </p:spPr>
        <p:txBody>
          <a:bodyPr/>
          <a:lstStyle/>
          <a:p>
            <a:endParaRPr lang="ko-KR" altLang="en-US"/>
          </a:p>
        </p:txBody>
      </p:sp>
      <p:sp>
        <p:nvSpPr>
          <p:cNvPr id="4" name="Shape 2"/>
          <p:cNvSpPr/>
          <p:nvPr/>
        </p:nvSpPr>
        <p:spPr>
          <a:xfrm>
            <a:off x="0" y="9409176"/>
            <a:ext cx="7562088" cy="36576"/>
          </a:xfrm>
          <a:prstGeom prst="rect">
            <a:avLst/>
          </a:prstGeom>
          <a:solidFill>
            <a:srgbClr val="4A6FA5"/>
          </a:solidFill>
          <a:ln/>
        </p:spPr>
        <p:txBody>
          <a:bodyPr/>
          <a:lstStyle/>
          <a:p>
            <a:endParaRPr lang="ko-KR" altLang="en-US"/>
          </a:p>
        </p:txBody>
      </p:sp>
      <p:sp>
        <p:nvSpPr>
          <p:cNvPr id="5" name="Shape 3"/>
          <p:cNvSpPr/>
          <p:nvPr/>
        </p:nvSpPr>
        <p:spPr>
          <a:xfrm>
            <a:off x="7452360" y="0"/>
            <a:ext cx="109728" cy="10689336"/>
          </a:xfrm>
          <a:prstGeom prst="rect">
            <a:avLst/>
          </a:prstGeom>
          <a:solidFill>
            <a:srgbClr val="4A6FA5"/>
          </a:solidFill>
          <a:ln/>
        </p:spPr>
        <p:txBody>
          <a:bodyPr/>
          <a:lstStyle/>
          <a:p>
            <a:endParaRPr lang="ko-KR" altLang="en-US"/>
          </a:p>
        </p:txBody>
      </p:sp>
      <p:sp>
        <p:nvSpPr>
          <p:cNvPr id="6" name="Text 4"/>
          <p:cNvSpPr/>
          <p:nvPr/>
        </p:nvSpPr>
        <p:spPr>
          <a:xfrm>
            <a:off x="548640" y="640080"/>
            <a:ext cx="4572000" cy="320040"/>
          </a:xfrm>
          <a:prstGeom prst="rect">
            <a:avLst/>
          </a:prstGeom>
          <a:noFill/>
          <a:ln/>
        </p:spPr>
        <p:txBody>
          <a:bodyPr wrap="square" lIns="0" tIns="0" rIns="0" bIns="0" rtlCol="0" anchor="ctr"/>
          <a:lstStyle/>
          <a:p>
            <a:pPr marL="0" indent="0">
              <a:buNone/>
            </a:pPr>
            <a:r>
              <a:rPr lang="en-US" sz="1200" b="1" kern="0" spc="600" dirty="0">
                <a:solidFill>
                  <a:srgbClr val="FFFFFF"/>
                </a:solidFill>
                <a:latin typeface="Pretendard" pitchFamily="34" charset="0"/>
                <a:ea typeface="Pretendard" pitchFamily="34" charset="-122"/>
                <a:cs typeface="Pretendard" pitchFamily="34" charset="-120"/>
              </a:rPr>
              <a:t>TECHVALLEY</a:t>
            </a:r>
            <a:endParaRPr lang="en-US" sz="1200" dirty="0"/>
          </a:p>
        </p:txBody>
      </p:sp>
      <p:sp>
        <p:nvSpPr>
          <p:cNvPr id="7" name="Shape 5"/>
          <p:cNvSpPr/>
          <p:nvPr/>
        </p:nvSpPr>
        <p:spPr>
          <a:xfrm>
            <a:off x="548640" y="960120"/>
            <a:ext cx="822960" cy="27432"/>
          </a:xfrm>
          <a:prstGeom prst="rect">
            <a:avLst/>
          </a:prstGeom>
          <a:solidFill>
            <a:srgbClr val="8AA9D1"/>
          </a:solidFill>
          <a:ln/>
        </p:spPr>
        <p:txBody>
          <a:bodyPr/>
          <a:lstStyle/>
          <a:p>
            <a:endParaRPr lang="ko-KR" altLang="en-US"/>
          </a:p>
        </p:txBody>
      </p:sp>
      <p:sp>
        <p:nvSpPr>
          <p:cNvPr id="8" name="Text 6"/>
          <p:cNvSpPr/>
          <p:nvPr/>
        </p:nvSpPr>
        <p:spPr>
          <a:xfrm>
            <a:off x="548640" y="1005840"/>
            <a:ext cx="5486400" cy="320040"/>
          </a:xfrm>
          <a:prstGeom prst="rect">
            <a:avLst/>
          </a:prstGeom>
          <a:noFill/>
          <a:ln/>
        </p:spPr>
        <p:txBody>
          <a:bodyPr wrap="square" lIns="0" tIns="0" rIns="0" bIns="0" rtlCol="0" anchor="ctr"/>
          <a:lstStyle/>
          <a:p>
            <a:pPr marL="0" indent="0">
              <a:buNone/>
            </a:pPr>
            <a:r>
              <a:rPr lang="en-US" sz="1000" i="1" dirty="0">
                <a:solidFill>
                  <a:srgbClr val="8AA9D1"/>
                </a:solidFill>
                <a:latin typeface="Pretendard" pitchFamily="34" charset="0"/>
                <a:ea typeface="Pretendard" pitchFamily="34" charset="-122"/>
                <a:cs typeface="Pretendard" pitchFamily="34" charset="-120"/>
              </a:rPr>
              <a:t>工业 X 射线检测系统</a:t>
            </a:r>
            <a:endParaRPr lang="en-US" sz="1000" dirty="0"/>
          </a:p>
        </p:txBody>
      </p:sp>
      <p:sp>
        <p:nvSpPr>
          <p:cNvPr id="9" name="Text 7"/>
          <p:cNvSpPr/>
          <p:nvPr/>
        </p:nvSpPr>
        <p:spPr>
          <a:xfrm>
            <a:off x="548640" y="2743200"/>
            <a:ext cx="5486400" cy="365760"/>
          </a:xfrm>
          <a:prstGeom prst="rect">
            <a:avLst/>
          </a:prstGeom>
          <a:noFill/>
          <a:ln/>
        </p:spPr>
        <p:txBody>
          <a:bodyPr wrap="square" lIns="0" tIns="0" rIns="0" bIns="0" rtlCol="0" anchor="ctr"/>
          <a:lstStyle/>
          <a:p>
            <a:pPr marL="0" indent="0">
              <a:buNone/>
            </a:pPr>
            <a:r>
              <a:rPr lang="en-US" sz="1300" b="1" kern="0" spc="1000" dirty="0">
                <a:solidFill>
                  <a:srgbClr val="8AA9D1"/>
                </a:solidFill>
                <a:latin typeface="Pretendard" pitchFamily="34" charset="0"/>
                <a:ea typeface="Pretendard" pitchFamily="34" charset="-122"/>
                <a:cs typeface="Pretendard" pitchFamily="34" charset="-120"/>
              </a:rPr>
              <a:t>用户手册</a:t>
            </a:r>
            <a:endParaRPr lang="en-US" sz="1300" dirty="0"/>
          </a:p>
        </p:txBody>
      </p:sp>
      <p:sp>
        <p:nvSpPr>
          <p:cNvPr id="10" name="Text 8"/>
          <p:cNvSpPr/>
          <p:nvPr/>
        </p:nvSpPr>
        <p:spPr>
          <a:xfrm>
            <a:off x="548640" y="3291840"/>
            <a:ext cx="6464808" cy="914400"/>
          </a:xfrm>
          <a:prstGeom prst="rect">
            <a:avLst/>
          </a:prstGeom>
          <a:noFill/>
          <a:ln/>
        </p:spPr>
        <p:txBody>
          <a:bodyPr wrap="square" lIns="0" tIns="0" rIns="0" bIns="0" rtlCol="0" anchor="ctr"/>
          <a:lstStyle/>
          <a:p>
            <a:pPr marL="0" indent="0">
              <a:buNone/>
            </a:pPr>
            <a:r>
              <a:rPr lang="en-US" sz="5200" b="1" dirty="0">
                <a:solidFill>
                  <a:srgbClr val="FFFFFF"/>
                </a:solidFill>
                <a:latin typeface="Pretendard" pitchFamily="34" charset="0"/>
                <a:ea typeface="Pretendard" pitchFamily="34" charset="-122"/>
                <a:cs typeface="Pretendard" pitchFamily="34" charset="-120"/>
              </a:rPr>
              <a:t>X 射线 3D CT</a:t>
            </a:r>
            <a:endParaRPr lang="en-US" sz="5200" dirty="0"/>
          </a:p>
        </p:txBody>
      </p:sp>
      <p:sp>
        <p:nvSpPr>
          <p:cNvPr id="11" name="Text 9"/>
          <p:cNvSpPr/>
          <p:nvPr/>
        </p:nvSpPr>
        <p:spPr>
          <a:xfrm>
            <a:off x="548640" y="4114800"/>
            <a:ext cx="6464808" cy="640080"/>
          </a:xfrm>
          <a:prstGeom prst="rect">
            <a:avLst/>
          </a:prstGeom>
          <a:noFill/>
          <a:ln/>
        </p:spPr>
        <p:txBody>
          <a:bodyPr wrap="square" lIns="0" tIns="0" rIns="0" bIns="0" rtlCol="0" anchor="ctr"/>
          <a:lstStyle/>
          <a:p>
            <a:pPr marL="0" indent="0">
              <a:buNone/>
            </a:pPr>
            <a:r>
              <a:rPr lang="en-US" sz="3000" dirty="0">
                <a:solidFill>
                  <a:srgbClr val="FFFFFF"/>
                </a:solidFill>
                <a:latin typeface="Pretendard" pitchFamily="34" charset="0"/>
                <a:ea typeface="Pretendard" pitchFamily="34" charset="-122"/>
                <a:cs typeface="Pretendard" pitchFamily="34" charset="-120"/>
              </a:rPr>
              <a:t>检测系统</a:t>
            </a:r>
            <a:endParaRPr lang="en-US" sz="3000" dirty="0"/>
          </a:p>
        </p:txBody>
      </p:sp>
      <p:sp>
        <p:nvSpPr>
          <p:cNvPr id="12" name="Text 10"/>
          <p:cNvSpPr/>
          <p:nvPr/>
        </p:nvSpPr>
        <p:spPr>
          <a:xfrm>
            <a:off x="548640" y="4846320"/>
            <a:ext cx="6464808" cy="411480"/>
          </a:xfrm>
          <a:prstGeom prst="rect">
            <a:avLst/>
          </a:prstGeom>
          <a:noFill/>
          <a:ln/>
        </p:spPr>
        <p:txBody>
          <a:bodyPr wrap="square" lIns="0" tIns="0" rIns="0" bIns="0" rtlCol="0" anchor="ctr"/>
          <a:lstStyle/>
          <a:p>
            <a:pPr marL="0" indent="0">
              <a:buNone/>
            </a:pPr>
            <a:r>
              <a:rPr lang="en-US" sz="1600" dirty="0">
                <a:solidFill>
                  <a:srgbClr val="8AA9D1"/>
                </a:solidFill>
                <a:latin typeface="Pretendard" pitchFamily="34" charset="0"/>
                <a:ea typeface="Pretendard" pitchFamily="34" charset="-122"/>
                <a:cs typeface="Pretendard" pitchFamily="34" charset="-120"/>
              </a:rPr>
              <a:t>工业用 X 射线 3D CT 检测设备</a:t>
            </a:r>
            <a:endParaRPr lang="en-US" sz="1600" dirty="0"/>
          </a:p>
        </p:txBody>
      </p:sp>
      <p:sp>
        <p:nvSpPr>
          <p:cNvPr id="13" name="Shape 11"/>
          <p:cNvSpPr/>
          <p:nvPr/>
        </p:nvSpPr>
        <p:spPr>
          <a:xfrm>
            <a:off x="548640" y="5760720"/>
            <a:ext cx="54864" cy="457200"/>
          </a:xfrm>
          <a:prstGeom prst="rect">
            <a:avLst/>
          </a:prstGeom>
          <a:solidFill>
            <a:srgbClr val="4A6FA5"/>
          </a:solidFill>
          <a:ln/>
        </p:spPr>
        <p:txBody>
          <a:bodyPr/>
          <a:lstStyle/>
          <a:p>
            <a:endParaRPr lang="ko-KR" altLang="en-US"/>
          </a:p>
        </p:txBody>
      </p:sp>
      <p:sp>
        <p:nvSpPr>
          <p:cNvPr id="14" name="Text 12"/>
          <p:cNvSpPr/>
          <p:nvPr/>
        </p:nvSpPr>
        <p:spPr>
          <a:xfrm>
            <a:off x="713232" y="5760720"/>
            <a:ext cx="1371600" cy="201168"/>
          </a:xfrm>
          <a:prstGeom prst="rect">
            <a:avLst/>
          </a:prstGeom>
          <a:noFill/>
          <a:ln/>
        </p:spPr>
        <p:txBody>
          <a:bodyPr wrap="square" lIns="0" tIns="0" rIns="0" bIns="0" rtlCol="0" anchor="ctr"/>
          <a:lstStyle/>
          <a:p>
            <a:pPr marL="0" indent="0">
              <a:buNone/>
            </a:pPr>
            <a:r>
              <a:rPr lang="en-US" sz="850" b="1" kern="0" spc="400" dirty="0">
                <a:solidFill>
                  <a:srgbClr val="8AA9D1"/>
                </a:solidFill>
                <a:latin typeface="Pretendard" pitchFamily="34" charset="0"/>
                <a:ea typeface="Pretendard" pitchFamily="34" charset="-122"/>
                <a:cs typeface="Pretendard" pitchFamily="34" charset="-120"/>
              </a:rPr>
              <a:t>型号</a:t>
            </a:r>
            <a:endParaRPr lang="en-US" sz="850" dirty="0"/>
          </a:p>
        </p:txBody>
      </p:sp>
      <p:sp>
        <p:nvSpPr>
          <p:cNvPr id="15" name="Text 13"/>
          <p:cNvSpPr/>
          <p:nvPr/>
        </p:nvSpPr>
        <p:spPr>
          <a:xfrm>
            <a:off x="713232" y="5943600"/>
            <a:ext cx="3657600" cy="320040"/>
          </a:xfrm>
          <a:prstGeom prst="rect">
            <a:avLst/>
          </a:prstGeom>
          <a:noFill/>
          <a:ln/>
        </p:spPr>
        <p:txBody>
          <a:bodyPr wrap="square" lIns="0" tIns="0" rIns="0" bIns="0" rtlCol="0" anchor="ctr"/>
          <a:lstStyle/>
          <a:p>
            <a:pPr marL="0" indent="0">
              <a:buNone/>
            </a:pPr>
            <a:r>
              <a:rPr lang="en-US" sz="2000" b="1" dirty="0">
                <a:solidFill>
                  <a:srgbClr val="FFFFFF"/>
                </a:solidFill>
                <a:latin typeface="Pretendard" pitchFamily="34" charset="0"/>
                <a:ea typeface="Pretendard" pitchFamily="34" charset="-122"/>
                <a:cs typeface="Pretendard" pitchFamily="34" charset="-120"/>
              </a:rPr>
              <a:t>3205CT</a:t>
            </a:r>
            <a:endParaRPr lang="en-US" sz="2000" dirty="0"/>
          </a:p>
        </p:txBody>
      </p:sp>
      <p:pic>
        <p:nvPicPr>
          <p:cNvPr id="16" name="Image 0" descr="preencoded.png"/>
          <p:cNvPicPr>
            <a:picLocks noChangeAspect="1"/>
          </p:cNvPicPr>
          <p:nvPr/>
        </p:nvPicPr>
        <p:blipFill>
          <a:blip r:embed="rId3"/>
          <a:stretch>
            <a:fillRect/>
          </a:stretch>
        </p:blipFill>
        <p:spPr>
          <a:xfrm>
            <a:off x="5881116" y="5632704"/>
            <a:ext cx="548640" cy="548640"/>
          </a:xfrm>
          <a:prstGeom prst="rect">
            <a:avLst/>
          </a:prstGeom>
        </p:spPr>
      </p:pic>
      <p:sp>
        <p:nvSpPr>
          <p:cNvPr id="17" name="Text 14"/>
          <p:cNvSpPr/>
          <p:nvPr/>
        </p:nvSpPr>
        <p:spPr>
          <a:xfrm>
            <a:off x="5001768" y="6355080"/>
            <a:ext cx="1737360" cy="201168"/>
          </a:xfrm>
          <a:prstGeom prst="rect">
            <a:avLst/>
          </a:prstGeom>
          <a:noFill/>
          <a:ln/>
        </p:spPr>
        <p:txBody>
          <a:bodyPr wrap="square" lIns="0" tIns="0" rIns="0" bIns="0" rtlCol="0" anchor="ctr"/>
          <a:lstStyle/>
          <a:p>
            <a:pPr marL="0" indent="0" algn="r">
              <a:buNone/>
            </a:pPr>
            <a:r>
              <a:rPr lang="en-US" sz="800" b="1" kern="0" spc="300" dirty="0">
                <a:solidFill>
                  <a:srgbClr val="FF8200"/>
                </a:solidFill>
                <a:latin typeface="Pretendard" pitchFamily="34" charset="0"/>
                <a:ea typeface="Pretendard" pitchFamily="34" charset="-122"/>
                <a:cs typeface="Pretendard" pitchFamily="34" charset="-120"/>
              </a:rPr>
              <a:t>X 射线危险</a:t>
            </a:r>
            <a:endParaRPr lang="en-US" sz="800" dirty="0"/>
          </a:p>
        </p:txBody>
      </p:sp>
      <p:sp>
        <p:nvSpPr>
          <p:cNvPr id="18" name="Text 15"/>
          <p:cNvSpPr/>
          <p:nvPr/>
        </p:nvSpPr>
        <p:spPr>
          <a:xfrm>
            <a:off x="548640" y="9729216"/>
            <a:ext cx="2154936" cy="201168"/>
          </a:xfrm>
          <a:prstGeom prst="rect">
            <a:avLst/>
          </a:prstGeom>
          <a:noFill/>
          <a:ln/>
        </p:spPr>
        <p:txBody>
          <a:bodyPr wrap="square" lIns="0" tIns="0" rIns="0" bIns="0" rtlCol="0" anchor="ctr"/>
          <a:lstStyle/>
          <a:p>
            <a:pPr marL="0" indent="0">
              <a:buNone/>
            </a:pPr>
            <a:r>
              <a:rPr lang="en-US" sz="800" b="1" kern="0" spc="300" dirty="0">
                <a:solidFill>
                  <a:srgbClr val="8AA9D1"/>
                </a:solidFill>
                <a:latin typeface="Pretendard" pitchFamily="34" charset="0"/>
                <a:ea typeface="Pretendard" pitchFamily="34" charset="-122"/>
                <a:cs typeface="Pretendard" pitchFamily="34" charset="-120"/>
              </a:rPr>
              <a:t>版本</a:t>
            </a:r>
            <a:endParaRPr lang="en-US" sz="800" dirty="0"/>
          </a:p>
        </p:txBody>
      </p:sp>
      <p:sp>
        <p:nvSpPr>
          <p:cNvPr id="19" name="Text 16"/>
          <p:cNvSpPr/>
          <p:nvPr/>
        </p:nvSpPr>
        <p:spPr>
          <a:xfrm>
            <a:off x="548640" y="9930384"/>
            <a:ext cx="2154936" cy="320040"/>
          </a:xfrm>
          <a:prstGeom prst="rect">
            <a:avLst/>
          </a:prstGeom>
          <a:noFill/>
          <a:ln/>
        </p:spPr>
        <p:txBody>
          <a:bodyPr wrap="square" lIns="0" tIns="0" rIns="0" bIns="0" rtlCol="0" anchor="ctr"/>
          <a:lstStyle/>
          <a:p>
            <a:pPr marL="0" indent="0">
              <a:buNone/>
            </a:pPr>
            <a:r>
              <a:rPr lang="en-US" sz="1300" b="1" dirty="0">
                <a:solidFill>
                  <a:srgbClr val="FFFFFF"/>
                </a:solidFill>
                <a:latin typeface="Pretendard" pitchFamily="34" charset="0"/>
                <a:ea typeface="Pretendard" pitchFamily="34" charset="-122"/>
                <a:cs typeface="Pretendard" pitchFamily="34" charset="-120"/>
              </a:rPr>
              <a:t>2.0.1</a:t>
            </a:r>
            <a:endParaRPr lang="en-US" sz="1300" dirty="0"/>
          </a:p>
        </p:txBody>
      </p:sp>
      <p:sp>
        <p:nvSpPr>
          <p:cNvPr id="20" name="Text 17"/>
          <p:cNvSpPr/>
          <p:nvPr/>
        </p:nvSpPr>
        <p:spPr>
          <a:xfrm>
            <a:off x="2703576" y="9729216"/>
            <a:ext cx="2154936" cy="201168"/>
          </a:xfrm>
          <a:prstGeom prst="rect">
            <a:avLst/>
          </a:prstGeom>
          <a:noFill/>
          <a:ln/>
        </p:spPr>
        <p:txBody>
          <a:bodyPr wrap="square" lIns="0" tIns="0" rIns="0" bIns="0" rtlCol="0" anchor="ctr"/>
          <a:lstStyle/>
          <a:p>
            <a:pPr marL="0" indent="0">
              <a:buNone/>
            </a:pPr>
            <a:r>
              <a:rPr lang="en-US" sz="800" b="1" kern="0" spc="300" dirty="0">
                <a:solidFill>
                  <a:srgbClr val="8AA9D1"/>
                </a:solidFill>
                <a:latin typeface="Pretendard" pitchFamily="34" charset="0"/>
                <a:ea typeface="Pretendard" pitchFamily="34" charset="-122"/>
                <a:cs typeface="Pretendard" pitchFamily="34" charset="-120"/>
              </a:rPr>
              <a:t>发行</a:t>
            </a:r>
            <a:endParaRPr lang="en-US" sz="800" dirty="0"/>
          </a:p>
        </p:txBody>
      </p:sp>
      <p:sp>
        <p:nvSpPr>
          <p:cNvPr id="21" name="Text 18"/>
          <p:cNvSpPr/>
          <p:nvPr/>
        </p:nvSpPr>
        <p:spPr>
          <a:xfrm>
            <a:off x="2703576" y="9930384"/>
            <a:ext cx="2154936" cy="320040"/>
          </a:xfrm>
          <a:prstGeom prst="rect">
            <a:avLst/>
          </a:prstGeom>
          <a:noFill/>
          <a:ln/>
        </p:spPr>
        <p:txBody>
          <a:bodyPr wrap="square" lIns="0" tIns="0" rIns="0" bIns="0" rtlCol="0" anchor="ctr"/>
          <a:lstStyle/>
          <a:p>
            <a:pPr marL="0" indent="0">
              <a:buNone/>
            </a:pPr>
            <a:r>
              <a:rPr lang="en-US" sz="1300" b="1" dirty="0">
                <a:solidFill>
                  <a:srgbClr val="FFFFFF"/>
                </a:solidFill>
                <a:latin typeface="Pretendard" pitchFamily="34" charset="0"/>
                <a:ea typeface="Pretendard" pitchFamily="34" charset="-122"/>
                <a:cs typeface="Pretendard" pitchFamily="34" charset="-120"/>
              </a:rPr>
              <a:t>2026 年 5 月</a:t>
            </a:r>
            <a:endParaRPr lang="en-US" sz="1300" dirty="0"/>
          </a:p>
        </p:txBody>
      </p:sp>
      <p:sp>
        <p:nvSpPr>
          <p:cNvPr id="22" name="Text 19"/>
          <p:cNvSpPr/>
          <p:nvPr/>
        </p:nvSpPr>
        <p:spPr>
          <a:xfrm>
            <a:off x="4858512" y="9729216"/>
            <a:ext cx="2154936" cy="201168"/>
          </a:xfrm>
          <a:prstGeom prst="rect">
            <a:avLst/>
          </a:prstGeom>
          <a:noFill/>
          <a:ln/>
        </p:spPr>
        <p:txBody>
          <a:bodyPr wrap="square" lIns="0" tIns="0" rIns="0" bIns="0" rtlCol="0" anchor="ctr"/>
          <a:lstStyle/>
          <a:p>
            <a:pPr marL="0" indent="0">
              <a:buNone/>
            </a:pPr>
            <a:r>
              <a:rPr lang="en-US" sz="800" b="1" kern="0" spc="300" dirty="0">
                <a:solidFill>
                  <a:srgbClr val="8AA9D1"/>
                </a:solidFill>
                <a:latin typeface="Pretendard" pitchFamily="34" charset="0"/>
                <a:ea typeface="Pretendard" pitchFamily="34" charset="-122"/>
                <a:cs typeface="Pretendard" pitchFamily="34" charset="-120"/>
              </a:rPr>
              <a:t>文件编号</a:t>
            </a:r>
            <a:endParaRPr lang="en-US" sz="800" dirty="0"/>
          </a:p>
        </p:txBody>
      </p:sp>
      <p:sp>
        <p:nvSpPr>
          <p:cNvPr id="23" name="Text 20"/>
          <p:cNvSpPr/>
          <p:nvPr/>
        </p:nvSpPr>
        <p:spPr>
          <a:xfrm>
            <a:off x="4858512" y="9930384"/>
            <a:ext cx="2154936" cy="320040"/>
          </a:xfrm>
          <a:prstGeom prst="rect">
            <a:avLst/>
          </a:prstGeom>
          <a:noFill/>
          <a:ln/>
        </p:spPr>
        <p:txBody>
          <a:bodyPr wrap="square" lIns="0" tIns="0" rIns="0" bIns="0" rtlCol="0" anchor="ctr"/>
          <a:lstStyle/>
          <a:p>
            <a:pPr marL="0" indent="0">
              <a:buNone/>
            </a:pPr>
            <a:r>
              <a:rPr lang="en-US" sz="1300" b="1" dirty="0">
                <a:solidFill>
                  <a:srgbClr val="FFFFFF"/>
                </a:solidFill>
                <a:latin typeface="Pretendard" pitchFamily="34" charset="0"/>
                <a:ea typeface="Pretendard" pitchFamily="34" charset="-122"/>
                <a:cs typeface="Pretendard" pitchFamily="34" charset="-120"/>
              </a:rPr>
              <a:t>3205CT-UM-CN</a:t>
            </a:r>
            <a:endParaRPr lang="en-US" sz="13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02 · Safety Precautions · 安全注意事项</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10</a:t>
            </a:r>
            <a:endParaRPr lang="en-US" sz="1000" dirty="0"/>
          </a:p>
        </p:txBody>
      </p:sp>
      <p:sp>
        <p:nvSpPr>
          <p:cNvPr id="10" name="Shape 8"/>
          <p:cNvSpPr/>
          <p:nvPr/>
        </p:nvSpPr>
        <p:spPr>
          <a:xfrm>
            <a:off x="548640" y="777240"/>
            <a:ext cx="91440" cy="502920"/>
          </a:xfrm>
          <a:prstGeom prst="rect">
            <a:avLst/>
          </a:prstGeom>
          <a:solidFill>
            <a:srgbClr val="FF8200"/>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2.3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Warning · 警告事项</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环境及操作注意</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以下是操作本设备时必须遵守的警告事项。违反时可能导致用户受伤或设备损坏。</a:t>
            </a:r>
            <a:endParaRPr lang="en-US" sz="1000" dirty="0"/>
          </a:p>
        </p:txBody>
      </p:sp>
      <p:sp>
        <p:nvSpPr>
          <p:cNvPr id="15" name="Shape 13"/>
          <p:cNvSpPr/>
          <p:nvPr/>
        </p:nvSpPr>
        <p:spPr>
          <a:xfrm>
            <a:off x="548640" y="2057400"/>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2057400"/>
            <a:ext cx="365760" cy="960120"/>
          </a:xfrm>
          <a:prstGeom prst="rect">
            <a:avLst/>
          </a:prstGeom>
          <a:solidFill>
            <a:srgbClr val="FF8200"/>
          </a:solidFill>
          <a:ln/>
        </p:spPr>
        <p:txBody>
          <a:bodyPr/>
          <a:lstStyle/>
          <a:p>
            <a:endParaRPr lang="ko-KR" altLang="en-US"/>
          </a:p>
        </p:txBody>
      </p:sp>
      <p:pic>
        <p:nvPicPr>
          <p:cNvPr id="17" name="Image 0" descr="preencoded.png"/>
          <p:cNvPicPr>
            <a:picLocks noChangeAspect="1"/>
          </p:cNvPicPr>
          <p:nvPr/>
        </p:nvPicPr>
        <p:blipFill>
          <a:blip r:embed="rId3"/>
          <a:stretch>
            <a:fillRect/>
          </a:stretch>
        </p:blipFill>
        <p:spPr>
          <a:xfrm>
            <a:off x="585216" y="2400300"/>
            <a:ext cx="292608" cy="292608"/>
          </a:xfrm>
          <a:prstGeom prst="rect">
            <a:avLst/>
          </a:prstGeom>
        </p:spPr>
      </p:pic>
      <p:sp>
        <p:nvSpPr>
          <p:cNvPr id="18" name="Shape 15"/>
          <p:cNvSpPr/>
          <p:nvPr/>
        </p:nvSpPr>
        <p:spPr>
          <a:xfrm>
            <a:off x="1051560" y="2221992"/>
            <a:ext cx="868680" cy="228600"/>
          </a:xfrm>
          <a:prstGeom prst="rect">
            <a:avLst/>
          </a:prstGeom>
          <a:solidFill>
            <a:srgbClr val="FF8200"/>
          </a:solidFill>
          <a:ln/>
        </p:spPr>
        <p:txBody>
          <a:bodyPr/>
          <a:lstStyle/>
          <a:p>
            <a:endParaRPr lang="ko-KR" altLang="en-US"/>
          </a:p>
        </p:txBody>
      </p:sp>
      <p:sp>
        <p:nvSpPr>
          <p:cNvPr id="19" name="Text 16"/>
          <p:cNvSpPr/>
          <p:nvPr/>
        </p:nvSpPr>
        <p:spPr>
          <a:xfrm>
            <a:off x="1051560" y="2221992"/>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WARNING</a:t>
            </a:r>
            <a:endParaRPr lang="en-US" sz="950" dirty="0"/>
          </a:p>
        </p:txBody>
      </p:sp>
      <p:sp>
        <p:nvSpPr>
          <p:cNvPr id="20" name="Text 17"/>
          <p:cNvSpPr/>
          <p:nvPr/>
        </p:nvSpPr>
        <p:spPr>
          <a:xfrm>
            <a:off x="2011680" y="2221992"/>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产生高温 — 请谨慎操作</a:t>
            </a:r>
            <a:endParaRPr lang="en-US" sz="1150" dirty="0"/>
          </a:p>
        </p:txBody>
      </p:sp>
      <p:sp>
        <p:nvSpPr>
          <p:cNvPr id="21" name="Text 18"/>
          <p:cNvSpPr/>
          <p:nvPr/>
        </p:nvSpPr>
        <p:spPr>
          <a:xfrm>
            <a:off x="1051560" y="2514600"/>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由于高电压高电流运行，X 射线管附近可能非常烫。运行期间或运行结束后，请勿接触 X 射线管周围。</a:t>
            </a:r>
            <a:endParaRPr lang="en-US" sz="950" dirty="0"/>
          </a:p>
        </p:txBody>
      </p:sp>
      <p:sp>
        <p:nvSpPr>
          <p:cNvPr id="22" name="Shape 19"/>
          <p:cNvSpPr/>
          <p:nvPr/>
        </p:nvSpPr>
        <p:spPr>
          <a:xfrm>
            <a:off x="548640" y="3127248"/>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23" name="Shape 20"/>
          <p:cNvSpPr/>
          <p:nvPr/>
        </p:nvSpPr>
        <p:spPr>
          <a:xfrm>
            <a:off x="548640" y="3127248"/>
            <a:ext cx="365760" cy="960120"/>
          </a:xfrm>
          <a:prstGeom prst="rect">
            <a:avLst/>
          </a:prstGeom>
          <a:solidFill>
            <a:srgbClr val="FF8200"/>
          </a:solidFill>
          <a:ln/>
        </p:spPr>
        <p:txBody>
          <a:bodyPr/>
          <a:lstStyle/>
          <a:p>
            <a:endParaRPr lang="ko-KR" altLang="en-US"/>
          </a:p>
        </p:txBody>
      </p:sp>
      <p:pic>
        <p:nvPicPr>
          <p:cNvPr id="24" name="Image 1" descr="preencoded.png"/>
          <p:cNvPicPr>
            <a:picLocks noChangeAspect="1"/>
          </p:cNvPicPr>
          <p:nvPr/>
        </p:nvPicPr>
        <p:blipFill>
          <a:blip r:embed="rId3"/>
          <a:stretch>
            <a:fillRect/>
          </a:stretch>
        </p:blipFill>
        <p:spPr>
          <a:xfrm>
            <a:off x="585216" y="3470148"/>
            <a:ext cx="292608" cy="292608"/>
          </a:xfrm>
          <a:prstGeom prst="rect">
            <a:avLst/>
          </a:prstGeom>
        </p:spPr>
      </p:pic>
      <p:sp>
        <p:nvSpPr>
          <p:cNvPr id="25" name="Shape 21"/>
          <p:cNvSpPr/>
          <p:nvPr/>
        </p:nvSpPr>
        <p:spPr>
          <a:xfrm>
            <a:off x="1051560" y="3291840"/>
            <a:ext cx="868680" cy="228600"/>
          </a:xfrm>
          <a:prstGeom prst="rect">
            <a:avLst/>
          </a:prstGeom>
          <a:solidFill>
            <a:srgbClr val="FF8200"/>
          </a:solidFill>
          <a:ln/>
        </p:spPr>
        <p:txBody>
          <a:bodyPr/>
          <a:lstStyle/>
          <a:p>
            <a:endParaRPr lang="ko-KR" altLang="en-US"/>
          </a:p>
        </p:txBody>
      </p:sp>
      <p:sp>
        <p:nvSpPr>
          <p:cNvPr id="26" name="Text 22"/>
          <p:cNvSpPr/>
          <p:nvPr/>
        </p:nvSpPr>
        <p:spPr>
          <a:xfrm>
            <a:off x="1051560" y="3291840"/>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WARNING</a:t>
            </a:r>
            <a:endParaRPr lang="en-US" sz="950" dirty="0"/>
          </a:p>
        </p:txBody>
      </p:sp>
      <p:sp>
        <p:nvSpPr>
          <p:cNvPr id="27" name="Text 23"/>
          <p:cNvSpPr/>
          <p:nvPr/>
        </p:nvSpPr>
        <p:spPr>
          <a:xfrm>
            <a:off x="2011680" y="3291840"/>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请勿施加强烈振动或冲击</a:t>
            </a:r>
            <a:endParaRPr lang="en-US" sz="1150" dirty="0"/>
          </a:p>
        </p:txBody>
      </p:sp>
      <p:sp>
        <p:nvSpPr>
          <p:cNvPr id="28" name="Text 24"/>
          <p:cNvSpPr/>
          <p:nvPr/>
        </p:nvSpPr>
        <p:spPr>
          <a:xfrm>
            <a:off x="1051560" y="3584448"/>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本设备为精密检测设备。对振动或冲击非常敏感，因此搬运及使用时请勿施加强烈振动。</a:t>
            </a:r>
            <a:endParaRPr lang="en-US" sz="950" dirty="0"/>
          </a:p>
        </p:txBody>
      </p:sp>
      <p:sp>
        <p:nvSpPr>
          <p:cNvPr id="29" name="Shape 25"/>
          <p:cNvSpPr/>
          <p:nvPr/>
        </p:nvSpPr>
        <p:spPr>
          <a:xfrm>
            <a:off x="548640" y="4197096"/>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30" name="Shape 26"/>
          <p:cNvSpPr/>
          <p:nvPr/>
        </p:nvSpPr>
        <p:spPr>
          <a:xfrm>
            <a:off x="548640" y="4197096"/>
            <a:ext cx="365760" cy="960120"/>
          </a:xfrm>
          <a:prstGeom prst="rect">
            <a:avLst/>
          </a:prstGeom>
          <a:solidFill>
            <a:srgbClr val="FF8200"/>
          </a:solidFill>
          <a:ln/>
        </p:spPr>
        <p:txBody>
          <a:bodyPr/>
          <a:lstStyle/>
          <a:p>
            <a:endParaRPr lang="ko-KR" altLang="en-US"/>
          </a:p>
        </p:txBody>
      </p:sp>
      <p:pic>
        <p:nvPicPr>
          <p:cNvPr id="31" name="Image 2" descr="preencoded.png"/>
          <p:cNvPicPr>
            <a:picLocks noChangeAspect="1"/>
          </p:cNvPicPr>
          <p:nvPr/>
        </p:nvPicPr>
        <p:blipFill>
          <a:blip r:embed="rId3"/>
          <a:stretch>
            <a:fillRect/>
          </a:stretch>
        </p:blipFill>
        <p:spPr>
          <a:xfrm>
            <a:off x="585216" y="4539996"/>
            <a:ext cx="292608" cy="292608"/>
          </a:xfrm>
          <a:prstGeom prst="rect">
            <a:avLst/>
          </a:prstGeom>
        </p:spPr>
      </p:pic>
      <p:sp>
        <p:nvSpPr>
          <p:cNvPr id="32" name="Shape 27"/>
          <p:cNvSpPr/>
          <p:nvPr/>
        </p:nvSpPr>
        <p:spPr>
          <a:xfrm>
            <a:off x="1051560" y="4361688"/>
            <a:ext cx="868680" cy="228600"/>
          </a:xfrm>
          <a:prstGeom prst="rect">
            <a:avLst/>
          </a:prstGeom>
          <a:solidFill>
            <a:srgbClr val="FF8200"/>
          </a:solidFill>
          <a:ln/>
        </p:spPr>
        <p:txBody>
          <a:bodyPr/>
          <a:lstStyle/>
          <a:p>
            <a:endParaRPr lang="ko-KR" altLang="en-US"/>
          </a:p>
        </p:txBody>
      </p:sp>
      <p:sp>
        <p:nvSpPr>
          <p:cNvPr id="33" name="Text 28"/>
          <p:cNvSpPr/>
          <p:nvPr/>
        </p:nvSpPr>
        <p:spPr>
          <a:xfrm>
            <a:off x="1051560" y="4361688"/>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WARNING</a:t>
            </a:r>
            <a:endParaRPr lang="en-US" sz="950" dirty="0"/>
          </a:p>
        </p:txBody>
      </p:sp>
      <p:sp>
        <p:nvSpPr>
          <p:cNvPr id="34" name="Text 29"/>
          <p:cNvSpPr/>
          <p:nvPr/>
        </p:nvSpPr>
        <p:spPr>
          <a:xfrm>
            <a:off x="2011680" y="4361688"/>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请勿在高温高湿环境中使用</a:t>
            </a:r>
            <a:endParaRPr lang="en-US" sz="1150" dirty="0"/>
          </a:p>
        </p:txBody>
      </p:sp>
      <p:sp>
        <p:nvSpPr>
          <p:cNvPr id="35" name="Text 30"/>
          <p:cNvSpPr/>
          <p:nvPr/>
        </p:nvSpPr>
        <p:spPr>
          <a:xfrm>
            <a:off x="1051560" y="4654296"/>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请勿在异常温度及高湿环境中使用设备。否则可能损坏设备内部的电气部件。</a:t>
            </a:r>
            <a:endParaRPr lang="en-US" sz="950" dirty="0"/>
          </a:p>
        </p:txBody>
      </p:sp>
      <p:sp>
        <p:nvSpPr>
          <p:cNvPr id="36" name="Shape 31"/>
          <p:cNvSpPr/>
          <p:nvPr/>
        </p:nvSpPr>
        <p:spPr>
          <a:xfrm>
            <a:off x="548640" y="5266944"/>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37" name="Shape 32"/>
          <p:cNvSpPr/>
          <p:nvPr/>
        </p:nvSpPr>
        <p:spPr>
          <a:xfrm>
            <a:off x="548640" y="5266944"/>
            <a:ext cx="365760" cy="960120"/>
          </a:xfrm>
          <a:prstGeom prst="rect">
            <a:avLst/>
          </a:prstGeom>
          <a:solidFill>
            <a:srgbClr val="FF8200"/>
          </a:solidFill>
          <a:ln/>
        </p:spPr>
        <p:txBody>
          <a:bodyPr/>
          <a:lstStyle/>
          <a:p>
            <a:endParaRPr lang="ko-KR" altLang="en-US"/>
          </a:p>
        </p:txBody>
      </p:sp>
      <p:pic>
        <p:nvPicPr>
          <p:cNvPr id="38" name="Image 3" descr="preencoded.png"/>
          <p:cNvPicPr>
            <a:picLocks noChangeAspect="1"/>
          </p:cNvPicPr>
          <p:nvPr/>
        </p:nvPicPr>
        <p:blipFill>
          <a:blip r:embed="rId3"/>
          <a:stretch>
            <a:fillRect/>
          </a:stretch>
        </p:blipFill>
        <p:spPr>
          <a:xfrm>
            <a:off x="585216" y="5609844"/>
            <a:ext cx="292608" cy="292608"/>
          </a:xfrm>
          <a:prstGeom prst="rect">
            <a:avLst/>
          </a:prstGeom>
        </p:spPr>
      </p:pic>
      <p:sp>
        <p:nvSpPr>
          <p:cNvPr id="39" name="Shape 33"/>
          <p:cNvSpPr/>
          <p:nvPr/>
        </p:nvSpPr>
        <p:spPr>
          <a:xfrm>
            <a:off x="1051560" y="5431536"/>
            <a:ext cx="868680" cy="228600"/>
          </a:xfrm>
          <a:prstGeom prst="rect">
            <a:avLst/>
          </a:prstGeom>
          <a:solidFill>
            <a:srgbClr val="FF8200"/>
          </a:solidFill>
          <a:ln/>
        </p:spPr>
        <p:txBody>
          <a:bodyPr/>
          <a:lstStyle/>
          <a:p>
            <a:endParaRPr lang="ko-KR" altLang="en-US"/>
          </a:p>
        </p:txBody>
      </p:sp>
      <p:sp>
        <p:nvSpPr>
          <p:cNvPr id="40" name="Text 34"/>
          <p:cNvSpPr/>
          <p:nvPr/>
        </p:nvSpPr>
        <p:spPr>
          <a:xfrm>
            <a:off x="1051560" y="5431536"/>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WARNING</a:t>
            </a:r>
            <a:endParaRPr lang="en-US" sz="950" dirty="0"/>
          </a:p>
        </p:txBody>
      </p:sp>
      <p:sp>
        <p:nvSpPr>
          <p:cNvPr id="41" name="Text 35"/>
          <p:cNvSpPr/>
          <p:nvPr/>
        </p:nvSpPr>
        <p:spPr>
          <a:xfrm>
            <a:off x="2011680" y="5431536"/>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请勿在特殊气体或腐蚀性环境中使用</a:t>
            </a:r>
            <a:endParaRPr lang="en-US" sz="1150" dirty="0"/>
          </a:p>
        </p:txBody>
      </p:sp>
      <p:sp>
        <p:nvSpPr>
          <p:cNvPr id="42" name="Text 36"/>
          <p:cNvSpPr/>
          <p:nvPr/>
        </p:nvSpPr>
        <p:spPr>
          <a:xfrm>
            <a:off x="1051560" y="5724144"/>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请勿在存在可燃气体、腐蚀性气体、易燃液体的场所使用设备。</a:t>
            </a:r>
            <a:endParaRPr lang="en-US" sz="950" dirty="0"/>
          </a:p>
        </p:txBody>
      </p:sp>
      <p:sp>
        <p:nvSpPr>
          <p:cNvPr id="43" name="Shape 37"/>
          <p:cNvSpPr/>
          <p:nvPr/>
        </p:nvSpPr>
        <p:spPr>
          <a:xfrm>
            <a:off x="548640" y="6336792"/>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44" name="Shape 38"/>
          <p:cNvSpPr/>
          <p:nvPr/>
        </p:nvSpPr>
        <p:spPr>
          <a:xfrm>
            <a:off x="548640" y="6336792"/>
            <a:ext cx="365760" cy="960120"/>
          </a:xfrm>
          <a:prstGeom prst="rect">
            <a:avLst/>
          </a:prstGeom>
          <a:solidFill>
            <a:srgbClr val="FF8200"/>
          </a:solidFill>
          <a:ln/>
        </p:spPr>
        <p:txBody>
          <a:bodyPr/>
          <a:lstStyle/>
          <a:p>
            <a:endParaRPr lang="ko-KR" altLang="en-US"/>
          </a:p>
        </p:txBody>
      </p:sp>
      <p:pic>
        <p:nvPicPr>
          <p:cNvPr id="45" name="Image 4" descr="preencoded.png"/>
          <p:cNvPicPr>
            <a:picLocks noChangeAspect="1"/>
          </p:cNvPicPr>
          <p:nvPr/>
        </p:nvPicPr>
        <p:blipFill>
          <a:blip r:embed="rId3"/>
          <a:stretch>
            <a:fillRect/>
          </a:stretch>
        </p:blipFill>
        <p:spPr>
          <a:xfrm>
            <a:off x="585216" y="6679692"/>
            <a:ext cx="292608" cy="292608"/>
          </a:xfrm>
          <a:prstGeom prst="rect">
            <a:avLst/>
          </a:prstGeom>
        </p:spPr>
      </p:pic>
      <p:sp>
        <p:nvSpPr>
          <p:cNvPr id="46" name="Shape 39"/>
          <p:cNvSpPr/>
          <p:nvPr/>
        </p:nvSpPr>
        <p:spPr>
          <a:xfrm>
            <a:off x="1051560" y="6501384"/>
            <a:ext cx="868680" cy="228600"/>
          </a:xfrm>
          <a:prstGeom prst="rect">
            <a:avLst/>
          </a:prstGeom>
          <a:solidFill>
            <a:srgbClr val="FF8200"/>
          </a:solidFill>
          <a:ln/>
        </p:spPr>
        <p:txBody>
          <a:bodyPr/>
          <a:lstStyle/>
          <a:p>
            <a:endParaRPr lang="ko-KR" altLang="en-US"/>
          </a:p>
        </p:txBody>
      </p:sp>
      <p:sp>
        <p:nvSpPr>
          <p:cNvPr id="47" name="Text 40"/>
          <p:cNvSpPr/>
          <p:nvPr/>
        </p:nvSpPr>
        <p:spPr>
          <a:xfrm>
            <a:off x="1051560" y="6501384"/>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WARNING</a:t>
            </a:r>
            <a:endParaRPr lang="en-US" sz="950" dirty="0"/>
          </a:p>
        </p:txBody>
      </p:sp>
      <p:sp>
        <p:nvSpPr>
          <p:cNvPr id="48" name="Text 41"/>
          <p:cNvSpPr/>
          <p:nvPr/>
        </p:nvSpPr>
        <p:spPr>
          <a:xfrm>
            <a:off x="2011680" y="6501384"/>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请勿使设备跌落</a:t>
            </a:r>
            <a:endParaRPr lang="en-US" sz="1150" dirty="0"/>
          </a:p>
        </p:txBody>
      </p:sp>
      <p:sp>
        <p:nvSpPr>
          <p:cNvPr id="49" name="Text 42"/>
          <p:cNvSpPr/>
          <p:nvPr/>
        </p:nvSpPr>
        <p:spPr>
          <a:xfrm>
            <a:off x="1051560" y="6793992"/>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请勿使设备及零部件跌落。跌落的零部件可能导致用户身体受伤及设备损坏。</a:t>
            </a:r>
            <a:endParaRPr lang="en-US" sz="950" dirty="0"/>
          </a:p>
        </p:txBody>
      </p:sp>
      <p:sp>
        <p:nvSpPr>
          <p:cNvPr id="50" name="Shape 43"/>
          <p:cNvSpPr/>
          <p:nvPr/>
        </p:nvSpPr>
        <p:spPr>
          <a:xfrm>
            <a:off x="548640" y="7406640"/>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51" name="Shape 44"/>
          <p:cNvSpPr/>
          <p:nvPr/>
        </p:nvSpPr>
        <p:spPr>
          <a:xfrm>
            <a:off x="548640" y="7406640"/>
            <a:ext cx="365760" cy="960120"/>
          </a:xfrm>
          <a:prstGeom prst="rect">
            <a:avLst/>
          </a:prstGeom>
          <a:solidFill>
            <a:srgbClr val="FF8200"/>
          </a:solidFill>
          <a:ln/>
        </p:spPr>
        <p:txBody>
          <a:bodyPr/>
          <a:lstStyle/>
          <a:p>
            <a:endParaRPr lang="ko-KR" altLang="en-US"/>
          </a:p>
        </p:txBody>
      </p:sp>
      <p:pic>
        <p:nvPicPr>
          <p:cNvPr id="52" name="Image 5" descr="preencoded.png"/>
          <p:cNvPicPr>
            <a:picLocks noChangeAspect="1"/>
          </p:cNvPicPr>
          <p:nvPr/>
        </p:nvPicPr>
        <p:blipFill>
          <a:blip r:embed="rId3"/>
          <a:stretch>
            <a:fillRect/>
          </a:stretch>
        </p:blipFill>
        <p:spPr>
          <a:xfrm>
            <a:off x="585216" y="7749540"/>
            <a:ext cx="292608" cy="292608"/>
          </a:xfrm>
          <a:prstGeom prst="rect">
            <a:avLst/>
          </a:prstGeom>
        </p:spPr>
      </p:pic>
      <p:sp>
        <p:nvSpPr>
          <p:cNvPr id="53" name="Shape 45"/>
          <p:cNvSpPr/>
          <p:nvPr/>
        </p:nvSpPr>
        <p:spPr>
          <a:xfrm>
            <a:off x="1051560" y="7571232"/>
            <a:ext cx="868680" cy="228600"/>
          </a:xfrm>
          <a:prstGeom prst="rect">
            <a:avLst/>
          </a:prstGeom>
          <a:solidFill>
            <a:srgbClr val="FF8200"/>
          </a:solidFill>
          <a:ln/>
        </p:spPr>
        <p:txBody>
          <a:bodyPr/>
          <a:lstStyle/>
          <a:p>
            <a:endParaRPr lang="ko-KR" altLang="en-US"/>
          </a:p>
        </p:txBody>
      </p:sp>
      <p:sp>
        <p:nvSpPr>
          <p:cNvPr id="54" name="Text 46"/>
          <p:cNvSpPr/>
          <p:nvPr/>
        </p:nvSpPr>
        <p:spPr>
          <a:xfrm>
            <a:off x="1051560" y="7571232"/>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WARNING</a:t>
            </a:r>
            <a:endParaRPr lang="en-US" sz="950" dirty="0"/>
          </a:p>
        </p:txBody>
      </p:sp>
      <p:sp>
        <p:nvSpPr>
          <p:cNvPr id="55" name="Text 47"/>
          <p:cNvSpPr/>
          <p:nvPr/>
        </p:nvSpPr>
        <p:spPr>
          <a:xfrm>
            <a:off x="2011680" y="7571232"/>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请勿使用经过更改的零部件</a:t>
            </a:r>
            <a:endParaRPr lang="en-US" sz="1150" dirty="0"/>
          </a:p>
        </p:txBody>
      </p:sp>
      <p:sp>
        <p:nvSpPr>
          <p:cNvPr id="56" name="Text 48"/>
          <p:cNvSpPr/>
          <p:nvPr/>
        </p:nvSpPr>
        <p:spPr>
          <a:xfrm>
            <a:off x="1051560" y="7863840"/>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请勿使用经授权的零部件以外的其他零部件。否则会导致检测精度下降及设备损坏。</a:t>
            </a:r>
            <a:endParaRPr lang="en-US" sz="9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02 · Safety Precautions · 安全注意事项</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11</a:t>
            </a:r>
            <a:endParaRPr lang="en-US" sz="1000" dirty="0"/>
          </a:p>
        </p:txBody>
      </p:sp>
      <p:sp>
        <p:nvSpPr>
          <p:cNvPr id="10" name="Shape 8"/>
          <p:cNvSpPr/>
          <p:nvPr/>
        </p:nvSpPr>
        <p:spPr>
          <a:xfrm>
            <a:off x="548640" y="777240"/>
            <a:ext cx="91440" cy="502920"/>
          </a:xfrm>
          <a:prstGeom prst="rect">
            <a:avLst/>
          </a:prstGeom>
          <a:solidFill>
            <a:srgbClr val="F2C200"/>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2.4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Caution · 注意事项</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一般操作安全</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以下是使用设备时应遵守的注意事项。为安全操作，请熟知本内容。</a:t>
            </a:r>
            <a:endParaRPr lang="en-US" sz="1000" dirty="0"/>
          </a:p>
        </p:txBody>
      </p:sp>
      <p:sp>
        <p:nvSpPr>
          <p:cNvPr id="15" name="Shape 13"/>
          <p:cNvSpPr/>
          <p:nvPr/>
        </p:nvSpPr>
        <p:spPr>
          <a:xfrm>
            <a:off x="548640" y="2057400"/>
            <a:ext cx="6464808" cy="960120"/>
          </a:xfrm>
          <a:prstGeom prst="rect">
            <a:avLst/>
          </a:prstGeom>
          <a:solidFill>
            <a:srgbClr val="FFFDF5"/>
          </a:solidFill>
          <a:ln w="12700">
            <a:solidFill>
              <a:srgbClr val="DDE3EA"/>
            </a:solidFill>
            <a:prstDash val="solid"/>
          </a:ln>
        </p:spPr>
        <p:txBody>
          <a:bodyPr/>
          <a:lstStyle/>
          <a:p>
            <a:endParaRPr lang="ko-KR" altLang="en-US"/>
          </a:p>
        </p:txBody>
      </p:sp>
      <p:sp>
        <p:nvSpPr>
          <p:cNvPr id="16" name="Shape 14"/>
          <p:cNvSpPr/>
          <p:nvPr/>
        </p:nvSpPr>
        <p:spPr>
          <a:xfrm>
            <a:off x="548640" y="2057400"/>
            <a:ext cx="365760" cy="960120"/>
          </a:xfrm>
          <a:prstGeom prst="rect">
            <a:avLst/>
          </a:prstGeom>
          <a:solidFill>
            <a:srgbClr val="F2C200"/>
          </a:solidFill>
          <a:ln/>
        </p:spPr>
        <p:txBody>
          <a:bodyPr/>
          <a:lstStyle/>
          <a:p>
            <a:endParaRPr lang="ko-KR" altLang="en-US"/>
          </a:p>
        </p:txBody>
      </p:sp>
      <p:pic>
        <p:nvPicPr>
          <p:cNvPr id="17" name="Image 0" descr="preencoded.png"/>
          <p:cNvPicPr>
            <a:picLocks noChangeAspect="1"/>
          </p:cNvPicPr>
          <p:nvPr/>
        </p:nvPicPr>
        <p:blipFill>
          <a:blip r:embed="rId3"/>
          <a:stretch>
            <a:fillRect/>
          </a:stretch>
        </p:blipFill>
        <p:spPr>
          <a:xfrm>
            <a:off x="585216" y="2400300"/>
            <a:ext cx="292608" cy="292608"/>
          </a:xfrm>
          <a:prstGeom prst="rect">
            <a:avLst/>
          </a:prstGeom>
        </p:spPr>
      </p:pic>
      <p:sp>
        <p:nvSpPr>
          <p:cNvPr id="18" name="Shape 15"/>
          <p:cNvSpPr/>
          <p:nvPr/>
        </p:nvSpPr>
        <p:spPr>
          <a:xfrm>
            <a:off x="1051560" y="2221992"/>
            <a:ext cx="868680" cy="228600"/>
          </a:xfrm>
          <a:prstGeom prst="rect">
            <a:avLst/>
          </a:prstGeom>
          <a:solidFill>
            <a:srgbClr val="F2C200"/>
          </a:solidFill>
          <a:ln/>
        </p:spPr>
        <p:txBody>
          <a:bodyPr/>
          <a:lstStyle/>
          <a:p>
            <a:endParaRPr lang="ko-KR" altLang="en-US"/>
          </a:p>
        </p:txBody>
      </p:sp>
      <p:sp>
        <p:nvSpPr>
          <p:cNvPr id="19" name="Text 16"/>
          <p:cNvSpPr/>
          <p:nvPr/>
        </p:nvSpPr>
        <p:spPr>
          <a:xfrm>
            <a:off x="1051560" y="2221992"/>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CAUTION</a:t>
            </a:r>
            <a:endParaRPr lang="en-US" sz="950" dirty="0"/>
          </a:p>
        </p:txBody>
      </p:sp>
      <p:sp>
        <p:nvSpPr>
          <p:cNvPr id="20" name="Text 17"/>
          <p:cNvSpPr/>
          <p:nvPr/>
        </p:nvSpPr>
        <p:spPr>
          <a:xfrm>
            <a:off x="2011680" y="2221992"/>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请安全连接电源线</a:t>
            </a:r>
            <a:endParaRPr lang="en-US" sz="1150" dirty="0"/>
          </a:p>
        </p:txBody>
      </p:sp>
      <p:sp>
        <p:nvSpPr>
          <p:cNvPr id="21" name="Text 18"/>
          <p:cNvSpPr/>
          <p:nvPr/>
        </p:nvSpPr>
        <p:spPr>
          <a:xfrm>
            <a:off x="1051560" y="2514600"/>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请安全布线，以防电源线脱落或因外部冲击而损坏。电源被切断时，检测作业可能中断。</a:t>
            </a:r>
            <a:endParaRPr lang="en-US" sz="950" dirty="0"/>
          </a:p>
        </p:txBody>
      </p:sp>
      <p:sp>
        <p:nvSpPr>
          <p:cNvPr id="22" name="Shape 19"/>
          <p:cNvSpPr/>
          <p:nvPr/>
        </p:nvSpPr>
        <p:spPr>
          <a:xfrm>
            <a:off x="548640" y="3127248"/>
            <a:ext cx="6464808" cy="960120"/>
          </a:xfrm>
          <a:prstGeom prst="rect">
            <a:avLst/>
          </a:prstGeom>
          <a:solidFill>
            <a:srgbClr val="FFFDF5"/>
          </a:solidFill>
          <a:ln w="12700">
            <a:solidFill>
              <a:srgbClr val="DDE3EA"/>
            </a:solidFill>
            <a:prstDash val="solid"/>
          </a:ln>
        </p:spPr>
        <p:txBody>
          <a:bodyPr/>
          <a:lstStyle/>
          <a:p>
            <a:endParaRPr lang="ko-KR" altLang="en-US"/>
          </a:p>
        </p:txBody>
      </p:sp>
      <p:sp>
        <p:nvSpPr>
          <p:cNvPr id="23" name="Shape 20"/>
          <p:cNvSpPr/>
          <p:nvPr/>
        </p:nvSpPr>
        <p:spPr>
          <a:xfrm>
            <a:off x="548640" y="3127248"/>
            <a:ext cx="365760" cy="960120"/>
          </a:xfrm>
          <a:prstGeom prst="rect">
            <a:avLst/>
          </a:prstGeom>
          <a:solidFill>
            <a:srgbClr val="F2C200"/>
          </a:solidFill>
          <a:ln/>
        </p:spPr>
        <p:txBody>
          <a:bodyPr/>
          <a:lstStyle/>
          <a:p>
            <a:endParaRPr lang="ko-KR" altLang="en-US"/>
          </a:p>
        </p:txBody>
      </p:sp>
      <p:pic>
        <p:nvPicPr>
          <p:cNvPr id="24" name="Image 1" descr="preencoded.png"/>
          <p:cNvPicPr>
            <a:picLocks noChangeAspect="1"/>
          </p:cNvPicPr>
          <p:nvPr/>
        </p:nvPicPr>
        <p:blipFill>
          <a:blip r:embed="rId3"/>
          <a:stretch>
            <a:fillRect/>
          </a:stretch>
        </p:blipFill>
        <p:spPr>
          <a:xfrm>
            <a:off x="585216" y="3470148"/>
            <a:ext cx="292608" cy="292608"/>
          </a:xfrm>
          <a:prstGeom prst="rect">
            <a:avLst/>
          </a:prstGeom>
        </p:spPr>
      </p:pic>
      <p:sp>
        <p:nvSpPr>
          <p:cNvPr id="25" name="Shape 21"/>
          <p:cNvSpPr/>
          <p:nvPr/>
        </p:nvSpPr>
        <p:spPr>
          <a:xfrm>
            <a:off x="1051560" y="3291840"/>
            <a:ext cx="868680" cy="228600"/>
          </a:xfrm>
          <a:prstGeom prst="rect">
            <a:avLst/>
          </a:prstGeom>
          <a:solidFill>
            <a:srgbClr val="F2C200"/>
          </a:solidFill>
          <a:ln/>
        </p:spPr>
        <p:txBody>
          <a:bodyPr/>
          <a:lstStyle/>
          <a:p>
            <a:endParaRPr lang="ko-KR" altLang="en-US"/>
          </a:p>
        </p:txBody>
      </p:sp>
      <p:sp>
        <p:nvSpPr>
          <p:cNvPr id="26" name="Text 22"/>
          <p:cNvSpPr/>
          <p:nvPr/>
        </p:nvSpPr>
        <p:spPr>
          <a:xfrm>
            <a:off x="1051560" y="3291840"/>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CAUTION</a:t>
            </a:r>
            <a:endParaRPr lang="en-US" sz="950" dirty="0"/>
          </a:p>
        </p:txBody>
      </p:sp>
      <p:sp>
        <p:nvSpPr>
          <p:cNvPr id="27" name="Text 23"/>
          <p:cNvSpPr/>
          <p:nvPr/>
        </p:nvSpPr>
        <p:spPr>
          <a:xfrm>
            <a:off x="2011680" y="3291840"/>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请勿洒水</a:t>
            </a:r>
            <a:endParaRPr lang="en-US" sz="1150" dirty="0"/>
          </a:p>
        </p:txBody>
      </p:sp>
      <p:sp>
        <p:nvSpPr>
          <p:cNvPr id="28" name="Text 24"/>
          <p:cNvSpPr/>
          <p:nvPr/>
        </p:nvSpPr>
        <p:spPr>
          <a:xfrm>
            <a:off x="1051560" y="3584448"/>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请勿在设备内部或表面洒水。否则可能导致电气部件损坏。</a:t>
            </a:r>
            <a:endParaRPr lang="en-US" sz="950" dirty="0"/>
          </a:p>
        </p:txBody>
      </p:sp>
      <p:sp>
        <p:nvSpPr>
          <p:cNvPr id="29" name="Shape 25"/>
          <p:cNvSpPr/>
          <p:nvPr/>
        </p:nvSpPr>
        <p:spPr>
          <a:xfrm>
            <a:off x="548640" y="4197096"/>
            <a:ext cx="6464808" cy="960120"/>
          </a:xfrm>
          <a:prstGeom prst="rect">
            <a:avLst/>
          </a:prstGeom>
          <a:solidFill>
            <a:srgbClr val="FFFDF5"/>
          </a:solidFill>
          <a:ln w="12700">
            <a:solidFill>
              <a:srgbClr val="DDE3EA"/>
            </a:solidFill>
            <a:prstDash val="solid"/>
          </a:ln>
        </p:spPr>
        <p:txBody>
          <a:bodyPr/>
          <a:lstStyle/>
          <a:p>
            <a:endParaRPr lang="ko-KR" altLang="en-US"/>
          </a:p>
        </p:txBody>
      </p:sp>
      <p:sp>
        <p:nvSpPr>
          <p:cNvPr id="30" name="Shape 26"/>
          <p:cNvSpPr/>
          <p:nvPr/>
        </p:nvSpPr>
        <p:spPr>
          <a:xfrm>
            <a:off x="548640" y="4197096"/>
            <a:ext cx="365760" cy="960120"/>
          </a:xfrm>
          <a:prstGeom prst="rect">
            <a:avLst/>
          </a:prstGeom>
          <a:solidFill>
            <a:srgbClr val="F2C200"/>
          </a:solidFill>
          <a:ln/>
        </p:spPr>
        <p:txBody>
          <a:bodyPr/>
          <a:lstStyle/>
          <a:p>
            <a:endParaRPr lang="ko-KR" altLang="en-US"/>
          </a:p>
        </p:txBody>
      </p:sp>
      <p:pic>
        <p:nvPicPr>
          <p:cNvPr id="31" name="Image 2" descr="preencoded.png"/>
          <p:cNvPicPr>
            <a:picLocks noChangeAspect="1"/>
          </p:cNvPicPr>
          <p:nvPr/>
        </p:nvPicPr>
        <p:blipFill>
          <a:blip r:embed="rId3"/>
          <a:stretch>
            <a:fillRect/>
          </a:stretch>
        </p:blipFill>
        <p:spPr>
          <a:xfrm>
            <a:off x="585216" y="4539996"/>
            <a:ext cx="292608" cy="292608"/>
          </a:xfrm>
          <a:prstGeom prst="rect">
            <a:avLst/>
          </a:prstGeom>
        </p:spPr>
      </p:pic>
      <p:sp>
        <p:nvSpPr>
          <p:cNvPr id="32" name="Shape 27"/>
          <p:cNvSpPr/>
          <p:nvPr/>
        </p:nvSpPr>
        <p:spPr>
          <a:xfrm>
            <a:off x="1051560" y="4361688"/>
            <a:ext cx="868680" cy="228600"/>
          </a:xfrm>
          <a:prstGeom prst="rect">
            <a:avLst/>
          </a:prstGeom>
          <a:solidFill>
            <a:srgbClr val="F2C200"/>
          </a:solidFill>
          <a:ln/>
        </p:spPr>
        <p:txBody>
          <a:bodyPr/>
          <a:lstStyle/>
          <a:p>
            <a:endParaRPr lang="ko-KR" altLang="en-US"/>
          </a:p>
        </p:txBody>
      </p:sp>
      <p:sp>
        <p:nvSpPr>
          <p:cNvPr id="33" name="Text 28"/>
          <p:cNvSpPr/>
          <p:nvPr/>
        </p:nvSpPr>
        <p:spPr>
          <a:xfrm>
            <a:off x="1051560" y="4361688"/>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CAUTION</a:t>
            </a:r>
            <a:endParaRPr lang="en-US" sz="950" dirty="0"/>
          </a:p>
        </p:txBody>
      </p:sp>
      <p:sp>
        <p:nvSpPr>
          <p:cNvPr id="34" name="Text 29"/>
          <p:cNvSpPr/>
          <p:nvPr/>
        </p:nvSpPr>
        <p:spPr>
          <a:xfrm>
            <a:off x="2011680" y="4361688"/>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请注意不要让手夹在门之间</a:t>
            </a:r>
            <a:endParaRPr lang="en-US" sz="1150" dirty="0"/>
          </a:p>
        </p:txBody>
      </p:sp>
      <p:sp>
        <p:nvSpPr>
          <p:cNvPr id="35" name="Text 30"/>
          <p:cNvSpPr/>
          <p:nvPr/>
        </p:nvSpPr>
        <p:spPr>
          <a:xfrm>
            <a:off x="1051560" y="4654296"/>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开关设备门时，请注意不要让手夹在门之间。</a:t>
            </a:r>
            <a:endParaRPr lang="en-US" sz="950" dirty="0"/>
          </a:p>
        </p:txBody>
      </p:sp>
      <p:sp>
        <p:nvSpPr>
          <p:cNvPr id="36" name="Shape 31"/>
          <p:cNvSpPr/>
          <p:nvPr/>
        </p:nvSpPr>
        <p:spPr>
          <a:xfrm>
            <a:off x="548640" y="5266944"/>
            <a:ext cx="6464808" cy="960120"/>
          </a:xfrm>
          <a:prstGeom prst="rect">
            <a:avLst/>
          </a:prstGeom>
          <a:solidFill>
            <a:srgbClr val="FFFDF5"/>
          </a:solidFill>
          <a:ln w="12700">
            <a:solidFill>
              <a:srgbClr val="DDE3EA"/>
            </a:solidFill>
            <a:prstDash val="solid"/>
          </a:ln>
        </p:spPr>
        <p:txBody>
          <a:bodyPr/>
          <a:lstStyle/>
          <a:p>
            <a:endParaRPr lang="ko-KR" altLang="en-US"/>
          </a:p>
        </p:txBody>
      </p:sp>
      <p:sp>
        <p:nvSpPr>
          <p:cNvPr id="37" name="Shape 32"/>
          <p:cNvSpPr/>
          <p:nvPr/>
        </p:nvSpPr>
        <p:spPr>
          <a:xfrm>
            <a:off x="548640" y="5266944"/>
            <a:ext cx="365760" cy="960120"/>
          </a:xfrm>
          <a:prstGeom prst="rect">
            <a:avLst/>
          </a:prstGeom>
          <a:solidFill>
            <a:srgbClr val="F2C200"/>
          </a:solidFill>
          <a:ln/>
        </p:spPr>
        <p:txBody>
          <a:bodyPr/>
          <a:lstStyle/>
          <a:p>
            <a:endParaRPr lang="ko-KR" altLang="en-US"/>
          </a:p>
        </p:txBody>
      </p:sp>
      <p:pic>
        <p:nvPicPr>
          <p:cNvPr id="38" name="Image 3" descr="preencoded.png"/>
          <p:cNvPicPr>
            <a:picLocks noChangeAspect="1"/>
          </p:cNvPicPr>
          <p:nvPr/>
        </p:nvPicPr>
        <p:blipFill>
          <a:blip r:embed="rId3"/>
          <a:stretch>
            <a:fillRect/>
          </a:stretch>
        </p:blipFill>
        <p:spPr>
          <a:xfrm>
            <a:off x="585216" y="5609844"/>
            <a:ext cx="292608" cy="292608"/>
          </a:xfrm>
          <a:prstGeom prst="rect">
            <a:avLst/>
          </a:prstGeom>
        </p:spPr>
      </p:pic>
      <p:sp>
        <p:nvSpPr>
          <p:cNvPr id="39" name="Shape 33"/>
          <p:cNvSpPr/>
          <p:nvPr/>
        </p:nvSpPr>
        <p:spPr>
          <a:xfrm>
            <a:off x="1051560" y="5431536"/>
            <a:ext cx="868680" cy="228600"/>
          </a:xfrm>
          <a:prstGeom prst="rect">
            <a:avLst/>
          </a:prstGeom>
          <a:solidFill>
            <a:srgbClr val="F2C200"/>
          </a:solidFill>
          <a:ln/>
        </p:spPr>
        <p:txBody>
          <a:bodyPr/>
          <a:lstStyle/>
          <a:p>
            <a:endParaRPr lang="ko-KR" altLang="en-US"/>
          </a:p>
        </p:txBody>
      </p:sp>
      <p:sp>
        <p:nvSpPr>
          <p:cNvPr id="40" name="Text 34"/>
          <p:cNvSpPr/>
          <p:nvPr/>
        </p:nvSpPr>
        <p:spPr>
          <a:xfrm>
            <a:off x="1051560" y="5431536"/>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CAUTION</a:t>
            </a:r>
            <a:endParaRPr lang="en-US" sz="950" dirty="0"/>
          </a:p>
        </p:txBody>
      </p:sp>
      <p:sp>
        <p:nvSpPr>
          <p:cNvPr id="41" name="Text 35"/>
          <p:cNvSpPr/>
          <p:nvPr/>
        </p:nvSpPr>
        <p:spPr>
          <a:xfrm>
            <a:off x="2011680" y="5431536"/>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X 射线运行期间请勿强行打开门</a:t>
            </a:r>
            <a:endParaRPr lang="en-US" sz="1150" dirty="0"/>
          </a:p>
        </p:txBody>
      </p:sp>
      <p:sp>
        <p:nvSpPr>
          <p:cNvPr id="42" name="Text 36"/>
          <p:cNvSpPr/>
          <p:nvPr/>
        </p:nvSpPr>
        <p:spPr>
          <a:xfrm>
            <a:off x="1051560" y="5724144"/>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X 射线运行期间，为安全起见门处于锁定状态。请勿强行打开。否则可能损坏联锁安全装置。</a:t>
            </a:r>
            <a:endParaRPr lang="en-US" sz="950" dirty="0"/>
          </a:p>
        </p:txBody>
      </p:sp>
      <p:sp>
        <p:nvSpPr>
          <p:cNvPr id="43" name="Shape 37"/>
          <p:cNvSpPr/>
          <p:nvPr/>
        </p:nvSpPr>
        <p:spPr>
          <a:xfrm>
            <a:off x="548640" y="6336792"/>
            <a:ext cx="6464808" cy="960120"/>
          </a:xfrm>
          <a:prstGeom prst="rect">
            <a:avLst/>
          </a:prstGeom>
          <a:solidFill>
            <a:srgbClr val="FFFDF5"/>
          </a:solidFill>
          <a:ln w="12700">
            <a:solidFill>
              <a:srgbClr val="DDE3EA"/>
            </a:solidFill>
            <a:prstDash val="solid"/>
          </a:ln>
        </p:spPr>
        <p:txBody>
          <a:bodyPr/>
          <a:lstStyle/>
          <a:p>
            <a:endParaRPr lang="ko-KR" altLang="en-US"/>
          </a:p>
        </p:txBody>
      </p:sp>
      <p:sp>
        <p:nvSpPr>
          <p:cNvPr id="44" name="Shape 38"/>
          <p:cNvSpPr/>
          <p:nvPr/>
        </p:nvSpPr>
        <p:spPr>
          <a:xfrm>
            <a:off x="548640" y="6336792"/>
            <a:ext cx="365760" cy="960120"/>
          </a:xfrm>
          <a:prstGeom prst="rect">
            <a:avLst/>
          </a:prstGeom>
          <a:solidFill>
            <a:srgbClr val="F2C200"/>
          </a:solidFill>
          <a:ln/>
        </p:spPr>
        <p:txBody>
          <a:bodyPr/>
          <a:lstStyle/>
          <a:p>
            <a:endParaRPr lang="ko-KR" altLang="en-US"/>
          </a:p>
        </p:txBody>
      </p:sp>
      <p:pic>
        <p:nvPicPr>
          <p:cNvPr id="45" name="Image 4" descr="preencoded.png"/>
          <p:cNvPicPr>
            <a:picLocks noChangeAspect="1"/>
          </p:cNvPicPr>
          <p:nvPr/>
        </p:nvPicPr>
        <p:blipFill>
          <a:blip r:embed="rId3"/>
          <a:stretch>
            <a:fillRect/>
          </a:stretch>
        </p:blipFill>
        <p:spPr>
          <a:xfrm>
            <a:off x="585216" y="6679692"/>
            <a:ext cx="292608" cy="292608"/>
          </a:xfrm>
          <a:prstGeom prst="rect">
            <a:avLst/>
          </a:prstGeom>
        </p:spPr>
      </p:pic>
      <p:sp>
        <p:nvSpPr>
          <p:cNvPr id="46" name="Shape 39"/>
          <p:cNvSpPr/>
          <p:nvPr/>
        </p:nvSpPr>
        <p:spPr>
          <a:xfrm>
            <a:off x="1051560" y="6501384"/>
            <a:ext cx="868680" cy="228600"/>
          </a:xfrm>
          <a:prstGeom prst="rect">
            <a:avLst/>
          </a:prstGeom>
          <a:solidFill>
            <a:srgbClr val="F2C200"/>
          </a:solidFill>
          <a:ln/>
        </p:spPr>
        <p:txBody>
          <a:bodyPr/>
          <a:lstStyle/>
          <a:p>
            <a:endParaRPr lang="ko-KR" altLang="en-US"/>
          </a:p>
        </p:txBody>
      </p:sp>
      <p:sp>
        <p:nvSpPr>
          <p:cNvPr id="47" name="Text 40"/>
          <p:cNvSpPr/>
          <p:nvPr/>
        </p:nvSpPr>
        <p:spPr>
          <a:xfrm>
            <a:off x="1051560" y="6501384"/>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CAUTION</a:t>
            </a:r>
            <a:endParaRPr lang="en-US" sz="950" dirty="0"/>
          </a:p>
        </p:txBody>
      </p:sp>
      <p:sp>
        <p:nvSpPr>
          <p:cNvPr id="48" name="Text 41"/>
          <p:cNvSpPr/>
          <p:nvPr/>
        </p:nvSpPr>
        <p:spPr>
          <a:xfrm>
            <a:off x="2011680" y="6501384"/>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请勿在设备上放置物品</a:t>
            </a:r>
            <a:endParaRPr lang="en-US" sz="1150" dirty="0"/>
          </a:p>
        </p:txBody>
      </p:sp>
      <p:sp>
        <p:nvSpPr>
          <p:cNvPr id="49" name="Text 42"/>
          <p:cNvSpPr/>
          <p:nvPr/>
        </p:nvSpPr>
        <p:spPr>
          <a:xfrm>
            <a:off x="1051560" y="6793992"/>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请勿在设备上放置物品（工具、零部件等）。物品掉落可能导致用户受伤或设备损坏。</a:t>
            </a:r>
            <a:endParaRPr lang="en-US" sz="950" dirty="0"/>
          </a:p>
        </p:txBody>
      </p:sp>
      <p:sp>
        <p:nvSpPr>
          <p:cNvPr id="50" name="Shape 43"/>
          <p:cNvSpPr/>
          <p:nvPr/>
        </p:nvSpPr>
        <p:spPr>
          <a:xfrm>
            <a:off x="548640" y="7406640"/>
            <a:ext cx="6464808" cy="960120"/>
          </a:xfrm>
          <a:prstGeom prst="rect">
            <a:avLst/>
          </a:prstGeom>
          <a:solidFill>
            <a:srgbClr val="FFFDF5"/>
          </a:solidFill>
          <a:ln w="12700">
            <a:solidFill>
              <a:srgbClr val="DDE3EA"/>
            </a:solidFill>
            <a:prstDash val="solid"/>
          </a:ln>
        </p:spPr>
        <p:txBody>
          <a:bodyPr/>
          <a:lstStyle/>
          <a:p>
            <a:endParaRPr lang="ko-KR" altLang="en-US"/>
          </a:p>
        </p:txBody>
      </p:sp>
      <p:sp>
        <p:nvSpPr>
          <p:cNvPr id="51" name="Shape 44"/>
          <p:cNvSpPr/>
          <p:nvPr/>
        </p:nvSpPr>
        <p:spPr>
          <a:xfrm>
            <a:off x="548640" y="7406640"/>
            <a:ext cx="365760" cy="960120"/>
          </a:xfrm>
          <a:prstGeom prst="rect">
            <a:avLst/>
          </a:prstGeom>
          <a:solidFill>
            <a:srgbClr val="F2C200"/>
          </a:solidFill>
          <a:ln/>
        </p:spPr>
        <p:txBody>
          <a:bodyPr/>
          <a:lstStyle/>
          <a:p>
            <a:endParaRPr lang="ko-KR" altLang="en-US"/>
          </a:p>
        </p:txBody>
      </p:sp>
      <p:pic>
        <p:nvPicPr>
          <p:cNvPr id="52" name="Image 5" descr="preencoded.png"/>
          <p:cNvPicPr>
            <a:picLocks noChangeAspect="1"/>
          </p:cNvPicPr>
          <p:nvPr/>
        </p:nvPicPr>
        <p:blipFill>
          <a:blip r:embed="rId3"/>
          <a:stretch>
            <a:fillRect/>
          </a:stretch>
        </p:blipFill>
        <p:spPr>
          <a:xfrm>
            <a:off x="585216" y="7749540"/>
            <a:ext cx="292608" cy="292608"/>
          </a:xfrm>
          <a:prstGeom prst="rect">
            <a:avLst/>
          </a:prstGeom>
        </p:spPr>
      </p:pic>
      <p:sp>
        <p:nvSpPr>
          <p:cNvPr id="53" name="Shape 45"/>
          <p:cNvSpPr/>
          <p:nvPr/>
        </p:nvSpPr>
        <p:spPr>
          <a:xfrm>
            <a:off x="1051560" y="7571232"/>
            <a:ext cx="868680" cy="228600"/>
          </a:xfrm>
          <a:prstGeom prst="rect">
            <a:avLst/>
          </a:prstGeom>
          <a:solidFill>
            <a:srgbClr val="F2C200"/>
          </a:solidFill>
          <a:ln/>
        </p:spPr>
        <p:txBody>
          <a:bodyPr/>
          <a:lstStyle/>
          <a:p>
            <a:endParaRPr lang="ko-KR" altLang="en-US"/>
          </a:p>
        </p:txBody>
      </p:sp>
      <p:sp>
        <p:nvSpPr>
          <p:cNvPr id="54" name="Text 46"/>
          <p:cNvSpPr/>
          <p:nvPr/>
        </p:nvSpPr>
        <p:spPr>
          <a:xfrm>
            <a:off x="1051560" y="7571232"/>
            <a:ext cx="868680" cy="228600"/>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CAUTION</a:t>
            </a:r>
            <a:endParaRPr lang="en-US" sz="950" dirty="0"/>
          </a:p>
        </p:txBody>
      </p:sp>
      <p:sp>
        <p:nvSpPr>
          <p:cNvPr id="55" name="Text 47"/>
          <p:cNvSpPr/>
          <p:nvPr/>
        </p:nvSpPr>
        <p:spPr>
          <a:xfrm>
            <a:off x="2011680" y="7571232"/>
            <a:ext cx="4910328" cy="22860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检测作业期间请勿离开设备</a:t>
            </a:r>
            <a:endParaRPr lang="en-US" sz="1150" dirty="0"/>
          </a:p>
        </p:txBody>
      </p:sp>
      <p:sp>
        <p:nvSpPr>
          <p:cNvPr id="56" name="Text 48"/>
          <p:cNvSpPr/>
          <p:nvPr/>
        </p:nvSpPr>
        <p:spPr>
          <a:xfrm>
            <a:off x="1051560" y="7863840"/>
            <a:ext cx="587044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检测作业进行期间请勿离开设备。为在发生异常情况时能立即进行紧急停止，请始终保持在作业位置。</a:t>
            </a:r>
            <a:endParaRPr lang="en-US" sz="9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03</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紧急停止</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紧急停止</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3.1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紧急停止开关位置</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紧急停止开关位置</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3.2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紧急停止使用方法</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紧急停止使用方法</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3.3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紧急停止解除</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解除程序</a:t>
            </a:r>
            <a:endParaRPr lang="en-US" sz="950" dirty="0"/>
          </a:p>
        </p:txBody>
      </p:sp>
      <p:sp>
        <p:nvSpPr>
          <p:cNvPr id="23" name="Shape 21"/>
          <p:cNvSpPr/>
          <p:nvPr/>
        </p:nvSpPr>
        <p:spPr>
          <a:xfrm>
            <a:off x="548640" y="9043416"/>
            <a:ext cx="6464808" cy="1005840"/>
          </a:xfrm>
          <a:prstGeom prst="rect">
            <a:avLst/>
          </a:prstGeom>
          <a:solidFill>
            <a:srgbClr val="F4F6F8"/>
          </a:solidFill>
          <a:ln/>
        </p:spPr>
        <p:txBody>
          <a:bodyPr/>
          <a:lstStyle/>
          <a:p>
            <a:endParaRPr lang="ko-KR" altLang="en-US"/>
          </a:p>
        </p:txBody>
      </p:sp>
      <p:sp>
        <p:nvSpPr>
          <p:cNvPr id="24" name="Shape 22"/>
          <p:cNvSpPr/>
          <p:nvPr/>
        </p:nvSpPr>
        <p:spPr>
          <a:xfrm>
            <a:off x="548640" y="9043416"/>
            <a:ext cx="54864" cy="1005840"/>
          </a:xfrm>
          <a:prstGeom prst="rect">
            <a:avLst/>
          </a:prstGeom>
          <a:solidFill>
            <a:srgbClr val="1B2A41"/>
          </a:solidFill>
          <a:ln/>
        </p:spPr>
        <p:txBody>
          <a:bodyPr/>
          <a:lstStyle/>
          <a:p>
            <a:endParaRPr lang="ko-KR" altLang="en-US"/>
          </a:p>
        </p:txBody>
      </p:sp>
      <p:sp>
        <p:nvSpPr>
          <p:cNvPr id="25" name="Text 23"/>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26" name="Text 24"/>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本章介绍发生异常情况时使设备立即停止的紧急停止开关的位置、操作方法及解除方法。</a:t>
            </a:r>
            <a:endParaRPr lang="en-US" sz="1050" dirty="0"/>
          </a:p>
        </p:txBody>
      </p:sp>
      <p:sp>
        <p:nvSpPr>
          <p:cNvPr id="27" name="Text 25"/>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03 · Emergency Stop · 紧急停止</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13</a:t>
            </a:r>
            <a:endParaRPr lang="en-US" sz="1000" dirty="0"/>
          </a:p>
        </p:txBody>
      </p:sp>
      <p:sp>
        <p:nvSpPr>
          <p:cNvPr id="10" name="Shape 8"/>
          <p:cNvSpPr/>
          <p:nvPr/>
        </p:nvSpPr>
        <p:spPr>
          <a:xfrm>
            <a:off x="548640" y="777240"/>
            <a:ext cx="91440" cy="502920"/>
          </a:xfrm>
          <a:prstGeom prst="rect">
            <a:avLst/>
          </a:prstGeom>
          <a:solidFill>
            <a:srgbClr val="C8102E"/>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3.1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Emergency Stop · 紧急停止使用方法</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关键安全功能</a:t>
            </a:r>
            <a:endParaRPr lang="en-US" sz="1000" dirty="0"/>
          </a:p>
        </p:txBody>
      </p:sp>
      <p:sp>
        <p:nvSpPr>
          <p:cNvPr id="14" name="Text 12"/>
          <p:cNvSpPr/>
          <p:nvPr/>
        </p:nvSpPr>
        <p:spPr>
          <a:xfrm>
            <a:off x="548640" y="1417320"/>
            <a:ext cx="6464808" cy="6400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紧急停止开关是在设备运行中可能发生的异常情况下使设备立即停止的安全装置。请始终熟知其位置，并在紧急时迅速操作。</a:t>
            </a:r>
            <a:endParaRPr lang="en-US" sz="1050" dirty="0"/>
          </a:p>
        </p:txBody>
      </p:sp>
      <p:sp>
        <p:nvSpPr>
          <p:cNvPr id="15" name="Shape 13"/>
          <p:cNvSpPr/>
          <p:nvPr/>
        </p:nvSpPr>
        <p:spPr>
          <a:xfrm>
            <a:off x="548640" y="2194560"/>
            <a:ext cx="2926080" cy="2743200"/>
          </a:xfrm>
          <a:prstGeom prst="rect">
            <a:avLst/>
          </a:prstGeom>
          <a:solidFill>
            <a:srgbClr val="1B2A41"/>
          </a:solidFill>
          <a:ln/>
        </p:spPr>
        <p:txBody>
          <a:bodyPr/>
          <a:lstStyle/>
          <a:p>
            <a:endParaRPr lang="ko-KR" altLang="en-US"/>
          </a:p>
        </p:txBody>
      </p:sp>
      <p:pic>
        <p:nvPicPr>
          <p:cNvPr id="16" name="Image 0" descr="/home/claude/sample/imgs/all/image33.png"/>
          <p:cNvPicPr>
            <a:picLocks noChangeAspect="1"/>
          </p:cNvPicPr>
          <p:nvPr/>
        </p:nvPicPr>
        <p:blipFill>
          <a:blip r:embed="rId3"/>
          <a:srcRect/>
          <a:stretch/>
        </p:blipFill>
        <p:spPr>
          <a:xfrm>
            <a:off x="685800" y="2331720"/>
            <a:ext cx="2651760" cy="2240280"/>
          </a:xfrm>
          <a:prstGeom prst="rect">
            <a:avLst/>
          </a:prstGeom>
        </p:spPr>
      </p:pic>
      <p:sp>
        <p:nvSpPr>
          <p:cNvPr id="17" name="Shape 14"/>
          <p:cNvSpPr/>
          <p:nvPr/>
        </p:nvSpPr>
        <p:spPr>
          <a:xfrm>
            <a:off x="685800" y="4617720"/>
            <a:ext cx="2651760" cy="228600"/>
          </a:xfrm>
          <a:prstGeom prst="rect">
            <a:avLst/>
          </a:prstGeom>
          <a:solidFill>
            <a:srgbClr val="243B5C"/>
          </a:solidFill>
          <a:ln/>
        </p:spPr>
        <p:txBody>
          <a:bodyPr/>
          <a:lstStyle/>
          <a:p>
            <a:endParaRPr lang="ko-KR" altLang="en-US"/>
          </a:p>
        </p:txBody>
      </p:sp>
      <p:sp>
        <p:nvSpPr>
          <p:cNvPr id="18" name="Text 15"/>
          <p:cNvSpPr/>
          <p:nvPr/>
        </p:nvSpPr>
        <p:spPr>
          <a:xfrm>
            <a:off x="777240" y="4617720"/>
            <a:ext cx="2560320" cy="228600"/>
          </a:xfrm>
          <a:prstGeom prst="rect">
            <a:avLst/>
          </a:prstGeom>
          <a:noFill/>
          <a:ln/>
        </p:spPr>
        <p:txBody>
          <a:bodyPr wrap="square" lIns="0" tIns="0" rIns="0" bIns="0" rtlCol="0" anchor="ctr"/>
          <a:lstStyle/>
          <a:p>
            <a:pPr marL="0" indent="0">
              <a:buNone/>
            </a:pPr>
            <a:r>
              <a:rPr lang="en-US" sz="850" b="1" dirty="0">
                <a:solidFill>
                  <a:srgbClr val="FFFFFF"/>
                </a:solidFill>
                <a:latin typeface="Pretendard" pitchFamily="34" charset="0"/>
                <a:ea typeface="Pretendard" pitchFamily="34" charset="-122"/>
                <a:cs typeface="Pretendard" pitchFamily="34" charset="-120"/>
              </a:rPr>
              <a:t>Fig. 3.1 · 紧急停止开关</a:t>
            </a:r>
            <a:endParaRPr lang="en-US" sz="850" dirty="0"/>
          </a:p>
        </p:txBody>
      </p:sp>
      <p:sp>
        <p:nvSpPr>
          <p:cNvPr id="19" name="Text 16"/>
          <p:cNvSpPr/>
          <p:nvPr/>
        </p:nvSpPr>
        <p:spPr>
          <a:xfrm>
            <a:off x="3749040" y="2194560"/>
            <a:ext cx="3264408" cy="228600"/>
          </a:xfrm>
          <a:prstGeom prst="rect">
            <a:avLst/>
          </a:prstGeom>
          <a:noFill/>
          <a:ln/>
        </p:spPr>
        <p:txBody>
          <a:bodyPr wrap="square" lIns="0" tIns="0" rIns="0" bIns="0" rtlCol="0" anchor="ctr"/>
          <a:lstStyle/>
          <a:p>
            <a:pPr marL="0" indent="0">
              <a:buNone/>
            </a:pPr>
            <a:r>
              <a:rPr lang="en-US" sz="900" b="1" kern="0" spc="400" dirty="0">
                <a:solidFill>
                  <a:srgbClr val="C8102E"/>
                </a:solidFill>
                <a:latin typeface="Pretendard" pitchFamily="34" charset="0"/>
                <a:ea typeface="Pretendard" pitchFamily="34" charset="-122"/>
                <a:cs typeface="Pretendard" pitchFamily="34" charset="-120"/>
              </a:rPr>
              <a:t>LOCATION · 位置</a:t>
            </a:r>
            <a:endParaRPr lang="en-US" sz="900" dirty="0"/>
          </a:p>
        </p:txBody>
      </p:sp>
      <p:sp>
        <p:nvSpPr>
          <p:cNvPr id="20" name="Text 17"/>
          <p:cNvSpPr/>
          <p:nvPr/>
        </p:nvSpPr>
        <p:spPr>
          <a:xfrm>
            <a:off x="3749040" y="2423160"/>
            <a:ext cx="3264408" cy="274320"/>
          </a:xfrm>
          <a:prstGeom prst="rect">
            <a:avLst/>
          </a:prstGeom>
          <a:noFill/>
          <a:ln/>
        </p:spPr>
        <p:txBody>
          <a:bodyPr wrap="square" lIns="0" tIns="0" rIns="0" bIns="0" rtlCol="0" anchor="ctr"/>
          <a:lstStyle/>
          <a:p>
            <a:pPr marL="0" indent="0">
              <a:buNone/>
            </a:pPr>
            <a:r>
              <a:rPr lang="en-US" sz="1200" b="1" dirty="0" err="1">
                <a:solidFill>
                  <a:srgbClr val="1B2A41"/>
                </a:solidFill>
                <a:latin typeface="Pretendard" pitchFamily="34" charset="0"/>
                <a:ea typeface="Pretendard" pitchFamily="34" charset="-122"/>
                <a:cs typeface="Pretendard" pitchFamily="34" charset="-120"/>
              </a:rPr>
              <a:t>设备前面板及控制面板左上方</a:t>
            </a:r>
            <a:endParaRPr lang="en-US" sz="1200" dirty="0"/>
          </a:p>
        </p:txBody>
      </p:sp>
      <p:sp>
        <p:nvSpPr>
          <p:cNvPr id="21" name="Text 18"/>
          <p:cNvSpPr/>
          <p:nvPr/>
        </p:nvSpPr>
        <p:spPr>
          <a:xfrm>
            <a:off x="3749040" y="2926080"/>
            <a:ext cx="3264408" cy="228600"/>
          </a:xfrm>
          <a:prstGeom prst="rect">
            <a:avLst/>
          </a:prstGeom>
          <a:noFill/>
          <a:ln/>
        </p:spPr>
        <p:txBody>
          <a:bodyPr wrap="square" lIns="0" tIns="0" rIns="0" bIns="0" rtlCol="0" anchor="ctr"/>
          <a:lstStyle/>
          <a:p>
            <a:pPr marL="0" indent="0">
              <a:buNone/>
            </a:pPr>
            <a:r>
              <a:rPr lang="en-US" sz="900" b="1" kern="0" spc="400" dirty="0">
                <a:solidFill>
                  <a:srgbClr val="C8102E"/>
                </a:solidFill>
                <a:latin typeface="Pretendard" pitchFamily="34" charset="0"/>
                <a:ea typeface="Pretendard" pitchFamily="34" charset="-122"/>
                <a:cs typeface="Pretendard" pitchFamily="34" charset="-120"/>
              </a:rPr>
              <a:t>OPERATION · 操作方法</a:t>
            </a:r>
            <a:endParaRPr lang="en-US" sz="900" dirty="0"/>
          </a:p>
        </p:txBody>
      </p:sp>
      <p:sp>
        <p:nvSpPr>
          <p:cNvPr id="22" name="Text 19"/>
          <p:cNvSpPr/>
          <p:nvPr/>
        </p:nvSpPr>
        <p:spPr>
          <a:xfrm>
            <a:off x="3749040" y="3154680"/>
            <a:ext cx="3264408" cy="1097280"/>
          </a:xfrm>
          <a:prstGeom prst="rect">
            <a:avLst/>
          </a:prstGeom>
          <a:noFill/>
          <a:ln/>
        </p:spPr>
        <p:txBody>
          <a:bodyPr wrap="square" lIns="0" tIns="0" rIns="0" bIns="0" rtlCol="0" anchor="t"/>
          <a:lstStyle/>
          <a:p>
            <a:pPr marL="0" indent="0">
              <a:spcAft>
                <a:spcPts val="300"/>
              </a:spcAft>
              <a:buNone/>
            </a:pPr>
            <a:r>
              <a:rPr lang="en-US" sz="1000" b="1" dirty="0">
                <a:solidFill>
                  <a:srgbClr val="C8102E"/>
                </a:solidFill>
                <a:latin typeface="Pretendard" pitchFamily="34" charset="0"/>
                <a:ea typeface="Pretendard" pitchFamily="34" charset="-122"/>
                <a:cs typeface="Pretendard" pitchFamily="34" charset="-120"/>
              </a:rPr>
              <a:t>01. 发生紧急情况时，用力按下红色紧急停止按钮。</a:t>
            </a:r>
            <a:endParaRPr lang="en-US" sz="1000" dirty="0"/>
          </a:p>
          <a:p>
            <a:pPr marL="0" indent="0">
              <a:spcAft>
                <a:spcPts val="300"/>
              </a:spcAft>
              <a:buNone/>
            </a:pPr>
            <a:r>
              <a:rPr lang="en-US" sz="1000" b="1" dirty="0">
                <a:solidFill>
                  <a:srgbClr val="C8102E"/>
                </a:solidFill>
                <a:latin typeface="Pretendard" pitchFamily="34" charset="0"/>
                <a:ea typeface="Pretendard" pitchFamily="34" charset="-122"/>
                <a:cs typeface="Pretendard" pitchFamily="34" charset="-120"/>
              </a:rPr>
              <a:t>02. 设备的所有动作立即停止。</a:t>
            </a:r>
            <a:endParaRPr lang="en-US" sz="1000" dirty="0"/>
          </a:p>
          <a:p>
            <a:pPr marL="0" indent="0">
              <a:spcAft>
                <a:spcPts val="300"/>
              </a:spcAft>
              <a:buNone/>
            </a:pPr>
            <a:r>
              <a:rPr lang="en-US" sz="1000" b="1" dirty="0">
                <a:solidFill>
                  <a:srgbClr val="C8102E"/>
                </a:solidFill>
                <a:latin typeface="Pretendard" pitchFamily="34" charset="0"/>
                <a:ea typeface="Pretendard" pitchFamily="34" charset="-122"/>
                <a:cs typeface="Pretendard" pitchFamily="34" charset="-120"/>
              </a:rPr>
              <a:t>03. X 射线产生被切断，电机驱动停止。</a:t>
            </a:r>
            <a:endParaRPr lang="en-US" sz="1000" dirty="0"/>
          </a:p>
        </p:txBody>
      </p:sp>
      <p:sp>
        <p:nvSpPr>
          <p:cNvPr id="23" name="Text 20"/>
          <p:cNvSpPr/>
          <p:nvPr/>
        </p:nvSpPr>
        <p:spPr>
          <a:xfrm>
            <a:off x="3749040" y="4297680"/>
            <a:ext cx="3264408" cy="228600"/>
          </a:xfrm>
          <a:prstGeom prst="rect">
            <a:avLst/>
          </a:prstGeom>
          <a:noFill/>
          <a:ln/>
        </p:spPr>
        <p:txBody>
          <a:bodyPr wrap="square" lIns="0" tIns="0" rIns="0" bIns="0" rtlCol="0" anchor="ctr"/>
          <a:lstStyle/>
          <a:p>
            <a:pPr marL="0" indent="0">
              <a:buNone/>
            </a:pPr>
            <a:r>
              <a:rPr lang="en-US" sz="900" b="1" kern="0" spc="400" dirty="0">
                <a:solidFill>
                  <a:srgbClr val="0F8554"/>
                </a:solidFill>
                <a:latin typeface="Pretendard" pitchFamily="34" charset="0"/>
                <a:ea typeface="Pretendard" pitchFamily="34" charset="-122"/>
                <a:cs typeface="Pretendard" pitchFamily="34" charset="-120"/>
              </a:rPr>
              <a:t>RELEASE · 解除方法</a:t>
            </a:r>
            <a:endParaRPr lang="en-US" sz="900" dirty="0"/>
          </a:p>
        </p:txBody>
      </p:sp>
      <p:sp>
        <p:nvSpPr>
          <p:cNvPr id="24" name="Text 21"/>
          <p:cNvSpPr/>
          <p:nvPr/>
        </p:nvSpPr>
        <p:spPr>
          <a:xfrm>
            <a:off x="3749040" y="4526280"/>
            <a:ext cx="3264408" cy="45720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将紧急停止开关顺时针旋转即可解除。解除后需要重新启动系统。</a:t>
            </a:r>
            <a:endParaRPr lang="en-US" sz="1000" dirty="0"/>
          </a:p>
        </p:txBody>
      </p:sp>
      <p:sp>
        <p:nvSpPr>
          <p:cNvPr id="25" name="Shape 22"/>
          <p:cNvSpPr/>
          <p:nvPr/>
        </p:nvSpPr>
        <p:spPr>
          <a:xfrm>
            <a:off x="548640" y="5212080"/>
            <a:ext cx="6464808" cy="868680"/>
          </a:xfrm>
          <a:prstGeom prst="rect">
            <a:avLst/>
          </a:prstGeom>
          <a:solidFill>
            <a:srgbClr val="FFF8E1"/>
          </a:solidFill>
          <a:ln w="12700">
            <a:solidFill>
              <a:srgbClr val="F2C200"/>
            </a:solidFill>
            <a:prstDash val="solid"/>
          </a:ln>
        </p:spPr>
        <p:txBody>
          <a:bodyPr/>
          <a:lstStyle/>
          <a:p>
            <a:endParaRPr lang="ko-KR" altLang="en-US"/>
          </a:p>
        </p:txBody>
      </p:sp>
      <p:sp>
        <p:nvSpPr>
          <p:cNvPr id="26" name="Shape 23"/>
          <p:cNvSpPr/>
          <p:nvPr/>
        </p:nvSpPr>
        <p:spPr>
          <a:xfrm>
            <a:off x="548640" y="5212080"/>
            <a:ext cx="73152" cy="868680"/>
          </a:xfrm>
          <a:prstGeom prst="rect">
            <a:avLst/>
          </a:prstGeom>
          <a:solidFill>
            <a:srgbClr val="F2C200"/>
          </a:solidFill>
          <a:ln/>
        </p:spPr>
        <p:txBody>
          <a:bodyPr/>
          <a:lstStyle/>
          <a:p>
            <a:endParaRPr lang="ko-KR" altLang="en-US"/>
          </a:p>
        </p:txBody>
      </p:sp>
      <p:pic>
        <p:nvPicPr>
          <p:cNvPr id="27" name="Image 1" descr="preencoded.png"/>
          <p:cNvPicPr>
            <a:picLocks noChangeAspect="1"/>
          </p:cNvPicPr>
          <p:nvPr/>
        </p:nvPicPr>
        <p:blipFill>
          <a:blip r:embed="rId4"/>
          <a:stretch>
            <a:fillRect/>
          </a:stretch>
        </p:blipFill>
        <p:spPr>
          <a:xfrm>
            <a:off x="731520" y="5376672"/>
            <a:ext cx="292608" cy="292608"/>
          </a:xfrm>
          <a:prstGeom prst="rect">
            <a:avLst/>
          </a:prstGeom>
        </p:spPr>
      </p:pic>
      <p:sp>
        <p:nvSpPr>
          <p:cNvPr id="28" name="Text 24"/>
          <p:cNvSpPr/>
          <p:nvPr/>
        </p:nvSpPr>
        <p:spPr>
          <a:xfrm>
            <a:off x="1143000" y="5303520"/>
            <a:ext cx="5733288" cy="256032"/>
          </a:xfrm>
          <a:prstGeom prst="rect">
            <a:avLst/>
          </a:prstGeom>
          <a:noFill/>
          <a:ln/>
        </p:spPr>
        <p:txBody>
          <a:bodyPr wrap="square" lIns="0" tIns="0" rIns="0" bIns="0" rtlCol="0" anchor="ctr"/>
          <a:lstStyle/>
          <a:p>
            <a:pPr marL="0" indent="0">
              <a:buNone/>
            </a:pPr>
            <a:r>
              <a:rPr lang="en-US" sz="950" b="1" kern="0" spc="400" dirty="0">
                <a:solidFill>
                  <a:srgbClr val="8A6D00"/>
                </a:solidFill>
                <a:latin typeface="Pretendard" pitchFamily="34" charset="0"/>
                <a:ea typeface="Pretendard" pitchFamily="34" charset="-122"/>
                <a:cs typeface="Pretendard" pitchFamily="34" charset="-120"/>
              </a:rPr>
              <a:t>CAUTION · 注意事项</a:t>
            </a:r>
            <a:endParaRPr lang="en-US" sz="950" dirty="0"/>
          </a:p>
        </p:txBody>
      </p:sp>
      <p:sp>
        <p:nvSpPr>
          <p:cNvPr id="29" name="Text 25"/>
          <p:cNvSpPr/>
          <p:nvPr/>
        </p:nvSpPr>
        <p:spPr>
          <a:xfrm>
            <a:off x="1143000" y="5541264"/>
            <a:ext cx="5733288" cy="448056"/>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按下紧急停止开关不会切断 PC 的电源。请单独管理 PC 电源。此外，使用紧急停止后，务必查明并解决原因后再重新启动。</a:t>
            </a:r>
            <a:endParaRPr lang="en-US" sz="1000" dirty="0"/>
          </a:p>
        </p:txBody>
      </p:sp>
      <p:grpSp>
        <p:nvGrpSpPr>
          <p:cNvPr id="36" name="그룹 35">
            <a:extLst>
              <a:ext uri="{FF2B5EF4-FFF2-40B4-BE49-F238E27FC236}">
                <a16:creationId xmlns:a16="http://schemas.microsoft.com/office/drawing/2014/main" id="{D816ACD9-3134-E3CD-56B8-7DB6AFE3E95E}"/>
              </a:ext>
            </a:extLst>
          </p:cNvPr>
          <p:cNvGrpSpPr/>
          <p:nvPr/>
        </p:nvGrpSpPr>
        <p:grpSpPr>
          <a:xfrm>
            <a:off x="548640" y="6217920"/>
            <a:ext cx="6464808" cy="1133856"/>
            <a:chOff x="548640" y="6217920"/>
            <a:chExt cx="6464808" cy="1234440"/>
          </a:xfrm>
        </p:grpSpPr>
        <p:sp>
          <p:nvSpPr>
            <p:cNvPr id="30" name="Shape 26"/>
            <p:cNvSpPr/>
            <p:nvPr/>
          </p:nvSpPr>
          <p:spPr>
            <a:xfrm>
              <a:off x="548640" y="6217920"/>
              <a:ext cx="6464808" cy="1234440"/>
            </a:xfrm>
            <a:prstGeom prst="rect">
              <a:avLst/>
            </a:prstGeom>
            <a:solidFill>
              <a:srgbClr val="F4F6F8"/>
            </a:solidFill>
            <a:ln w="12700">
              <a:solidFill>
                <a:srgbClr val="DDE3EA"/>
              </a:solidFill>
              <a:prstDash val="solid"/>
            </a:ln>
          </p:spPr>
          <p:txBody>
            <a:bodyPr/>
            <a:lstStyle/>
            <a:p>
              <a:endParaRPr lang="ko-KR" altLang="en-US"/>
            </a:p>
          </p:txBody>
        </p:sp>
        <p:sp>
          <p:nvSpPr>
            <p:cNvPr id="31" name="Shape 27"/>
            <p:cNvSpPr/>
            <p:nvPr/>
          </p:nvSpPr>
          <p:spPr>
            <a:xfrm>
              <a:off x="548640" y="6217920"/>
              <a:ext cx="73152" cy="1234440"/>
            </a:xfrm>
            <a:prstGeom prst="rect">
              <a:avLst/>
            </a:prstGeom>
            <a:solidFill>
              <a:srgbClr val="005EB8"/>
            </a:solidFill>
            <a:ln/>
          </p:spPr>
          <p:txBody>
            <a:bodyPr/>
            <a:lstStyle/>
            <a:p>
              <a:endParaRPr lang="ko-KR" altLang="en-US"/>
            </a:p>
          </p:txBody>
        </p:sp>
      </p:grpSp>
      <p:pic>
        <p:nvPicPr>
          <p:cNvPr id="32" name="Image 2" descr="preencoded.png"/>
          <p:cNvPicPr>
            <a:picLocks noChangeAspect="1"/>
          </p:cNvPicPr>
          <p:nvPr/>
        </p:nvPicPr>
        <p:blipFill>
          <a:blip r:embed="rId5"/>
          <a:stretch>
            <a:fillRect/>
          </a:stretch>
        </p:blipFill>
        <p:spPr>
          <a:xfrm>
            <a:off x="777240" y="6400800"/>
            <a:ext cx="292608" cy="292608"/>
          </a:xfrm>
          <a:prstGeom prst="rect">
            <a:avLst/>
          </a:prstGeom>
        </p:spPr>
      </p:pic>
      <p:sp>
        <p:nvSpPr>
          <p:cNvPr id="33" name="Text 28"/>
          <p:cNvSpPr/>
          <p:nvPr/>
        </p:nvSpPr>
        <p:spPr>
          <a:xfrm>
            <a:off x="1188720" y="6355080"/>
            <a:ext cx="3657600" cy="274320"/>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紧急停止时的系统运行</a:t>
            </a:r>
            <a:endParaRPr lang="en-US" sz="900" dirty="0"/>
          </a:p>
        </p:txBody>
      </p:sp>
      <p:sp>
        <p:nvSpPr>
          <p:cNvPr id="34" name="Text 29"/>
          <p:cNvSpPr/>
          <p:nvPr/>
        </p:nvSpPr>
        <p:spPr>
          <a:xfrm>
            <a:off x="1188720" y="6583680"/>
            <a:ext cx="568756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紧急停止后的系统状态</a:t>
            </a:r>
            <a:endParaRPr lang="en-US" sz="1200" dirty="0"/>
          </a:p>
        </p:txBody>
      </p:sp>
      <p:sp>
        <p:nvSpPr>
          <p:cNvPr id="35" name="Text 30"/>
          <p:cNvSpPr/>
          <p:nvPr/>
        </p:nvSpPr>
        <p:spPr>
          <a:xfrm>
            <a:off x="1188720" y="6876288"/>
            <a:ext cx="5687568" cy="3236976"/>
          </a:xfrm>
          <a:prstGeom prst="rect">
            <a:avLst/>
          </a:prstGeom>
          <a:noFill/>
          <a:ln/>
        </p:spPr>
        <p:txBody>
          <a:bodyPr wrap="square" lIns="0" tIns="0" rIns="0" bIns="0" rtlCol="0" anchor="t"/>
          <a:lstStyle/>
          <a:p>
            <a:pPr marL="0" indent="0">
              <a:spcAft>
                <a:spcPts val="200"/>
              </a:spcAft>
              <a:buNone/>
            </a:pPr>
            <a:r>
              <a:rPr lang="en-US" sz="950" dirty="0">
                <a:solidFill>
                  <a:srgbClr val="1F2937"/>
                </a:solidFill>
                <a:latin typeface="Pretendard" pitchFamily="34" charset="0"/>
                <a:ea typeface="Pretendard" pitchFamily="34" charset="-122"/>
                <a:cs typeface="Pretendard" pitchFamily="34" charset="-120"/>
              </a:rPr>
              <a:t>紧急停止开关动作时，会发生 X 射线切断、电机停止、报警产生，并激活联锁安全装置。重新启动系统前，务必进行安全检查。</a:t>
            </a:r>
            <a:endParaRPr lang="en-US" sz="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04</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警告标识</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警告标识</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4.1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前面板标签</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前侧标签</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4.2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后面板标签</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后侧标签</a:t>
            </a:r>
            <a:endParaRPr lang="en-US" sz="950" dirty="0"/>
          </a:p>
        </p:txBody>
      </p:sp>
      <p:sp>
        <p:nvSpPr>
          <p:cNvPr id="19" name="Shape 17"/>
          <p:cNvSpPr/>
          <p:nvPr/>
        </p:nvSpPr>
        <p:spPr>
          <a:xfrm>
            <a:off x="548640" y="9043416"/>
            <a:ext cx="6464808" cy="1005840"/>
          </a:xfrm>
          <a:prstGeom prst="rect">
            <a:avLst/>
          </a:prstGeom>
          <a:solidFill>
            <a:srgbClr val="F4F6F8"/>
          </a:solidFill>
          <a:ln/>
        </p:spPr>
        <p:txBody>
          <a:bodyPr/>
          <a:lstStyle/>
          <a:p>
            <a:endParaRPr lang="ko-KR" altLang="en-US"/>
          </a:p>
        </p:txBody>
      </p:sp>
      <p:sp>
        <p:nvSpPr>
          <p:cNvPr id="20" name="Shape 18"/>
          <p:cNvSpPr/>
          <p:nvPr/>
        </p:nvSpPr>
        <p:spPr>
          <a:xfrm>
            <a:off x="548640" y="9043416"/>
            <a:ext cx="54864" cy="1005840"/>
          </a:xfrm>
          <a:prstGeom prst="rect">
            <a:avLst/>
          </a:prstGeom>
          <a:solidFill>
            <a:srgbClr val="1B2A41"/>
          </a:solidFill>
          <a:ln/>
        </p:spPr>
        <p:txBody>
          <a:bodyPr/>
          <a:lstStyle/>
          <a:p>
            <a:endParaRPr lang="ko-KR" altLang="en-US"/>
          </a:p>
        </p:txBody>
      </p:sp>
      <p:sp>
        <p:nvSpPr>
          <p:cNvPr id="21" name="Text 19"/>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22" name="Text 20"/>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本章介绍设备上粘贴的所有警告标签的位置、含义及应遵守的安全措施。</a:t>
            </a:r>
            <a:endParaRPr lang="en-US" sz="1050" dirty="0"/>
          </a:p>
        </p:txBody>
      </p:sp>
      <p:sp>
        <p:nvSpPr>
          <p:cNvPr id="23" name="Text 21"/>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04 · Warning Labels · 警告标识</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15</a:t>
            </a:r>
            <a:endParaRPr lang="en-US" sz="1000" dirty="0"/>
          </a:p>
        </p:txBody>
      </p:sp>
      <p:sp>
        <p:nvSpPr>
          <p:cNvPr id="10" name="Shape 8"/>
          <p:cNvSpPr/>
          <p:nvPr/>
        </p:nvSpPr>
        <p:spPr>
          <a:xfrm>
            <a:off x="548640" y="777240"/>
            <a:ext cx="91440" cy="502920"/>
          </a:xfrm>
          <a:prstGeom prst="rect">
            <a:avLst/>
          </a:prstGeom>
          <a:solidFill>
            <a:srgbClr val="C8102E"/>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4.1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b="1" dirty="0">
                <a:solidFill>
                  <a:srgbClr val="1B2A41"/>
                </a:solidFill>
                <a:latin typeface="Pretendard" pitchFamily="34" charset="0"/>
                <a:ea typeface="Pretendard" pitchFamily="34" charset="-122"/>
                <a:cs typeface="Pretendard" pitchFamily="34" charset="-120"/>
              </a:rPr>
              <a:t>Front Side Labels · 前面板标签</a:t>
            </a:r>
            <a:endParaRPr lang="en-US"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位置：前面板</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设备的所有危险点均粘贴有警告标签。为安全操作，请务必遵守各标签上标示的指示事项。</a:t>
            </a:r>
            <a:endParaRPr lang="en-US" sz="1000" dirty="0"/>
          </a:p>
        </p:txBody>
      </p:sp>
      <p:sp>
        <p:nvSpPr>
          <p:cNvPr id="15" name="Shape 13"/>
          <p:cNvSpPr/>
          <p:nvPr/>
        </p:nvSpPr>
        <p:spPr>
          <a:xfrm>
            <a:off x="548640" y="2057400"/>
            <a:ext cx="6464808" cy="3200400"/>
          </a:xfrm>
          <a:prstGeom prst="rect">
            <a:avLst/>
          </a:prstGeom>
          <a:solidFill>
            <a:srgbClr val="FFFFFF"/>
          </a:solidFill>
          <a:ln w="12700">
            <a:solidFill>
              <a:srgbClr val="DDE3EA"/>
            </a:solidFill>
            <a:prstDash val="solid"/>
          </a:ln>
          <a:effectLst>
            <a:outerShdw blurRad="76200" dist="12700" dir="5400000" algn="bl" rotWithShape="0">
              <a:srgbClr val="000000">
                <a:alpha val="6000"/>
              </a:srgbClr>
            </a:outerShdw>
          </a:effectLst>
        </p:spPr>
        <p:txBody>
          <a:bodyPr/>
          <a:lstStyle/>
          <a:p>
            <a:endParaRPr lang="ko-KR" altLang="en-US"/>
          </a:p>
        </p:txBody>
      </p:sp>
      <p:sp>
        <p:nvSpPr>
          <p:cNvPr id="16" name="Shape 14"/>
          <p:cNvSpPr/>
          <p:nvPr/>
        </p:nvSpPr>
        <p:spPr>
          <a:xfrm>
            <a:off x="548640" y="2057400"/>
            <a:ext cx="6464808" cy="54864"/>
          </a:xfrm>
          <a:prstGeom prst="rect">
            <a:avLst/>
          </a:prstGeom>
          <a:solidFill>
            <a:srgbClr val="C8102E"/>
          </a:solidFill>
          <a:ln/>
        </p:spPr>
        <p:txBody>
          <a:bodyPr/>
          <a:lstStyle/>
          <a:p>
            <a:endParaRPr lang="ko-KR" altLang="en-US"/>
          </a:p>
        </p:txBody>
      </p:sp>
      <p:sp>
        <p:nvSpPr>
          <p:cNvPr id="17" name="Shape 15"/>
          <p:cNvSpPr/>
          <p:nvPr/>
        </p:nvSpPr>
        <p:spPr>
          <a:xfrm>
            <a:off x="777240" y="2240280"/>
            <a:ext cx="1005840" cy="274320"/>
          </a:xfrm>
          <a:prstGeom prst="rect">
            <a:avLst/>
          </a:prstGeom>
          <a:solidFill>
            <a:srgbClr val="C8102E"/>
          </a:solidFill>
          <a:ln/>
        </p:spPr>
        <p:txBody>
          <a:bodyPr/>
          <a:lstStyle/>
          <a:p>
            <a:endParaRPr lang="ko-KR" altLang="en-US"/>
          </a:p>
        </p:txBody>
      </p:sp>
      <p:sp>
        <p:nvSpPr>
          <p:cNvPr id="18" name="Text 16"/>
          <p:cNvSpPr/>
          <p:nvPr/>
        </p:nvSpPr>
        <p:spPr>
          <a:xfrm>
            <a:off x="777240" y="2240280"/>
            <a:ext cx="1005840" cy="274320"/>
          </a:xfrm>
          <a:prstGeom prst="rect">
            <a:avLst/>
          </a:prstGeom>
          <a:noFill/>
          <a:ln/>
        </p:spPr>
        <p:txBody>
          <a:bodyPr wrap="square" lIns="0" tIns="0" rIns="0" bIns="0" rtlCol="0" anchor="ctr"/>
          <a:lstStyle/>
          <a:p>
            <a:pPr marL="0" indent="0" algn="ctr">
              <a:buNone/>
            </a:pPr>
            <a:r>
              <a:rPr lang="en-US" sz="1000" b="1" kern="0" spc="400" dirty="0">
                <a:solidFill>
                  <a:srgbClr val="FFFFFF"/>
                </a:solidFill>
                <a:latin typeface="Pretendard" pitchFamily="34" charset="0"/>
                <a:ea typeface="Pretendard" pitchFamily="34" charset="-122"/>
                <a:cs typeface="Pretendard" pitchFamily="34" charset="-120"/>
              </a:rPr>
              <a:t>DANGER</a:t>
            </a:r>
            <a:endParaRPr lang="en-US" sz="1000" dirty="0"/>
          </a:p>
        </p:txBody>
      </p:sp>
      <p:sp>
        <p:nvSpPr>
          <p:cNvPr id="19" name="Text 17"/>
          <p:cNvSpPr/>
          <p:nvPr/>
        </p:nvSpPr>
        <p:spPr>
          <a:xfrm>
            <a:off x="1874520" y="2221992"/>
            <a:ext cx="5047488" cy="27432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辐射暴露危险</a:t>
            </a:r>
            <a:endParaRPr lang="en-US" sz="1400" dirty="0"/>
          </a:p>
        </p:txBody>
      </p:sp>
      <p:sp>
        <p:nvSpPr>
          <p:cNvPr id="20" name="Text 18"/>
          <p:cNvSpPr/>
          <p:nvPr/>
        </p:nvSpPr>
        <p:spPr>
          <a:xfrm>
            <a:off x="1874520" y="2496312"/>
            <a:ext cx="5047488" cy="228600"/>
          </a:xfrm>
          <a:prstGeom prst="rect">
            <a:avLst/>
          </a:prstGeom>
          <a:noFill/>
          <a:ln/>
        </p:spPr>
        <p:txBody>
          <a:bodyPr wrap="square" lIns="0" tIns="0" rIns="0" bIns="0" rtlCol="0" anchor="ctr"/>
          <a:lstStyle/>
          <a:p>
            <a:pPr marL="0" indent="0">
              <a:buNone/>
            </a:pPr>
            <a:r>
              <a:rPr lang="en-US" sz="950" i="1" dirty="0">
                <a:solidFill>
                  <a:srgbClr val="6B7280"/>
                </a:solidFill>
                <a:latin typeface="Pretendard" pitchFamily="34" charset="0"/>
                <a:ea typeface="Pretendard" pitchFamily="34" charset="-122"/>
                <a:cs typeface="Pretendard" pitchFamily="34" charset="-120"/>
              </a:rPr>
              <a:t>辐射暴露危险</a:t>
            </a:r>
            <a:endParaRPr lang="en-US" sz="950" dirty="0"/>
          </a:p>
        </p:txBody>
      </p:sp>
      <p:sp>
        <p:nvSpPr>
          <p:cNvPr id="21" name="Shape 19"/>
          <p:cNvSpPr/>
          <p:nvPr/>
        </p:nvSpPr>
        <p:spPr>
          <a:xfrm>
            <a:off x="777240" y="2926080"/>
            <a:ext cx="2377440" cy="2240280"/>
          </a:xfrm>
          <a:prstGeom prst="rect">
            <a:avLst/>
          </a:prstGeom>
          <a:solidFill>
            <a:srgbClr val="F4F6F8"/>
          </a:solidFill>
          <a:ln w="6350">
            <a:solidFill>
              <a:srgbClr val="DDE3EA"/>
            </a:solidFill>
            <a:prstDash val="solid"/>
          </a:ln>
        </p:spPr>
        <p:txBody>
          <a:bodyPr/>
          <a:lstStyle/>
          <a:p>
            <a:endParaRPr lang="ko-KR" altLang="en-US"/>
          </a:p>
        </p:txBody>
      </p:sp>
      <p:sp>
        <p:nvSpPr>
          <p:cNvPr id="22" name="Text 20"/>
          <p:cNvSpPr/>
          <p:nvPr/>
        </p:nvSpPr>
        <p:spPr>
          <a:xfrm>
            <a:off x="777240" y="3017520"/>
            <a:ext cx="2377440" cy="182880"/>
          </a:xfrm>
          <a:prstGeom prst="rect">
            <a:avLst/>
          </a:prstGeom>
          <a:noFill/>
          <a:ln/>
        </p:spPr>
        <p:txBody>
          <a:bodyPr wrap="square" lIns="0" tIns="0" rIns="0" bIns="0" rtlCol="0" anchor="ctr"/>
          <a:lstStyle/>
          <a:p>
            <a:pPr marL="0" indent="0" algn="ctr">
              <a:buNone/>
            </a:pPr>
            <a:r>
              <a:rPr lang="en-US" sz="750" b="1" kern="0" spc="300" dirty="0">
                <a:solidFill>
                  <a:srgbClr val="6B7280"/>
                </a:solidFill>
                <a:latin typeface="Pretendard" pitchFamily="34" charset="0"/>
                <a:ea typeface="Pretendard" pitchFamily="34" charset="-122"/>
                <a:cs typeface="Pretendard" pitchFamily="34" charset="-120"/>
              </a:rPr>
              <a:t>标签</a:t>
            </a:r>
            <a:endParaRPr lang="en-US" sz="750" dirty="0"/>
          </a:p>
        </p:txBody>
      </p:sp>
      <p:pic>
        <p:nvPicPr>
          <p:cNvPr id="23" name="Image 0" descr="/home/claude/sample/imgs/all/image24.jpeg"/>
          <p:cNvPicPr>
            <a:picLocks noChangeAspect="1"/>
          </p:cNvPicPr>
          <p:nvPr/>
        </p:nvPicPr>
        <p:blipFill>
          <a:blip r:embed="rId3"/>
          <a:srcRect/>
          <a:stretch/>
        </p:blipFill>
        <p:spPr>
          <a:xfrm>
            <a:off x="914400" y="3246120"/>
            <a:ext cx="2103120" cy="1737360"/>
          </a:xfrm>
          <a:prstGeom prst="rect">
            <a:avLst/>
          </a:prstGeom>
        </p:spPr>
      </p:pic>
      <p:sp>
        <p:nvSpPr>
          <p:cNvPr id="24" name="Text 21"/>
          <p:cNvSpPr/>
          <p:nvPr/>
        </p:nvSpPr>
        <p:spPr>
          <a:xfrm>
            <a:off x="3429000" y="2926080"/>
            <a:ext cx="3355848" cy="201168"/>
          </a:xfrm>
          <a:prstGeom prst="rect">
            <a:avLst/>
          </a:prstGeom>
          <a:noFill/>
          <a:ln/>
        </p:spPr>
        <p:txBody>
          <a:bodyPr wrap="square" lIns="0" tIns="0" rIns="0" bIns="0" rtlCol="0" anchor="ctr"/>
          <a:lstStyle/>
          <a:p>
            <a:pPr marL="0" indent="0">
              <a:buNone/>
            </a:pPr>
            <a:r>
              <a:rPr lang="en-US" sz="850" b="1" kern="0" spc="300" dirty="0">
                <a:solidFill>
                  <a:srgbClr val="C8102E"/>
                </a:solidFill>
                <a:latin typeface="Pretendard" pitchFamily="34" charset="0"/>
                <a:ea typeface="Pretendard" pitchFamily="34" charset="-122"/>
                <a:cs typeface="Pretendard" pitchFamily="34" charset="-120"/>
              </a:rPr>
              <a:t>Description · 说明</a:t>
            </a:r>
            <a:endParaRPr lang="en-US" sz="850" dirty="0"/>
          </a:p>
        </p:txBody>
      </p:sp>
      <p:sp>
        <p:nvSpPr>
          <p:cNvPr id="25" name="Text 22"/>
          <p:cNvSpPr/>
          <p:nvPr/>
        </p:nvSpPr>
        <p:spPr>
          <a:xfrm>
            <a:off x="3429000" y="3154680"/>
            <a:ext cx="3355848" cy="8229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本设备包含产生可能对人体造成有害影响 X 射线的装置。因此，必须格外注意避免直接或间接暴露于 X 射线。</a:t>
            </a:r>
            <a:endParaRPr lang="en-US" sz="1000" dirty="0"/>
          </a:p>
        </p:txBody>
      </p:sp>
      <p:sp>
        <p:nvSpPr>
          <p:cNvPr id="26" name="Text 23"/>
          <p:cNvSpPr/>
          <p:nvPr/>
        </p:nvSpPr>
        <p:spPr>
          <a:xfrm>
            <a:off x="3429000" y="4069080"/>
            <a:ext cx="3355848" cy="201168"/>
          </a:xfrm>
          <a:prstGeom prst="rect">
            <a:avLst/>
          </a:prstGeom>
          <a:noFill/>
          <a:ln/>
        </p:spPr>
        <p:txBody>
          <a:bodyPr wrap="square" lIns="0" tIns="0" rIns="0" bIns="0" rtlCol="0" anchor="ctr"/>
          <a:lstStyle/>
          <a:p>
            <a:pPr marL="0" indent="0">
              <a:buNone/>
            </a:pPr>
            <a:r>
              <a:rPr lang="en-US" sz="850" b="1" kern="0" spc="300" dirty="0">
                <a:solidFill>
                  <a:srgbClr val="C8102E"/>
                </a:solidFill>
                <a:latin typeface="Pretendard" pitchFamily="34" charset="0"/>
                <a:ea typeface="Pretendard" pitchFamily="34" charset="-122"/>
                <a:cs typeface="Pretendard" pitchFamily="34" charset="-120"/>
              </a:rPr>
              <a:t>Required Actions · 遵守事项</a:t>
            </a:r>
            <a:endParaRPr lang="en-US" sz="850" dirty="0"/>
          </a:p>
        </p:txBody>
      </p:sp>
      <p:sp>
        <p:nvSpPr>
          <p:cNvPr id="27" name="Text 24"/>
          <p:cNvSpPr/>
          <p:nvPr/>
        </p:nvSpPr>
        <p:spPr>
          <a:xfrm>
            <a:off x="3429000" y="4297680"/>
            <a:ext cx="3355848" cy="868680"/>
          </a:xfrm>
          <a:prstGeom prst="rect">
            <a:avLst/>
          </a:prstGeom>
          <a:noFill/>
          <a:ln/>
        </p:spPr>
        <p:txBody>
          <a:bodyPr wrap="square" lIns="0" tIns="0" rIns="0" bIns="0" rtlCol="0" anchor="t"/>
          <a:lstStyle/>
          <a:p>
            <a:pPr marL="0" indent="0">
              <a:spcAft>
                <a:spcPts val="300"/>
              </a:spcAft>
              <a:buNone/>
            </a:pPr>
            <a:r>
              <a:rPr lang="en-US" sz="950" b="1" dirty="0">
                <a:solidFill>
                  <a:srgbClr val="C8102E"/>
                </a:solidFill>
                <a:latin typeface="Pretendard" pitchFamily="34" charset="0"/>
                <a:ea typeface="Pretendard" pitchFamily="34" charset="-122"/>
                <a:cs typeface="Pretendard" pitchFamily="34" charset="-120"/>
              </a:rPr>
              <a:t>▸  请勿将 X 射线发生装置从原安装位置（装置内部上方）移动到其他位置。</a:t>
            </a:r>
            <a:endParaRPr lang="en-US" sz="950" dirty="0"/>
          </a:p>
          <a:p>
            <a:pPr marL="0" indent="0">
              <a:spcAft>
                <a:spcPts val="300"/>
              </a:spcAft>
              <a:buNone/>
            </a:pPr>
            <a:r>
              <a:rPr lang="en-US" sz="950" b="1" dirty="0">
                <a:solidFill>
                  <a:srgbClr val="C8102E"/>
                </a:solidFill>
                <a:latin typeface="Pretendard" pitchFamily="34" charset="0"/>
                <a:ea typeface="Pretendard" pitchFamily="34" charset="-122"/>
                <a:cs typeface="Pretendard" pitchFamily="34" charset="-120"/>
              </a:rPr>
              <a:t>▸  请勿将手或其他身体部位伸入设备内部。</a:t>
            </a:r>
            <a:endParaRPr lang="en-US" sz="950" dirty="0"/>
          </a:p>
          <a:p>
            <a:pPr marL="0" indent="0">
              <a:spcAft>
                <a:spcPts val="300"/>
              </a:spcAft>
              <a:buNone/>
            </a:pPr>
            <a:r>
              <a:rPr lang="en-US" sz="950" b="1" dirty="0">
                <a:solidFill>
                  <a:srgbClr val="C8102E"/>
                </a:solidFill>
                <a:latin typeface="Pretendard" pitchFamily="34" charset="0"/>
                <a:ea typeface="Pretendard" pitchFamily="34" charset="-122"/>
                <a:cs typeface="Pretendard" pitchFamily="34" charset="-120"/>
              </a:rPr>
              <a:t>▸  打开设备门之前，务必使 X 射线发生装置停止。</a:t>
            </a:r>
            <a:endParaRPr lang="en-US" sz="950" dirty="0"/>
          </a:p>
        </p:txBody>
      </p:sp>
      <p:sp>
        <p:nvSpPr>
          <p:cNvPr id="28" name="Shape 25"/>
          <p:cNvSpPr/>
          <p:nvPr/>
        </p:nvSpPr>
        <p:spPr>
          <a:xfrm>
            <a:off x="548640" y="5440680"/>
            <a:ext cx="6464808" cy="3200400"/>
          </a:xfrm>
          <a:prstGeom prst="rect">
            <a:avLst/>
          </a:prstGeom>
          <a:solidFill>
            <a:srgbClr val="FFFFFF"/>
          </a:solidFill>
          <a:ln w="12700">
            <a:solidFill>
              <a:srgbClr val="DDE3EA"/>
            </a:solidFill>
            <a:prstDash val="solid"/>
          </a:ln>
          <a:effectLst>
            <a:outerShdw blurRad="76200" dist="12700" dir="5400000" algn="bl" rotWithShape="0">
              <a:srgbClr val="000000">
                <a:alpha val="6000"/>
              </a:srgbClr>
            </a:outerShdw>
          </a:effectLst>
        </p:spPr>
        <p:txBody>
          <a:bodyPr/>
          <a:lstStyle/>
          <a:p>
            <a:endParaRPr lang="ko-KR" altLang="en-US"/>
          </a:p>
        </p:txBody>
      </p:sp>
      <p:sp>
        <p:nvSpPr>
          <p:cNvPr id="29" name="Shape 26"/>
          <p:cNvSpPr/>
          <p:nvPr/>
        </p:nvSpPr>
        <p:spPr>
          <a:xfrm>
            <a:off x="548640" y="5440680"/>
            <a:ext cx="6464808" cy="54864"/>
          </a:xfrm>
          <a:prstGeom prst="rect">
            <a:avLst/>
          </a:prstGeom>
          <a:solidFill>
            <a:srgbClr val="FF8200"/>
          </a:solidFill>
          <a:ln/>
        </p:spPr>
        <p:txBody>
          <a:bodyPr/>
          <a:lstStyle/>
          <a:p>
            <a:endParaRPr lang="ko-KR" altLang="en-US"/>
          </a:p>
        </p:txBody>
      </p:sp>
      <p:sp>
        <p:nvSpPr>
          <p:cNvPr id="30" name="Shape 27"/>
          <p:cNvSpPr/>
          <p:nvPr/>
        </p:nvSpPr>
        <p:spPr>
          <a:xfrm>
            <a:off x="777240" y="5623560"/>
            <a:ext cx="1005840" cy="274320"/>
          </a:xfrm>
          <a:prstGeom prst="rect">
            <a:avLst/>
          </a:prstGeom>
          <a:solidFill>
            <a:srgbClr val="FF8200"/>
          </a:solidFill>
          <a:ln/>
        </p:spPr>
        <p:txBody>
          <a:bodyPr/>
          <a:lstStyle/>
          <a:p>
            <a:endParaRPr lang="ko-KR" altLang="en-US"/>
          </a:p>
        </p:txBody>
      </p:sp>
      <p:sp>
        <p:nvSpPr>
          <p:cNvPr id="31" name="Text 28"/>
          <p:cNvSpPr/>
          <p:nvPr/>
        </p:nvSpPr>
        <p:spPr>
          <a:xfrm>
            <a:off x="777240" y="5623560"/>
            <a:ext cx="1005840" cy="274320"/>
          </a:xfrm>
          <a:prstGeom prst="rect">
            <a:avLst/>
          </a:prstGeom>
          <a:noFill/>
          <a:ln/>
        </p:spPr>
        <p:txBody>
          <a:bodyPr wrap="square" lIns="0" tIns="0" rIns="0" bIns="0" rtlCol="0" anchor="ctr"/>
          <a:lstStyle/>
          <a:p>
            <a:pPr marL="0" indent="0" algn="ctr">
              <a:buNone/>
            </a:pPr>
            <a:r>
              <a:rPr lang="en-US" sz="1000" b="1" kern="0" spc="400" dirty="0">
                <a:solidFill>
                  <a:srgbClr val="FFFFFF"/>
                </a:solidFill>
                <a:latin typeface="Pretendard" pitchFamily="34" charset="0"/>
                <a:ea typeface="Pretendard" pitchFamily="34" charset="-122"/>
                <a:cs typeface="Pretendard" pitchFamily="34" charset="-120"/>
              </a:rPr>
              <a:t>WARNING</a:t>
            </a:r>
            <a:endParaRPr lang="en-US" sz="1000" dirty="0"/>
          </a:p>
        </p:txBody>
      </p:sp>
      <p:sp>
        <p:nvSpPr>
          <p:cNvPr id="32" name="Text 29"/>
          <p:cNvSpPr/>
          <p:nvPr/>
        </p:nvSpPr>
        <p:spPr>
          <a:xfrm>
            <a:off x="1874520" y="5605272"/>
            <a:ext cx="5047488" cy="27432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夹伤危险</a:t>
            </a:r>
            <a:endParaRPr lang="en-US" sz="1400" dirty="0"/>
          </a:p>
        </p:txBody>
      </p:sp>
      <p:sp>
        <p:nvSpPr>
          <p:cNvPr id="33" name="Text 30"/>
          <p:cNvSpPr/>
          <p:nvPr/>
        </p:nvSpPr>
        <p:spPr>
          <a:xfrm>
            <a:off x="1874520" y="5879592"/>
            <a:ext cx="5047488" cy="228600"/>
          </a:xfrm>
          <a:prstGeom prst="rect">
            <a:avLst/>
          </a:prstGeom>
          <a:noFill/>
          <a:ln/>
        </p:spPr>
        <p:txBody>
          <a:bodyPr wrap="square" lIns="0" tIns="0" rIns="0" bIns="0" rtlCol="0" anchor="ctr"/>
          <a:lstStyle/>
          <a:p>
            <a:pPr marL="0" indent="0">
              <a:buNone/>
            </a:pPr>
            <a:r>
              <a:rPr lang="en-US" sz="950" i="1" dirty="0">
                <a:solidFill>
                  <a:srgbClr val="6B7280"/>
                </a:solidFill>
                <a:latin typeface="Pretendard" pitchFamily="34" charset="0"/>
                <a:ea typeface="Pretendard" pitchFamily="34" charset="-122"/>
                <a:cs typeface="Pretendard" pitchFamily="34" charset="-120"/>
              </a:rPr>
              <a:t>夹压危险</a:t>
            </a:r>
            <a:endParaRPr lang="en-US" sz="950" dirty="0"/>
          </a:p>
        </p:txBody>
      </p:sp>
      <p:sp>
        <p:nvSpPr>
          <p:cNvPr id="34" name="Shape 31"/>
          <p:cNvSpPr/>
          <p:nvPr/>
        </p:nvSpPr>
        <p:spPr>
          <a:xfrm>
            <a:off x="777240" y="6309360"/>
            <a:ext cx="2377440" cy="2240280"/>
          </a:xfrm>
          <a:prstGeom prst="rect">
            <a:avLst/>
          </a:prstGeom>
          <a:solidFill>
            <a:srgbClr val="F4F6F8"/>
          </a:solidFill>
          <a:ln w="6350">
            <a:solidFill>
              <a:srgbClr val="DDE3EA"/>
            </a:solidFill>
            <a:prstDash val="solid"/>
          </a:ln>
        </p:spPr>
        <p:txBody>
          <a:bodyPr/>
          <a:lstStyle/>
          <a:p>
            <a:endParaRPr lang="ko-KR" altLang="en-US"/>
          </a:p>
        </p:txBody>
      </p:sp>
      <p:sp>
        <p:nvSpPr>
          <p:cNvPr id="35" name="Text 32"/>
          <p:cNvSpPr/>
          <p:nvPr/>
        </p:nvSpPr>
        <p:spPr>
          <a:xfrm>
            <a:off x="777240" y="6400800"/>
            <a:ext cx="2377440" cy="182880"/>
          </a:xfrm>
          <a:prstGeom prst="rect">
            <a:avLst/>
          </a:prstGeom>
          <a:noFill/>
          <a:ln/>
        </p:spPr>
        <p:txBody>
          <a:bodyPr wrap="square" lIns="0" tIns="0" rIns="0" bIns="0" rtlCol="0" anchor="ctr"/>
          <a:lstStyle/>
          <a:p>
            <a:pPr marL="0" indent="0" algn="ctr">
              <a:buNone/>
            </a:pPr>
            <a:r>
              <a:rPr lang="en-US" sz="750" b="1" kern="0" spc="300" dirty="0">
                <a:solidFill>
                  <a:srgbClr val="6B7280"/>
                </a:solidFill>
                <a:latin typeface="Pretendard" pitchFamily="34" charset="0"/>
                <a:ea typeface="Pretendard" pitchFamily="34" charset="-122"/>
                <a:cs typeface="Pretendard" pitchFamily="34" charset="-120"/>
              </a:rPr>
              <a:t>标签</a:t>
            </a:r>
            <a:endParaRPr lang="en-US" sz="750" dirty="0"/>
          </a:p>
        </p:txBody>
      </p:sp>
      <p:pic>
        <p:nvPicPr>
          <p:cNvPr id="36" name="Image 1" descr="/home/claude/sample/imgs/all/image25.jpeg"/>
          <p:cNvPicPr>
            <a:picLocks noChangeAspect="1"/>
          </p:cNvPicPr>
          <p:nvPr/>
        </p:nvPicPr>
        <p:blipFill>
          <a:blip r:embed="rId4"/>
          <a:srcRect/>
          <a:stretch/>
        </p:blipFill>
        <p:spPr>
          <a:xfrm>
            <a:off x="914400" y="6629400"/>
            <a:ext cx="2103120" cy="1737360"/>
          </a:xfrm>
          <a:prstGeom prst="rect">
            <a:avLst/>
          </a:prstGeom>
        </p:spPr>
      </p:pic>
      <p:sp>
        <p:nvSpPr>
          <p:cNvPr id="37" name="Text 33"/>
          <p:cNvSpPr/>
          <p:nvPr/>
        </p:nvSpPr>
        <p:spPr>
          <a:xfrm>
            <a:off x="3429000" y="6309360"/>
            <a:ext cx="3355848" cy="201168"/>
          </a:xfrm>
          <a:prstGeom prst="rect">
            <a:avLst/>
          </a:prstGeom>
          <a:noFill/>
          <a:ln/>
        </p:spPr>
        <p:txBody>
          <a:bodyPr wrap="square" lIns="0" tIns="0" rIns="0" bIns="0" rtlCol="0" anchor="ctr"/>
          <a:lstStyle/>
          <a:p>
            <a:pPr marL="0" indent="0">
              <a:buNone/>
            </a:pPr>
            <a:r>
              <a:rPr lang="en-US" sz="850" b="1" kern="0" spc="300" dirty="0">
                <a:solidFill>
                  <a:srgbClr val="FF8200"/>
                </a:solidFill>
                <a:latin typeface="Pretendard" pitchFamily="34" charset="0"/>
                <a:ea typeface="Pretendard" pitchFamily="34" charset="-122"/>
                <a:cs typeface="Pretendard" pitchFamily="34" charset="-120"/>
              </a:rPr>
              <a:t>Description · 说明</a:t>
            </a:r>
            <a:endParaRPr lang="en-US" sz="850" dirty="0"/>
          </a:p>
        </p:txBody>
      </p:sp>
      <p:sp>
        <p:nvSpPr>
          <p:cNvPr id="38" name="Text 34"/>
          <p:cNvSpPr/>
          <p:nvPr/>
        </p:nvSpPr>
        <p:spPr>
          <a:xfrm>
            <a:off x="3429000" y="6537960"/>
            <a:ext cx="3355848" cy="8229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作业人员在设备运行期间必须注意，勿使手或其他身体部位接触设备。否则，身体部位可能被夹住或受到严重伤害。</a:t>
            </a:r>
            <a:endParaRPr lang="en-US" sz="1000" dirty="0"/>
          </a:p>
        </p:txBody>
      </p:sp>
      <p:sp>
        <p:nvSpPr>
          <p:cNvPr id="39" name="Text 35"/>
          <p:cNvSpPr/>
          <p:nvPr/>
        </p:nvSpPr>
        <p:spPr>
          <a:xfrm>
            <a:off x="3429000" y="7452360"/>
            <a:ext cx="3355848" cy="201168"/>
          </a:xfrm>
          <a:prstGeom prst="rect">
            <a:avLst/>
          </a:prstGeom>
          <a:noFill/>
          <a:ln/>
        </p:spPr>
        <p:txBody>
          <a:bodyPr wrap="square" lIns="0" tIns="0" rIns="0" bIns="0" rtlCol="0" anchor="ctr"/>
          <a:lstStyle/>
          <a:p>
            <a:pPr marL="0" indent="0">
              <a:buNone/>
            </a:pPr>
            <a:r>
              <a:rPr lang="en-US" sz="850" b="1" kern="0" spc="300" dirty="0">
                <a:solidFill>
                  <a:srgbClr val="FF8200"/>
                </a:solidFill>
                <a:latin typeface="Pretendard" pitchFamily="34" charset="0"/>
                <a:ea typeface="Pretendard" pitchFamily="34" charset="-122"/>
                <a:cs typeface="Pretendard" pitchFamily="34" charset="-120"/>
              </a:rPr>
              <a:t>Required Actions · 遵守事项</a:t>
            </a:r>
            <a:endParaRPr lang="en-US" sz="850" dirty="0"/>
          </a:p>
        </p:txBody>
      </p:sp>
      <p:sp>
        <p:nvSpPr>
          <p:cNvPr id="40" name="Text 36"/>
          <p:cNvSpPr/>
          <p:nvPr/>
        </p:nvSpPr>
        <p:spPr>
          <a:xfrm>
            <a:off x="3429000" y="7680960"/>
            <a:ext cx="3355848" cy="868680"/>
          </a:xfrm>
          <a:prstGeom prst="rect">
            <a:avLst/>
          </a:prstGeom>
          <a:noFill/>
          <a:ln/>
        </p:spPr>
        <p:txBody>
          <a:bodyPr wrap="square" lIns="0" tIns="0" rIns="0" bIns="0" rtlCol="0" anchor="t"/>
          <a:lstStyle/>
          <a:p>
            <a:pPr marL="0" indent="0">
              <a:spcAft>
                <a:spcPts val="300"/>
              </a:spcAft>
              <a:buNone/>
            </a:pPr>
            <a:r>
              <a:rPr lang="en-US" sz="950" b="1" dirty="0">
                <a:solidFill>
                  <a:srgbClr val="FF8200"/>
                </a:solidFill>
                <a:latin typeface="Pretendard" pitchFamily="34" charset="0"/>
                <a:ea typeface="Pretendard" pitchFamily="34" charset="-122"/>
                <a:cs typeface="Pretendard" pitchFamily="34" charset="-120"/>
              </a:rPr>
              <a:t>▸  设备运行期间，请勿将手或身体部位伸入设备活动部位。</a:t>
            </a:r>
            <a:endParaRPr lang="en-US" sz="950" dirty="0"/>
          </a:p>
          <a:p>
            <a:pPr marL="0" indent="0">
              <a:spcAft>
                <a:spcPts val="300"/>
              </a:spcAft>
              <a:buNone/>
            </a:pPr>
            <a:r>
              <a:rPr lang="en-US" sz="950" b="1" dirty="0">
                <a:solidFill>
                  <a:srgbClr val="FF8200"/>
                </a:solidFill>
                <a:latin typeface="Pretendard" pitchFamily="34" charset="0"/>
                <a:ea typeface="Pretendard" pitchFamily="34" charset="-122"/>
                <a:cs typeface="Pretendard" pitchFamily="34" charset="-120"/>
              </a:rPr>
              <a:t>▸  门自动动作时，请注意不要夹住身体部位。</a:t>
            </a:r>
            <a:endParaRPr lang="en-US" sz="950" dirty="0"/>
          </a:p>
          <a:p>
            <a:pPr marL="0" indent="0">
              <a:spcAft>
                <a:spcPts val="300"/>
              </a:spcAft>
              <a:buNone/>
            </a:pPr>
            <a:r>
              <a:rPr lang="en-US" sz="950" b="1" dirty="0">
                <a:solidFill>
                  <a:srgbClr val="FF8200"/>
                </a:solidFill>
                <a:latin typeface="Pretendard" pitchFamily="34" charset="0"/>
                <a:ea typeface="Pretendard" pitchFamily="34" charset="-122"/>
                <a:cs typeface="Pretendard" pitchFamily="34" charset="-120"/>
              </a:rPr>
              <a:t>▸  发生异常动作时，请立即启动紧急停止开关。</a:t>
            </a:r>
            <a:endParaRPr lang="en-US" sz="950" dirty="0"/>
          </a:p>
        </p:txBody>
      </p:sp>
      <p:sp>
        <p:nvSpPr>
          <p:cNvPr id="41" name="Shape 37"/>
          <p:cNvSpPr/>
          <p:nvPr/>
        </p:nvSpPr>
        <p:spPr>
          <a:xfrm>
            <a:off x="548640" y="8823960"/>
            <a:ext cx="6464808" cy="1325880"/>
          </a:xfrm>
          <a:prstGeom prst="rect">
            <a:avLst/>
          </a:prstGeom>
          <a:solidFill>
            <a:srgbClr val="F4F6F8"/>
          </a:solidFill>
          <a:ln w="12700">
            <a:solidFill>
              <a:srgbClr val="DDE3EA"/>
            </a:solidFill>
            <a:prstDash val="solid"/>
          </a:ln>
        </p:spPr>
        <p:txBody>
          <a:bodyPr/>
          <a:lstStyle/>
          <a:p>
            <a:endParaRPr lang="ko-KR" altLang="en-US"/>
          </a:p>
        </p:txBody>
      </p:sp>
      <p:sp>
        <p:nvSpPr>
          <p:cNvPr id="42" name="Shape 38"/>
          <p:cNvSpPr/>
          <p:nvPr/>
        </p:nvSpPr>
        <p:spPr>
          <a:xfrm>
            <a:off x="548640" y="8823960"/>
            <a:ext cx="73152" cy="1325880"/>
          </a:xfrm>
          <a:prstGeom prst="rect">
            <a:avLst/>
          </a:prstGeom>
          <a:solidFill>
            <a:srgbClr val="005EB8"/>
          </a:solidFill>
          <a:ln/>
        </p:spPr>
        <p:txBody>
          <a:bodyPr/>
          <a:lstStyle/>
          <a:p>
            <a:endParaRPr lang="ko-KR" altLang="en-US"/>
          </a:p>
        </p:txBody>
      </p:sp>
      <p:pic>
        <p:nvPicPr>
          <p:cNvPr id="43" name="Image 2" descr="preencoded.png"/>
          <p:cNvPicPr>
            <a:picLocks noChangeAspect="1"/>
          </p:cNvPicPr>
          <p:nvPr/>
        </p:nvPicPr>
        <p:blipFill>
          <a:blip r:embed="rId5"/>
          <a:stretch>
            <a:fillRect/>
          </a:stretch>
        </p:blipFill>
        <p:spPr>
          <a:xfrm>
            <a:off x="777240" y="9006840"/>
            <a:ext cx="292608" cy="292608"/>
          </a:xfrm>
          <a:prstGeom prst="rect">
            <a:avLst/>
          </a:prstGeom>
        </p:spPr>
      </p:pic>
      <p:sp>
        <p:nvSpPr>
          <p:cNvPr id="44" name="Text 39"/>
          <p:cNvSpPr/>
          <p:nvPr/>
        </p:nvSpPr>
        <p:spPr>
          <a:xfrm>
            <a:off x="1188720" y="8961120"/>
            <a:ext cx="3657600" cy="274320"/>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附加信息</a:t>
            </a:r>
            <a:endParaRPr lang="en-US" sz="900" dirty="0"/>
          </a:p>
        </p:txBody>
      </p:sp>
      <p:sp>
        <p:nvSpPr>
          <p:cNvPr id="45" name="Text 40"/>
          <p:cNvSpPr/>
          <p:nvPr/>
        </p:nvSpPr>
        <p:spPr>
          <a:xfrm>
            <a:off x="1188720" y="9189720"/>
            <a:ext cx="568756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标签损坏或丢失时，请立即向本公司服务中心申请更换。</a:t>
            </a:r>
            <a:endParaRPr lang="en-US" sz="1200" dirty="0"/>
          </a:p>
        </p:txBody>
      </p:sp>
      <p:sp>
        <p:nvSpPr>
          <p:cNvPr id="46" name="Text 41"/>
          <p:cNvSpPr/>
          <p:nvPr/>
        </p:nvSpPr>
        <p:spPr>
          <a:xfrm>
            <a:off x="1188720" y="9482328"/>
            <a:ext cx="5687568" cy="594360"/>
          </a:xfrm>
          <a:prstGeom prst="rect">
            <a:avLst/>
          </a:prstGeom>
          <a:noFill/>
          <a:ln/>
        </p:spPr>
        <p:txBody>
          <a:bodyPr wrap="square" lIns="0" tIns="0" rIns="0" bIns="0" rtlCol="0" anchor="t"/>
          <a:lstStyle/>
          <a:p>
            <a:pPr marL="0" indent="0">
              <a:spcAft>
                <a:spcPts val="200"/>
              </a:spcAft>
              <a:buNone/>
            </a:pPr>
            <a:r>
              <a:rPr lang="en-US" sz="950" dirty="0">
                <a:solidFill>
                  <a:srgbClr val="1F2937"/>
                </a:solidFill>
                <a:latin typeface="Pretendard" pitchFamily="34" charset="0"/>
                <a:ea typeface="Pretendard" pitchFamily="34" charset="-122"/>
                <a:cs typeface="Pretendard" pitchFamily="34" charset="-120"/>
              </a:rPr>
              <a:t>有关设备后面板标签的详细内容，请参阅 4.2 Rear Side Labels（第 16 页）。标签粘贴位置请一并参阅第 16 章外观图。</a:t>
            </a:r>
            <a:endParaRPr lang="en-US" sz="9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04 · Warning Labels · 警告标识</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16</a:t>
            </a:r>
            <a:endParaRPr lang="en-US" sz="1000" dirty="0"/>
          </a:p>
        </p:txBody>
      </p:sp>
      <p:sp>
        <p:nvSpPr>
          <p:cNvPr id="10" name="Shape 8"/>
          <p:cNvSpPr/>
          <p:nvPr/>
        </p:nvSpPr>
        <p:spPr>
          <a:xfrm>
            <a:off x="548640" y="777240"/>
            <a:ext cx="91440" cy="502920"/>
          </a:xfrm>
          <a:prstGeom prst="rect">
            <a:avLst/>
          </a:prstGeom>
          <a:solidFill>
            <a:srgbClr val="C8102E"/>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4.2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Rear Side Labels · 后面板标签</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位置：后面板</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这是粘贴在设备后面板的警告标签。维修及检查时，请务必遵守以下事项。</a:t>
            </a:r>
            <a:endParaRPr lang="en-US" sz="1000" dirty="0"/>
          </a:p>
        </p:txBody>
      </p:sp>
      <p:sp>
        <p:nvSpPr>
          <p:cNvPr id="15" name="Shape 13"/>
          <p:cNvSpPr/>
          <p:nvPr/>
        </p:nvSpPr>
        <p:spPr>
          <a:xfrm>
            <a:off x="548640" y="2057400"/>
            <a:ext cx="6464808" cy="3200400"/>
          </a:xfrm>
          <a:prstGeom prst="rect">
            <a:avLst/>
          </a:prstGeom>
          <a:solidFill>
            <a:srgbClr val="FFFFFF"/>
          </a:solidFill>
          <a:ln w="12700">
            <a:solidFill>
              <a:srgbClr val="DDE3EA"/>
            </a:solidFill>
            <a:prstDash val="solid"/>
          </a:ln>
          <a:effectLst>
            <a:outerShdw blurRad="76200" dist="12700" dir="5400000" algn="bl" rotWithShape="0">
              <a:srgbClr val="000000">
                <a:alpha val="6000"/>
              </a:srgbClr>
            </a:outerShdw>
          </a:effectLst>
        </p:spPr>
        <p:txBody>
          <a:bodyPr/>
          <a:lstStyle/>
          <a:p>
            <a:endParaRPr lang="ko-KR" altLang="en-US"/>
          </a:p>
        </p:txBody>
      </p:sp>
      <p:sp>
        <p:nvSpPr>
          <p:cNvPr id="16" name="Shape 14"/>
          <p:cNvSpPr/>
          <p:nvPr/>
        </p:nvSpPr>
        <p:spPr>
          <a:xfrm>
            <a:off x="548640" y="2057400"/>
            <a:ext cx="6464808" cy="54864"/>
          </a:xfrm>
          <a:prstGeom prst="rect">
            <a:avLst/>
          </a:prstGeom>
          <a:solidFill>
            <a:srgbClr val="C8102E"/>
          </a:solidFill>
          <a:ln/>
        </p:spPr>
        <p:txBody>
          <a:bodyPr/>
          <a:lstStyle/>
          <a:p>
            <a:endParaRPr lang="ko-KR" altLang="en-US"/>
          </a:p>
        </p:txBody>
      </p:sp>
      <p:sp>
        <p:nvSpPr>
          <p:cNvPr id="17" name="Shape 15"/>
          <p:cNvSpPr/>
          <p:nvPr/>
        </p:nvSpPr>
        <p:spPr>
          <a:xfrm>
            <a:off x="777240" y="2240280"/>
            <a:ext cx="1005840" cy="274320"/>
          </a:xfrm>
          <a:prstGeom prst="rect">
            <a:avLst/>
          </a:prstGeom>
          <a:solidFill>
            <a:srgbClr val="C8102E"/>
          </a:solidFill>
          <a:ln/>
        </p:spPr>
        <p:txBody>
          <a:bodyPr/>
          <a:lstStyle/>
          <a:p>
            <a:endParaRPr lang="ko-KR" altLang="en-US"/>
          </a:p>
        </p:txBody>
      </p:sp>
      <p:sp>
        <p:nvSpPr>
          <p:cNvPr id="18" name="Text 16"/>
          <p:cNvSpPr/>
          <p:nvPr/>
        </p:nvSpPr>
        <p:spPr>
          <a:xfrm>
            <a:off x="777240" y="2240280"/>
            <a:ext cx="1005840" cy="274320"/>
          </a:xfrm>
          <a:prstGeom prst="rect">
            <a:avLst/>
          </a:prstGeom>
          <a:noFill/>
          <a:ln/>
        </p:spPr>
        <p:txBody>
          <a:bodyPr wrap="square" lIns="0" tIns="0" rIns="0" bIns="0" rtlCol="0" anchor="ctr"/>
          <a:lstStyle/>
          <a:p>
            <a:pPr marL="0" indent="0" algn="ctr">
              <a:buNone/>
            </a:pPr>
            <a:r>
              <a:rPr lang="en-US" sz="1000" b="1" kern="0" spc="400" dirty="0">
                <a:solidFill>
                  <a:srgbClr val="FFFFFF"/>
                </a:solidFill>
                <a:latin typeface="Pretendard" pitchFamily="34" charset="0"/>
                <a:ea typeface="Pretendard" pitchFamily="34" charset="-122"/>
                <a:cs typeface="Pretendard" pitchFamily="34" charset="-120"/>
              </a:rPr>
              <a:t>DANGER</a:t>
            </a:r>
            <a:endParaRPr lang="en-US" sz="1000" dirty="0"/>
          </a:p>
        </p:txBody>
      </p:sp>
      <p:sp>
        <p:nvSpPr>
          <p:cNvPr id="19" name="Text 17"/>
          <p:cNvSpPr/>
          <p:nvPr/>
        </p:nvSpPr>
        <p:spPr>
          <a:xfrm>
            <a:off x="1874520" y="2221992"/>
            <a:ext cx="5047488" cy="27432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触电危险（高电压）</a:t>
            </a:r>
            <a:endParaRPr lang="en-US" sz="1400" dirty="0"/>
          </a:p>
        </p:txBody>
      </p:sp>
      <p:sp>
        <p:nvSpPr>
          <p:cNvPr id="20" name="Text 18"/>
          <p:cNvSpPr/>
          <p:nvPr/>
        </p:nvSpPr>
        <p:spPr>
          <a:xfrm>
            <a:off x="1874520" y="2496312"/>
            <a:ext cx="5047488" cy="228600"/>
          </a:xfrm>
          <a:prstGeom prst="rect">
            <a:avLst/>
          </a:prstGeom>
          <a:noFill/>
          <a:ln/>
        </p:spPr>
        <p:txBody>
          <a:bodyPr wrap="square" lIns="0" tIns="0" rIns="0" bIns="0" rtlCol="0" anchor="ctr"/>
          <a:lstStyle/>
          <a:p>
            <a:pPr marL="0" indent="0">
              <a:buNone/>
            </a:pPr>
            <a:r>
              <a:rPr lang="en-US" sz="950" i="1" dirty="0">
                <a:solidFill>
                  <a:srgbClr val="6B7280"/>
                </a:solidFill>
                <a:latin typeface="Pretendard" pitchFamily="34" charset="0"/>
                <a:ea typeface="Pretendard" pitchFamily="34" charset="-122"/>
                <a:cs typeface="Pretendard" pitchFamily="34" charset="-120"/>
              </a:rPr>
              <a:t>危险电压</a:t>
            </a:r>
            <a:endParaRPr lang="en-US" sz="950" dirty="0"/>
          </a:p>
        </p:txBody>
      </p:sp>
      <p:sp>
        <p:nvSpPr>
          <p:cNvPr id="21" name="Shape 19"/>
          <p:cNvSpPr/>
          <p:nvPr/>
        </p:nvSpPr>
        <p:spPr>
          <a:xfrm>
            <a:off x="777240" y="2926080"/>
            <a:ext cx="2377440" cy="2240280"/>
          </a:xfrm>
          <a:prstGeom prst="rect">
            <a:avLst/>
          </a:prstGeom>
          <a:solidFill>
            <a:srgbClr val="F4F6F8"/>
          </a:solidFill>
          <a:ln w="6350">
            <a:solidFill>
              <a:srgbClr val="DDE3EA"/>
            </a:solidFill>
            <a:prstDash val="solid"/>
          </a:ln>
        </p:spPr>
        <p:txBody>
          <a:bodyPr/>
          <a:lstStyle/>
          <a:p>
            <a:endParaRPr lang="ko-KR" altLang="en-US"/>
          </a:p>
        </p:txBody>
      </p:sp>
      <p:sp>
        <p:nvSpPr>
          <p:cNvPr id="22" name="Text 20"/>
          <p:cNvSpPr/>
          <p:nvPr/>
        </p:nvSpPr>
        <p:spPr>
          <a:xfrm>
            <a:off x="777240" y="3017520"/>
            <a:ext cx="2377440" cy="182880"/>
          </a:xfrm>
          <a:prstGeom prst="rect">
            <a:avLst/>
          </a:prstGeom>
          <a:noFill/>
          <a:ln/>
        </p:spPr>
        <p:txBody>
          <a:bodyPr wrap="square" lIns="0" tIns="0" rIns="0" bIns="0" rtlCol="0" anchor="ctr"/>
          <a:lstStyle/>
          <a:p>
            <a:pPr marL="0" indent="0" algn="ctr">
              <a:buNone/>
            </a:pPr>
            <a:r>
              <a:rPr lang="en-US" sz="750" b="1" kern="0" spc="300" dirty="0">
                <a:solidFill>
                  <a:srgbClr val="6B7280"/>
                </a:solidFill>
                <a:latin typeface="Pretendard" pitchFamily="34" charset="0"/>
                <a:ea typeface="Pretendard" pitchFamily="34" charset="-122"/>
                <a:cs typeface="Pretendard" pitchFamily="34" charset="-120"/>
              </a:rPr>
              <a:t>标签</a:t>
            </a:r>
            <a:endParaRPr lang="en-US" sz="750" dirty="0"/>
          </a:p>
        </p:txBody>
      </p:sp>
      <p:pic>
        <p:nvPicPr>
          <p:cNvPr id="23" name="Image 0" descr="/home/claude/sample/imgs/all/image27.jpeg"/>
          <p:cNvPicPr>
            <a:picLocks noChangeAspect="1"/>
          </p:cNvPicPr>
          <p:nvPr/>
        </p:nvPicPr>
        <p:blipFill>
          <a:blip r:embed="rId3"/>
          <a:srcRect/>
          <a:stretch/>
        </p:blipFill>
        <p:spPr>
          <a:xfrm>
            <a:off x="914400" y="3246120"/>
            <a:ext cx="2103120" cy="1737360"/>
          </a:xfrm>
          <a:prstGeom prst="rect">
            <a:avLst/>
          </a:prstGeom>
        </p:spPr>
      </p:pic>
      <p:sp>
        <p:nvSpPr>
          <p:cNvPr id="24" name="Text 21"/>
          <p:cNvSpPr/>
          <p:nvPr/>
        </p:nvSpPr>
        <p:spPr>
          <a:xfrm>
            <a:off x="3429000" y="2926080"/>
            <a:ext cx="3355848" cy="201168"/>
          </a:xfrm>
          <a:prstGeom prst="rect">
            <a:avLst/>
          </a:prstGeom>
          <a:noFill/>
          <a:ln/>
        </p:spPr>
        <p:txBody>
          <a:bodyPr wrap="square" lIns="0" tIns="0" rIns="0" bIns="0" rtlCol="0" anchor="ctr"/>
          <a:lstStyle/>
          <a:p>
            <a:pPr marL="0" indent="0">
              <a:buNone/>
            </a:pPr>
            <a:r>
              <a:rPr lang="en-US" sz="850" b="1" kern="0" spc="300" dirty="0">
                <a:solidFill>
                  <a:srgbClr val="C8102E"/>
                </a:solidFill>
                <a:latin typeface="Pretendard" pitchFamily="34" charset="0"/>
                <a:ea typeface="Pretendard" pitchFamily="34" charset="-122"/>
                <a:cs typeface="Pretendard" pitchFamily="34" charset="-120"/>
              </a:rPr>
              <a:t>Description · 说明</a:t>
            </a:r>
            <a:endParaRPr lang="en-US" sz="850" dirty="0"/>
          </a:p>
        </p:txBody>
      </p:sp>
      <p:sp>
        <p:nvSpPr>
          <p:cNvPr id="25" name="Text 22"/>
          <p:cNvSpPr/>
          <p:nvPr/>
        </p:nvSpPr>
        <p:spPr>
          <a:xfrm>
            <a:off x="3429000" y="3154680"/>
            <a:ext cx="3355848" cy="8229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设备内部存在高电压电路。请勿擅自接近。触电可能导致死亡或严重受伤。</a:t>
            </a:r>
            <a:endParaRPr lang="en-US" sz="1000" dirty="0"/>
          </a:p>
        </p:txBody>
      </p:sp>
      <p:sp>
        <p:nvSpPr>
          <p:cNvPr id="26" name="Text 23"/>
          <p:cNvSpPr/>
          <p:nvPr/>
        </p:nvSpPr>
        <p:spPr>
          <a:xfrm>
            <a:off x="3429000" y="4069080"/>
            <a:ext cx="3355848" cy="201168"/>
          </a:xfrm>
          <a:prstGeom prst="rect">
            <a:avLst/>
          </a:prstGeom>
          <a:noFill/>
          <a:ln/>
        </p:spPr>
        <p:txBody>
          <a:bodyPr wrap="square" lIns="0" tIns="0" rIns="0" bIns="0" rtlCol="0" anchor="ctr"/>
          <a:lstStyle/>
          <a:p>
            <a:pPr marL="0" indent="0">
              <a:buNone/>
            </a:pPr>
            <a:r>
              <a:rPr lang="en-US" sz="850" b="1" kern="0" spc="300" dirty="0">
                <a:solidFill>
                  <a:srgbClr val="C8102E"/>
                </a:solidFill>
                <a:latin typeface="Pretendard" pitchFamily="34" charset="0"/>
                <a:ea typeface="Pretendard" pitchFamily="34" charset="-122"/>
                <a:cs typeface="Pretendard" pitchFamily="34" charset="-120"/>
              </a:rPr>
              <a:t>Required Actions · 遵守事项</a:t>
            </a:r>
            <a:endParaRPr lang="en-US" sz="850" dirty="0"/>
          </a:p>
        </p:txBody>
      </p:sp>
      <p:sp>
        <p:nvSpPr>
          <p:cNvPr id="27" name="Text 24"/>
          <p:cNvSpPr/>
          <p:nvPr/>
        </p:nvSpPr>
        <p:spPr>
          <a:xfrm>
            <a:off x="3429000" y="4297680"/>
            <a:ext cx="3355848" cy="868680"/>
          </a:xfrm>
          <a:prstGeom prst="rect">
            <a:avLst/>
          </a:prstGeom>
          <a:noFill/>
          <a:ln/>
        </p:spPr>
        <p:txBody>
          <a:bodyPr wrap="square" lIns="0" tIns="0" rIns="0" bIns="0" rtlCol="0" anchor="t"/>
          <a:lstStyle/>
          <a:p>
            <a:pPr marL="0" indent="0">
              <a:spcAft>
                <a:spcPts val="300"/>
              </a:spcAft>
              <a:buNone/>
            </a:pPr>
            <a:r>
              <a:rPr lang="en-US" sz="1000" b="1" dirty="0">
                <a:solidFill>
                  <a:srgbClr val="C8102E"/>
                </a:solidFill>
                <a:latin typeface="Pretendard" pitchFamily="34" charset="0"/>
                <a:ea typeface="Pretendard" pitchFamily="34" charset="-122"/>
                <a:cs typeface="Pretendard" pitchFamily="34" charset="-120"/>
              </a:rPr>
              <a:t>▸  关闭电源之前，切勿接近设备内部。</a:t>
            </a:r>
            <a:endParaRPr lang="en-US" sz="1000" dirty="0"/>
          </a:p>
          <a:p>
            <a:pPr>
              <a:spcAft>
                <a:spcPts val="300"/>
              </a:spcAft>
            </a:pPr>
            <a:r>
              <a:rPr lang="en-US" sz="1000" b="1" dirty="0">
                <a:solidFill>
                  <a:srgbClr val="C8102E"/>
                </a:solidFill>
                <a:latin typeface="Pretendard" pitchFamily="34" charset="0"/>
                <a:ea typeface="Pretendard" pitchFamily="34" charset="-122"/>
                <a:cs typeface="Pretendard" pitchFamily="34" charset="-120"/>
              </a:rPr>
              <a:t>▸  即使切断电源后，由于电容器仍带电也可能存在危险。▸  请在充分放电后再作业。</a:t>
            </a:r>
            <a:endParaRPr lang="en-US" sz="1000" dirty="0"/>
          </a:p>
          <a:p>
            <a:pPr marL="0" indent="0">
              <a:spcAft>
                <a:spcPts val="300"/>
              </a:spcAft>
              <a:buNone/>
            </a:pPr>
            <a:r>
              <a:rPr lang="en-US" sz="1000" b="1" dirty="0">
                <a:solidFill>
                  <a:srgbClr val="C8102E"/>
                </a:solidFill>
                <a:latin typeface="Pretendard" pitchFamily="34" charset="0"/>
                <a:ea typeface="Pretendard" pitchFamily="34" charset="-122"/>
                <a:cs typeface="Pretendard" pitchFamily="34" charset="-120"/>
              </a:rPr>
              <a:t>▸  为安全作业，仅限经认证的维修人员进行作业。</a:t>
            </a:r>
            <a:endParaRPr lang="en-US" sz="1000" dirty="0"/>
          </a:p>
        </p:txBody>
      </p:sp>
      <p:sp>
        <p:nvSpPr>
          <p:cNvPr id="28" name="Shape 25"/>
          <p:cNvSpPr/>
          <p:nvPr/>
        </p:nvSpPr>
        <p:spPr>
          <a:xfrm>
            <a:off x="548640" y="5440680"/>
            <a:ext cx="6464808" cy="3200400"/>
          </a:xfrm>
          <a:prstGeom prst="rect">
            <a:avLst/>
          </a:prstGeom>
          <a:solidFill>
            <a:srgbClr val="FFFFFF"/>
          </a:solidFill>
          <a:ln w="12700">
            <a:solidFill>
              <a:srgbClr val="DDE3EA"/>
            </a:solidFill>
            <a:prstDash val="solid"/>
          </a:ln>
          <a:effectLst>
            <a:outerShdw blurRad="76200" dist="12700" dir="5400000" algn="bl" rotWithShape="0">
              <a:srgbClr val="000000">
                <a:alpha val="6000"/>
              </a:srgbClr>
            </a:outerShdw>
          </a:effectLst>
        </p:spPr>
        <p:txBody>
          <a:bodyPr/>
          <a:lstStyle/>
          <a:p>
            <a:endParaRPr lang="ko-KR" altLang="en-US"/>
          </a:p>
        </p:txBody>
      </p:sp>
      <p:sp>
        <p:nvSpPr>
          <p:cNvPr id="29" name="Shape 26"/>
          <p:cNvSpPr/>
          <p:nvPr/>
        </p:nvSpPr>
        <p:spPr>
          <a:xfrm>
            <a:off x="548640" y="5440680"/>
            <a:ext cx="6464808" cy="54864"/>
          </a:xfrm>
          <a:prstGeom prst="rect">
            <a:avLst/>
          </a:prstGeom>
          <a:solidFill>
            <a:srgbClr val="FF8200"/>
          </a:solidFill>
          <a:ln/>
        </p:spPr>
        <p:txBody>
          <a:bodyPr/>
          <a:lstStyle/>
          <a:p>
            <a:endParaRPr lang="ko-KR" altLang="en-US"/>
          </a:p>
        </p:txBody>
      </p:sp>
      <p:sp>
        <p:nvSpPr>
          <p:cNvPr id="30" name="Shape 27"/>
          <p:cNvSpPr/>
          <p:nvPr/>
        </p:nvSpPr>
        <p:spPr>
          <a:xfrm>
            <a:off x="777240" y="5623560"/>
            <a:ext cx="1005840" cy="274320"/>
          </a:xfrm>
          <a:prstGeom prst="rect">
            <a:avLst/>
          </a:prstGeom>
          <a:solidFill>
            <a:srgbClr val="FF8200"/>
          </a:solidFill>
          <a:ln/>
        </p:spPr>
        <p:txBody>
          <a:bodyPr/>
          <a:lstStyle/>
          <a:p>
            <a:endParaRPr lang="ko-KR" altLang="en-US"/>
          </a:p>
        </p:txBody>
      </p:sp>
      <p:sp>
        <p:nvSpPr>
          <p:cNvPr id="31" name="Text 28"/>
          <p:cNvSpPr/>
          <p:nvPr/>
        </p:nvSpPr>
        <p:spPr>
          <a:xfrm>
            <a:off x="777240" y="5623560"/>
            <a:ext cx="1005840" cy="274320"/>
          </a:xfrm>
          <a:prstGeom prst="rect">
            <a:avLst/>
          </a:prstGeom>
          <a:noFill/>
          <a:ln/>
        </p:spPr>
        <p:txBody>
          <a:bodyPr wrap="square" lIns="0" tIns="0" rIns="0" bIns="0" rtlCol="0" anchor="ctr"/>
          <a:lstStyle/>
          <a:p>
            <a:pPr marL="0" indent="0" algn="ctr">
              <a:buNone/>
            </a:pPr>
            <a:r>
              <a:rPr lang="en-US" sz="1000" b="1" kern="0" spc="400" dirty="0">
                <a:solidFill>
                  <a:srgbClr val="FFFFFF"/>
                </a:solidFill>
                <a:latin typeface="Pretendard" pitchFamily="34" charset="0"/>
                <a:ea typeface="Pretendard" pitchFamily="34" charset="-122"/>
                <a:cs typeface="Pretendard" pitchFamily="34" charset="-120"/>
              </a:rPr>
              <a:t>WARNING</a:t>
            </a:r>
            <a:endParaRPr lang="en-US" sz="1000" dirty="0"/>
          </a:p>
        </p:txBody>
      </p:sp>
      <p:sp>
        <p:nvSpPr>
          <p:cNvPr id="32" name="Text 29"/>
          <p:cNvSpPr/>
          <p:nvPr/>
        </p:nvSpPr>
        <p:spPr>
          <a:xfrm>
            <a:off x="1874520" y="5605272"/>
            <a:ext cx="5047488" cy="27432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仅限授权人员接近</a:t>
            </a:r>
            <a:endParaRPr lang="en-US" sz="1400" dirty="0"/>
          </a:p>
        </p:txBody>
      </p:sp>
      <p:sp>
        <p:nvSpPr>
          <p:cNvPr id="33" name="Text 30"/>
          <p:cNvSpPr/>
          <p:nvPr/>
        </p:nvSpPr>
        <p:spPr>
          <a:xfrm>
            <a:off x="1874520" y="5879592"/>
            <a:ext cx="5047488" cy="228600"/>
          </a:xfrm>
          <a:prstGeom prst="rect">
            <a:avLst/>
          </a:prstGeom>
          <a:noFill/>
          <a:ln/>
        </p:spPr>
        <p:txBody>
          <a:bodyPr wrap="square" lIns="0" tIns="0" rIns="0" bIns="0" rtlCol="0" anchor="ctr"/>
          <a:lstStyle/>
          <a:p>
            <a:pPr marL="0" indent="0">
              <a:buNone/>
            </a:pPr>
            <a:r>
              <a:rPr lang="en-US" sz="950" i="1" dirty="0">
                <a:solidFill>
                  <a:srgbClr val="6B7280"/>
                </a:solidFill>
                <a:latin typeface="Pretendard" pitchFamily="34" charset="0"/>
                <a:ea typeface="Pretendard" pitchFamily="34" charset="-122"/>
                <a:cs typeface="Pretendard" pitchFamily="34" charset="-120"/>
              </a:rPr>
              <a:t>仅限授权人员</a:t>
            </a:r>
            <a:endParaRPr lang="en-US" sz="950" dirty="0"/>
          </a:p>
        </p:txBody>
      </p:sp>
      <p:sp>
        <p:nvSpPr>
          <p:cNvPr id="34" name="Shape 31"/>
          <p:cNvSpPr/>
          <p:nvPr/>
        </p:nvSpPr>
        <p:spPr>
          <a:xfrm>
            <a:off x="777240" y="6309360"/>
            <a:ext cx="2377440" cy="2240280"/>
          </a:xfrm>
          <a:prstGeom prst="rect">
            <a:avLst/>
          </a:prstGeom>
          <a:solidFill>
            <a:srgbClr val="F4F6F8"/>
          </a:solidFill>
          <a:ln w="6350">
            <a:solidFill>
              <a:srgbClr val="DDE3EA"/>
            </a:solidFill>
            <a:prstDash val="solid"/>
          </a:ln>
        </p:spPr>
        <p:txBody>
          <a:bodyPr/>
          <a:lstStyle/>
          <a:p>
            <a:endParaRPr lang="ko-KR" altLang="en-US"/>
          </a:p>
        </p:txBody>
      </p:sp>
      <p:sp>
        <p:nvSpPr>
          <p:cNvPr id="35" name="Text 32"/>
          <p:cNvSpPr/>
          <p:nvPr/>
        </p:nvSpPr>
        <p:spPr>
          <a:xfrm>
            <a:off x="777240" y="6400800"/>
            <a:ext cx="2377440" cy="182880"/>
          </a:xfrm>
          <a:prstGeom prst="rect">
            <a:avLst/>
          </a:prstGeom>
          <a:noFill/>
          <a:ln/>
        </p:spPr>
        <p:txBody>
          <a:bodyPr wrap="square" lIns="0" tIns="0" rIns="0" bIns="0" rtlCol="0" anchor="ctr"/>
          <a:lstStyle/>
          <a:p>
            <a:pPr marL="0" indent="0" algn="ctr">
              <a:buNone/>
            </a:pPr>
            <a:r>
              <a:rPr lang="en-US" sz="750" b="1" kern="0" spc="300" dirty="0">
                <a:solidFill>
                  <a:srgbClr val="6B7280"/>
                </a:solidFill>
                <a:latin typeface="Pretendard" pitchFamily="34" charset="0"/>
                <a:ea typeface="Pretendard" pitchFamily="34" charset="-122"/>
                <a:cs typeface="Pretendard" pitchFamily="34" charset="-120"/>
              </a:rPr>
              <a:t>标签</a:t>
            </a:r>
            <a:endParaRPr lang="en-US" sz="750" dirty="0"/>
          </a:p>
        </p:txBody>
      </p:sp>
      <p:pic>
        <p:nvPicPr>
          <p:cNvPr id="36" name="Image 1" descr="/home/claude/sample/imgs/all/image28.jpeg"/>
          <p:cNvPicPr>
            <a:picLocks noChangeAspect="1"/>
          </p:cNvPicPr>
          <p:nvPr/>
        </p:nvPicPr>
        <p:blipFill>
          <a:blip r:embed="rId4"/>
          <a:srcRect/>
          <a:stretch/>
        </p:blipFill>
        <p:spPr>
          <a:xfrm>
            <a:off x="914400" y="6629400"/>
            <a:ext cx="2103120" cy="1737360"/>
          </a:xfrm>
          <a:prstGeom prst="rect">
            <a:avLst/>
          </a:prstGeom>
        </p:spPr>
      </p:pic>
      <p:sp>
        <p:nvSpPr>
          <p:cNvPr id="37" name="Text 33"/>
          <p:cNvSpPr/>
          <p:nvPr/>
        </p:nvSpPr>
        <p:spPr>
          <a:xfrm>
            <a:off x="3429000" y="6309360"/>
            <a:ext cx="3355848" cy="201168"/>
          </a:xfrm>
          <a:prstGeom prst="rect">
            <a:avLst/>
          </a:prstGeom>
          <a:noFill/>
          <a:ln/>
        </p:spPr>
        <p:txBody>
          <a:bodyPr wrap="square" lIns="0" tIns="0" rIns="0" bIns="0" rtlCol="0" anchor="ctr"/>
          <a:lstStyle/>
          <a:p>
            <a:pPr marL="0" indent="0">
              <a:buNone/>
            </a:pPr>
            <a:r>
              <a:rPr lang="en-US" sz="850" b="1" kern="0" spc="300" dirty="0">
                <a:solidFill>
                  <a:srgbClr val="FF8200"/>
                </a:solidFill>
                <a:latin typeface="Pretendard" pitchFamily="34" charset="0"/>
                <a:ea typeface="Pretendard" pitchFamily="34" charset="-122"/>
                <a:cs typeface="Pretendard" pitchFamily="34" charset="-120"/>
              </a:rPr>
              <a:t>Description · 说明</a:t>
            </a:r>
            <a:endParaRPr lang="en-US" sz="850" dirty="0"/>
          </a:p>
        </p:txBody>
      </p:sp>
      <p:sp>
        <p:nvSpPr>
          <p:cNvPr id="38" name="Text 34"/>
          <p:cNvSpPr/>
          <p:nvPr/>
        </p:nvSpPr>
        <p:spPr>
          <a:xfrm>
            <a:off x="3429000" y="6537960"/>
            <a:ext cx="3355848" cy="8229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设备的维修及检查必须由本公司认证的服务人员进行。擅自接近可能导致受伤或设备损坏。</a:t>
            </a:r>
            <a:endParaRPr lang="en-US" sz="1000" dirty="0"/>
          </a:p>
        </p:txBody>
      </p:sp>
      <p:sp>
        <p:nvSpPr>
          <p:cNvPr id="39" name="Text 35"/>
          <p:cNvSpPr/>
          <p:nvPr/>
        </p:nvSpPr>
        <p:spPr>
          <a:xfrm>
            <a:off x="3429000" y="7452360"/>
            <a:ext cx="3355848" cy="201168"/>
          </a:xfrm>
          <a:prstGeom prst="rect">
            <a:avLst/>
          </a:prstGeom>
          <a:noFill/>
          <a:ln/>
        </p:spPr>
        <p:txBody>
          <a:bodyPr wrap="square" lIns="0" tIns="0" rIns="0" bIns="0" rtlCol="0" anchor="ctr"/>
          <a:lstStyle/>
          <a:p>
            <a:pPr marL="0" indent="0">
              <a:buNone/>
            </a:pPr>
            <a:r>
              <a:rPr lang="en-US" sz="850" b="1" kern="0" spc="300" dirty="0">
                <a:solidFill>
                  <a:srgbClr val="FF8200"/>
                </a:solidFill>
                <a:latin typeface="Pretendard" pitchFamily="34" charset="0"/>
                <a:ea typeface="Pretendard" pitchFamily="34" charset="-122"/>
                <a:cs typeface="Pretendard" pitchFamily="34" charset="-120"/>
              </a:rPr>
              <a:t>Required Actions · 遵守事项</a:t>
            </a:r>
            <a:endParaRPr lang="en-US" sz="850" dirty="0"/>
          </a:p>
        </p:txBody>
      </p:sp>
      <p:sp>
        <p:nvSpPr>
          <p:cNvPr id="40" name="Text 36"/>
          <p:cNvSpPr/>
          <p:nvPr/>
        </p:nvSpPr>
        <p:spPr>
          <a:xfrm>
            <a:off x="3429000" y="7680960"/>
            <a:ext cx="3355848" cy="868680"/>
          </a:xfrm>
          <a:prstGeom prst="rect">
            <a:avLst/>
          </a:prstGeom>
          <a:noFill/>
          <a:ln/>
        </p:spPr>
        <p:txBody>
          <a:bodyPr wrap="square" lIns="0" tIns="0" rIns="0" bIns="0" rtlCol="0" anchor="t"/>
          <a:lstStyle/>
          <a:p>
            <a:pPr marL="0" indent="0">
              <a:spcAft>
                <a:spcPts val="300"/>
              </a:spcAft>
              <a:buNone/>
            </a:pPr>
            <a:r>
              <a:rPr lang="en-US" sz="950" b="1" dirty="0">
                <a:solidFill>
                  <a:srgbClr val="FF8200"/>
                </a:solidFill>
                <a:latin typeface="Pretendard" pitchFamily="34" charset="0"/>
                <a:ea typeface="Pretendard" pitchFamily="34" charset="-122"/>
                <a:cs typeface="Pretendard" pitchFamily="34" charset="-120"/>
              </a:rPr>
              <a:t>▸  不遵守设备的安全信息存在受伤危险。</a:t>
            </a:r>
            <a:endParaRPr lang="en-US" sz="950" dirty="0"/>
          </a:p>
          <a:p>
            <a:pPr marL="0" indent="0">
              <a:spcAft>
                <a:spcPts val="300"/>
              </a:spcAft>
              <a:buNone/>
            </a:pPr>
            <a:r>
              <a:rPr lang="en-US" sz="950" b="1" dirty="0">
                <a:solidFill>
                  <a:srgbClr val="FF8200"/>
                </a:solidFill>
                <a:latin typeface="Pretendard" pitchFamily="34" charset="0"/>
                <a:ea typeface="Pretendard" pitchFamily="34" charset="-122"/>
                <a:cs typeface="Pretendard" pitchFamily="34" charset="-120"/>
              </a:rPr>
              <a:t>▸  维修作业务必委托经认证的本公司服务人员。</a:t>
            </a:r>
            <a:endParaRPr lang="en-US" sz="950" dirty="0"/>
          </a:p>
          <a:p>
            <a:pPr marL="0" indent="0">
              <a:spcAft>
                <a:spcPts val="300"/>
              </a:spcAft>
              <a:buNone/>
            </a:pPr>
            <a:r>
              <a:rPr lang="en-US" sz="950" b="1" dirty="0">
                <a:solidFill>
                  <a:srgbClr val="FF8200"/>
                </a:solidFill>
                <a:latin typeface="Pretendard" pitchFamily="34" charset="0"/>
                <a:ea typeface="Pretendard" pitchFamily="34" charset="-122"/>
                <a:cs typeface="Pretendard" pitchFamily="34" charset="-120"/>
              </a:rPr>
              <a:t>▸  因用户擅自维修而导致的事故，本公司概不负责。</a:t>
            </a:r>
            <a:endParaRPr lang="en-US" sz="950" dirty="0"/>
          </a:p>
        </p:txBody>
      </p:sp>
      <p:sp>
        <p:nvSpPr>
          <p:cNvPr id="41" name="Shape 37"/>
          <p:cNvSpPr/>
          <p:nvPr/>
        </p:nvSpPr>
        <p:spPr>
          <a:xfrm>
            <a:off x="548640" y="8823960"/>
            <a:ext cx="6464808" cy="1325880"/>
          </a:xfrm>
          <a:prstGeom prst="rect">
            <a:avLst/>
          </a:prstGeom>
          <a:solidFill>
            <a:srgbClr val="F4F6F8"/>
          </a:solidFill>
          <a:ln w="12700">
            <a:solidFill>
              <a:srgbClr val="DDE3EA"/>
            </a:solidFill>
            <a:prstDash val="solid"/>
          </a:ln>
        </p:spPr>
        <p:txBody>
          <a:bodyPr/>
          <a:lstStyle/>
          <a:p>
            <a:endParaRPr lang="ko-KR" altLang="en-US"/>
          </a:p>
        </p:txBody>
      </p:sp>
      <p:sp>
        <p:nvSpPr>
          <p:cNvPr id="42" name="Shape 38"/>
          <p:cNvSpPr/>
          <p:nvPr/>
        </p:nvSpPr>
        <p:spPr>
          <a:xfrm>
            <a:off x="548640" y="8823960"/>
            <a:ext cx="73152" cy="1325880"/>
          </a:xfrm>
          <a:prstGeom prst="rect">
            <a:avLst/>
          </a:prstGeom>
          <a:solidFill>
            <a:srgbClr val="005EB8"/>
          </a:solidFill>
          <a:ln/>
        </p:spPr>
        <p:txBody>
          <a:bodyPr/>
          <a:lstStyle/>
          <a:p>
            <a:endParaRPr lang="ko-KR" altLang="en-US"/>
          </a:p>
        </p:txBody>
      </p:sp>
      <p:pic>
        <p:nvPicPr>
          <p:cNvPr id="43" name="Image 2" descr="preencoded.png"/>
          <p:cNvPicPr>
            <a:picLocks noChangeAspect="1"/>
          </p:cNvPicPr>
          <p:nvPr/>
        </p:nvPicPr>
        <p:blipFill>
          <a:blip r:embed="rId5"/>
          <a:stretch>
            <a:fillRect/>
          </a:stretch>
        </p:blipFill>
        <p:spPr>
          <a:xfrm>
            <a:off x="777240" y="9006840"/>
            <a:ext cx="292608" cy="292608"/>
          </a:xfrm>
          <a:prstGeom prst="rect">
            <a:avLst/>
          </a:prstGeom>
        </p:spPr>
      </p:pic>
      <p:sp>
        <p:nvSpPr>
          <p:cNvPr id="44" name="Text 39"/>
          <p:cNvSpPr/>
          <p:nvPr/>
        </p:nvSpPr>
        <p:spPr>
          <a:xfrm>
            <a:off x="1188720" y="8961120"/>
            <a:ext cx="3657600" cy="274320"/>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标签管理</a:t>
            </a:r>
            <a:endParaRPr lang="en-US" sz="900" dirty="0"/>
          </a:p>
        </p:txBody>
      </p:sp>
      <p:sp>
        <p:nvSpPr>
          <p:cNvPr id="45" name="Text 40"/>
          <p:cNvSpPr/>
          <p:nvPr/>
        </p:nvSpPr>
        <p:spPr>
          <a:xfrm>
            <a:off x="1188720" y="9189720"/>
            <a:ext cx="568756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定期检查时，请一并确认标签状态。</a:t>
            </a:r>
            <a:endParaRPr lang="en-US" sz="1200" dirty="0"/>
          </a:p>
        </p:txBody>
      </p:sp>
      <p:sp>
        <p:nvSpPr>
          <p:cNvPr id="46" name="Text 41"/>
          <p:cNvSpPr/>
          <p:nvPr/>
        </p:nvSpPr>
        <p:spPr>
          <a:xfrm>
            <a:off x="1188720" y="9482328"/>
            <a:ext cx="5687568" cy="594360"/>
          </a:xfrm>
          <a:prstGeom prst="rect">
            <a:avLst/>
          </a:prstGeom>
          <a:noFill/>
          <a:ln/>
        </p:spPr>
        <p:txBody>
          <a:bodyPr wrap="square" lIns="0" tIns="0" rIns="0" bIns="0" rtlCol="0" anchor="t"/>
          <a:lstStyle/>
          <a:p>
            <a:pPr marL="0" indent="0">
              <a:spcAft>
                <a:spcPts val="200"/>
              </a:spcAft>
              <a:buNone/>
            </a:pPr>
            <a:r>
              <a:rPr lang="en-US" sz="950" dirty="0">
                <a:solidFill>
                  <a:srgbClr val="1F2937"/>
                </a:solidFill>
                <a:latin typeface="Pretendard" pitchFamily="34" charset="0"/>
                <a:ea typeface="Pretendard" pitchFamily="34" charset="-122"/>
                <a:cs typeface="Pretendard" pitchFamily="34" charset="-120"/>
              </a:rPr>
              <a:t>设备运行期间，若标签受损或难以识别，请立即申请更换。请勿在无标签状态下运行设备。</a:t>
            </a:r>
            <a:endParaRPr lang="en-US" sz="9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05</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规格</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概述及设备规格</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5.1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设备规格</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设备规格</a:t>
            </a:r>
            <a:endParaRPr lang="en-US" sz="950" dirty="0"/>
          </a:p>
        </p:txBody>
      </p:sp>
      <p:sp>
        <p:nvSpPr>
          <p:cNvPr id="15" name="Shape 13"/>
          <p:cNvSpPr/>
          <p:nvPr/>
        </p:nvSpPr>
        <p:spPr>
          <a:xfrm>
            <a:off x="548640" y="9043416"/>
            <a:ext cx="6464808" cy="1005840"/>
          </a:xfrm>
          <a:prstGeom prst="rect">
            <a:avLst/>
          </a:prstGeom>
          <a:solidFill>
            <a:srgbClr val="F4F6F8"/>
          </a:solidFill>
          <a:ln/>
        </p:spPr>
        <p:txBody>
          <a:bodyPr/>
          <a:lstStyle/>
          <a:p>
            <a:endParaRPr lang="ko-KR" altLang="en-US"/>
          </a:p>
        </p:txBody>
      </p:sp>
      <p:sp>
        <p:nvSpPr>
          <p:cNvPr id="16" name="Shape 14"/>
          <p:cNvSpPr/>
          <p:nvPr/>
        </p:nvSpPr>
        <p:spPr>
          <a:xfrm>
            <a:off x="548640" y="9043416"/>
            <a:ext cx="54864" cy="1005840"/>
          </a:xfrm>
          <a:prstGeom prst="rect">
            <a:avLst/>
          </a:prstGeom>
          <a:solidFill>
            <a:srgbClr val="1B2A41"/>
          </a:solidFill>
          <a:ln/>
        </p:spPr>
        <p:txBody>
          <a:bodyPr/>
          <a:lstStyle/>
          <a:p>
            <a:endParaRPr lang="ko-KR" altLang="en-US"/>
          </a:p>
        </p:txBody>
      </p:sp>
      <p:sp>
        <p:nvSpPr>
          <p:cNvPr id="17" name="Text 15"/>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18" name="Text 16"/>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本章介绍 3205CT 锥束 CT 检测设备的概述以及详细的设备规格。内容编排使您能够一目了然地确认 X 射线光源、探测器、机械结构、电源及环境要求等理解和运行设备所需的核心规格。</a:t>
            </a:r>
            <a:endParaRPr lang="en-US" sz="1050" dirty="0"/>
          </a:p>
        </p:txBody>
      </p:sp>
      <p:sp>
        <p:nvSpPr>
          <p:cNvPr id="19" name="Text 17"/>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pic>
        <p:nvPicPr>
          <p:cNvPr id="21" name="그림 20">
            <a:extLst>
              <a:ext uri="{FF2B5EF4-FFF2-40B4-BE49-F238E27FC236}">
                <a16:creationId xmlns:a16="http://schemas.microsoft.com/office/drawing/2014/main" id="{DE22E4A5-63DE-4545-3B6E-0E94C674B1B4}"/>
              </a:ext>
            </a:extLst>
          </p:cNvPr>
          <p:cNvPicPr>
            <a:picLocks noChangeAspect="1"/>
          </p:cNvPicPr>
          <p:nvPr/>
        </p:nvPicPr>
        <p:blipFill>
          <a:blip r:embed="rId3"/>
          <a:stretch>
            <a:fillRect/>
          </a:stretch>
        </p:blipFill>
        <p:spPr>
          <a:xfrm>
            <a:off x="1463040" y="5972439"/>
            <a:ext cx="4413250" cy="275867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05 · Specifications · 设备规格</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18</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5.1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Equipment Specifications · 设备规格</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型号：3205CT</a:t>
            </a:r>
            <a:endParaRPr lang="en-US" sz="1000" dirty="0"/>
          </a:p>
        </p:txBody>
      </p:sp>
      <p:sp>
        <p:nvSpPr>
          <p:cNvPr id="14" name="Text 12"/>
          <p:cNvSpPr/>
          <p:nvPr/>
        </p:nvSpPr>
        <p:spPr>
          <a:xfrm>
            <a:off x="548640" y="1417320"/>
            <a:ext cx="6464808" cy="54864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本设备是为挑战世界顶级 X 射线 3D CT 而开发的锥束 CT 检测设备。通过基本锥束 CT 扫描即可进行无损检测及分析，并通过连续扫描及 CT 数据并行处理技术实现超高速拍摄及重建。</a:t>
            </a:r>
            <a:endParaRPr lang="en-US" sz="1000" dirty="0"/>
          </a:p>
        </p:txBody>
      </p:sp>
      <p:sp>
        <p:nvSpPr>
          <p:cNvPr id="15" name="Shape 13"/>
          <p:cNvSpPr/>
          <p:nvPr/>
        </p:nvSpPr>
        <p:spPr>
          <a:xfrm>
            <a:off x="548640" y="2057400"/>
            <a:ext cx="3140964" cy="777240"/>
          </a:xfrm>
          <a:prstGeom prst="rect">
            <a:avLst/>
          </a:prstGeom>
          <a:solidFill>
            <a:srgbClr val="F4F6F8"/>
          </a:solidFill>
          <a:ln/>
        </p:spPr>
        <p:txBody>
          <a:bodyPr/>
          <a:lstStyle/>
          <a:p>
            <a:endParaRPr lang="ko-KR" altLang="en-US"/>
          </a:p>
        </p:txBody>
      </p:sp>
      <p:sp>
        <p:nvSpPr>
          <p:cNvPr id="16" name="Shape 14"/>
          <p:cNvSpPr/>
          <p:nvPr/>
        </p:nvSpPr>
        <p:spPr>
          <a:xfrm>
            <a:off x="548640" y="2057400"/>
            <a:ext cx="45720" cy="777240"/>
          </a:xfrm>
          <a:prstGeom prst="rect">
            <a:avLst/>
          </a:prstGeom>
          <a:solidFill>
            <a:srgbClr val="4A6FA5"/>
          </a:solidFill>
          <a:ln/>
        </p:spPr>
        <p:txBody>
          <a:bodyPr/>
          <a:lstStyle/>
          <a:p>
            <a:endParaRPr lang="ko-KR" altLang="en-US"/>
          </a:p>
        </p:txBody>
      </p:sp>
      <p:pic>
        <p:nvPicPr>
          <p:cNvPr id="17" name="Image 0" descr="preencoded.png"/>
          <p:cNvPicPr>
            <a:picLocks noChangeAspect="1"/>
          </p:cNvPicPr>
          <p:nvPr/>
        </p:nvPicPr>
        <p:blipFill>
          <a:blip r:embed="rId3"/>
          <a:stretch>
            <a:fillRect/>
          </a:stretch>
        </p:blipFill>
        <p:spPr>
          <a:xfrm>
            <a:off x="731520" y="2267712"/>
            <a:ext cx="347472" cy="347472"/>
          </a:xfrm>
          <a:prstGeom prst="rect">
            <a:avLst/>
          </a:prstGeom>
        </p:spPr>
      </p:pic>
      <p:sp>
        <p:nvSpPr>
          <p:cNvPr id="18" name="Text 15"/>
          <p:cNvSpPr/>
          <p:nvPr/>
        </p:nvSpPr>
        <p:spPr>
          <a:xfrm>
            <a:off x="1234440" y="2176272"/>
            <a:ext cx="2409444" cy="228600"/>
          </a:xfrm>
          <a:prstGeom prst="rect">
            <a:avLst/>
          </a:prstGeom>
          <a:noFill/>
          <a:ln/>
        </p:spPr>
        <p:txBody>
          <a:bodyPr wrap="square" lIns="0" tIns="0" rIns="0" bIns="0" rtlCol="0" anchor="ctr"/>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锥束 CT</a:t>
            </a:r>
            <a:endParaRPr lang="en-US" sz="900" dirty="0"/>
          </a:p>
        </p:txBody>
      </p:sp>
      <p:sp>
        <p:nvSpPr>
          <p:cNvPr id="19" name="Text 16"/>
          <p:cNvSpPr/>
          <p:nvPr/>
        </p:nvSpPr>
        <p:spPr>
          <a:xfrm>
            <a:off x="1234440" y="2404872"/>
            <a:ext cx="2409444" cy="365760"/>
          </a:xfrm>
          <a:prstGeom prst="rect">
            <a:avLst/>
          </a:prstGeom>
          <a:noFill/>
          <a:ln/>
        </p:spPr>
        <p:txBody>
          <a:bodyPr wrap="square" lIns="0" tIns="0" rIns="0" bIns="0" rtlCol="0" anchor="t"/>
          <a:lstStyle/>
          <a:p>
            <a:pPr marL="0" indent="0">
              <a:buNone/>
            </a:pPr>
            <a:r>
              <a:rPr lang="en-US" sz="1250" b="1" dirty="0">
                <a:solidFill>
                  <a:srgbClr val="1B2A41"/>
                </a:solidFill>
                <a:latin typeface="Pretendard" pitchFamily="34" charset="0"/>
                <a:ea typeface="Pretendard" pitchFamily="34" charset="-122"/>
                <a:cs typeface="Pretendard" pitchFamily="34" charset="-120"/>
              </a:rPr>
              <a:t>无损检测及分析</a:t>
            </a:r>
            <a:endParaRPr lang="en-US" sz="1250" dirty="0"/>
          </a:p>
        </p:txBody>
      </p:sp>
      <p:sp>
        <p:nvSpPr>
          <p:cNvPr id="20" name="Shape 17"/>
          <p:cNvSpPr/>
          <p:nvPr/>
        </p:nvSpPr>
        <p:spPr>
          <a:xfrm>
            <a:off x="3872484" y="2057400"/>
            <a:ext cx="3140964" cy="777240"/>
          </a:xfrm>
          <a:prstGeom prst="rect">
            <a:avLst/>
          </a:prstGeom>
          <a:solidFill>
            <a:srgbClr val="F4F6F8"/>
          </a:solidFill>
          <a:ln/>
        </p:spPr>
        <p:txBody>
          <a:bodyPr/>
          <a:lstStyle/>
          <a:p>
            <a:endParaRPr lang="ko-KR" altLang="en-US"/>
          </a:p>
        </p:txBody>
      </p:sp>
      <p:sp>
        <p:nvSpPr>
          <p:cNvPr id="21" name="Shape 18"/>
          <p:cNvSpPr/>
          <p:nvPr/>
        </p:nvSpPr>
        <p:spPr>
          <a:xfrm>
            <a:off x="3872484" y="2057400"/>
            <a:ext cx="45720" cy="777240"/>
          </a:xfrm>
          <a:prstGeom prst="rect">
            <a:avLst/>
          </a:prstGeom>
          <a:solidFill>
            <a:srgbClr val="4A6FA5"/>
          </a:solidFill>
          <a:ln/>
        </p:spPr>
        <p:txBody>
          <a:bodyPr/>
          <a:lstStyle/>
          <a:p>
            <a:endParaRPr lang="ko-KR" altLang="en-US"/>
          </a:p>
        </p:txBody>
      </p:sp>
      <p:pic>
        <p:nvPicPr>
          <p:cNvPr id="22" name="Image 1" descr="preencoded.png"/>
          <p:cNvPicPr>
            <a:picLocks noChangeAspect="1"/>
          </p:cNvPicPr>
          <p:nvPr/>
        </p:nvPicPr>
        <p:blipFill>
          <a:blip r:embed="rId4"/>
          <a:stretch>
            <a:fillRect/>
          </a:stretch>
        </p:blipFill>
        <p:spPr>
          <a:xfrm>
            <a:off x="4055364" y="2267712"/>
            <a:ext cx="347472" cy="347472"/>
          </a:xfrm>
          <a:prstGeom prst="rect">
            <a:avLst/>
          </a:prstGeom>
        </p:spPr>
      </p:pic>
      <p:sp>
        <p:nvSpPr>
          <p:cNvPr id="23" name="Text 19"/>
          <p:cNvSpPr/>
          <p:nvPr/>
        </p:nvSpPr>
        <p:spPr>
          <a:xfrm>
            <a:off x="4558284" y="2176272"/>
            <a:ext cx="2409444" cy="228600"/>
          </a:xfrm>
          <a:prstGeom prst="rect">
            <a:avLst/>
          </a:prstGeom>
          <a:noFill/>
          <a:ln/>
        </p:spPr>
        <p:txBody>
          <a:bodyPr wrap="square" lIns="0" tIns="0" rIns="0" bIns="0" rtlCol="0" anchor="ctr"/>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最短扫描时间</a:t>
            </a:r>
            <a:endParaRPr lang="en-US" sz="900" dirty="0"/>
          </a:p>
        </p:txBody>
      </p:sp>
      <p:sp>
        <p:nvSpPr>
          <p:cNvPr id="24" name="Text 20"/>
          <p:cNvSpPr/>
          <p:nvPr/>
        </p:nvSpPr>
        <p:spPr>
          <a:xfrm>
            <a:off x="4558284" y="2404872"/>
            <a:ext cx="2409444" cy="365760"/>
          </a:xfrm>
          <a:prstGeom prst="rect">
            <a:avLst/>
          </a:prstGeom>
          <a:noFill/>
          <a:ln/>
        </p:spPr>
        <p:txBody>
          <a:bodyPr wrap="square" lIns="0" tIns="0" rIns="0" bIns="0" rtlCol="0" anchor="t"/>
          <a:lstStyle/>
          <a:p>
            <a:pPr marL="0" indent="0">
              <a:buNone/>
            </a:pPr>
            <a:r>
              <a:rPr lang="en-US" sz="1250" b="1" dirty="0">
                <a:solidFill>
                  <a:srgbClr val="1B2A41"/>
                </a:solidFill>
                <a:latin typeface="Pretendard" pitchFamily="34" charset="0"/>
                <a:ea typeface="Pretendard" pitchFamily="34" charset="-122"/>
                <a:cs typeface="Pretendard" pitchFamily="34" charset="-120"/>
              </a:rPr>
              <a:t>10 秒</a:t>
            </a:r>
            <a:endParaRPr lang="en-US" sz="1250" dirty="0"/>
          </a:p>
        </p:txBody>
      </p:sp>
      <p:sp>
        <p:nvSpPr>
          <p:cNvPr id="25" name="Shape 21"/>
          <p:cNvSpPr/>
          <p:nvPr/>
        </p:nvSpPr>
        <p:spPr>
          <a:xfrm>
            <a:off x="548640" y="2971800"/>
            <a:ext cx="3140964" cy="777240"/>
          </a:xfrm>
          <a:prstGeom prst="rect">
            <a:avLst/>
          </a:prstGeom>
          <a:solidFill>
            <a:srgbClr val="F4F6F8"/>
          </a:solidFill>
          <a:ln/>
        </p:spPr>
        <p:txBody>
          <a:bodyPr/>
          <a:lstStyle/>
          <a:p>
            <a:endParaRPr lang="ko-KR" altLang="en-US"/>
          </a:p>
        </p:txBody>
      </p:sp>
      <p:sp>
        <p:nvSpPr>
          <p:cNvPr id="26" name="Shape 22"/>
          <p:cNvSpPr/>
          <p:nvPr/>
        </p:nvSpPr>
        <p:spPr>
          <a:xfrm>
            <a:off x="548640" y="2971800"/>
            <a:ext cx="45720" cy="777240"/>
          </a:xfrm>
          <a:prstGeom prst="rect">
            <a:avLst/>
          </a:prstGeom>
          <a:solidFill>
            <a:srgbClr val="4A6FA5"/>
          </a:solidFill>
          <a:ln/>
        </p:spPr>
        <p:txBody>
          <a:bodyPr/>
          <a:lstStyle/>
          <a:p>
            <a:endParaRPr lang="ko-KR" altLang="en-US"/>
          </a:p>
        </p:txBody>
      </p:sp>
      <p:pic>
        <p:nvPicPr>
          <p:cNvPr id="27" name="Image 2" descr="preencoded.png"/>
          <p:cNvPicPr>
            <a:picLocks noChangeAspect="1"/>
          </p:cNvPicPr>
          <p:nvPr/>
        </p:nvPicPr>
        <p:blipFill>
          <a:blip r:embed="rId5"/>
          <a:stretch>
            <a:fillRect/>
          </a:stretch>
        </p:blipFill>
        <p:spPr>
          <a:xfrm>
            <a:off x="731520" y="3182112"/>
            <a:ext cx="347472" cy="347472"/>
          </a:xfrm>
          <a:prstGeom prst="rect">
            <a:avLst/>
          </a:prstGeom>
        </p:spPr>
      </p:pic>
      <p:sp>
        <p:nvSpPr>
          <p:cNvPr id="28" name="Text 23"/>
          <p:cNvSpPr/>
          <p:nvPr/>
        </p:nvSpPr>
        <p:spPr>
          <a:xfrm>
            <a:off x="1234440" y="3090672"/>
            <a:ext cx="2409444" cy="228600"/>
          </a:xfrm>
          <a:prstGeom prst="rect">
            <a:avLst/>
          </a:prstGeom>
          <a:noFill/>
          <a:ln/>
        </p:spPr>
        <p:txBody>
          <a:bodyPr wrap="square" lIns="0" tIns="0" rIns="0" bIns="0" rtlCol="0" anchor="ctr"/>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X 射线泄漏量</a:t>
            </a:r>
            <a:endParaRPr lang="en-US" sz="900" dirty="0"/>
          </a:p>
        </p:txBody>
      </p:sp>
      <p:sp>
        <p:nvSpPr>
          <p:cNvPr id="29" name="Text 24"/>
          <p:cNvSpPr/>
          <p:nvPr/>
        </p:nvSpPr>
        <p:spPr>
          <a:xfrm>
            <a:off x="1234440" y="3319272"/>
            <a:ext cx="2409444" cy="365760"/>
          </a:xfrm>
          <a:prstGeom prst="rect">
            <a:avLst/>
          </a:prstGeom>
          <a:noFill/>
          <a:ln/>
        </p:spPr>
        <p:txBody>
          <a:bodyPr wrap="square" lIns="0" tIns="0" rIns="0" bIns="0" rtlCol="0" anchor="t"/>
          <a:lstStyle/>
          <a:p>
            <a:pPr marL="0" indent="0">
              <a:buNone/>
            </a:pPr>
            <a:r>
              <a:rPr lang="en-US" sz="1250" b="1" dirty="0">
                <a:solidFill>
                  <a:srgbClr val="1B2A41"/>
                </a:solidFill>
                <a:latin typeface="Pretendard" pitchFamily="34" charset="0"/>
                <a:ea typeface="Pretendard" pitchFamily="34" charset="-122"/>
                <a:cs typeface="Pretendard" pitchFamily="34" charset="-120"/>
              </a:rPr>
              <a:t>≤ 1 μSv/h</a:t>
            </a:r>
            <a:endParaRPr lang="en-US" sz="1250" dirty="0"/>
          </a:p>
        </p:txBody>
      </p:sp>
      <p:sp>
        <p:nvSpPr>
          <p:cNvPr id="30" name="Shape 25"/>
          <p:cNvSpPr/>
          <p:nvPr/>
        </p:nvSpPr>
        <p:spPr>
          <a:xfrm>
            <a:off x="3872484" y="2971800"/>
            <a:ext cx="3140964" cy="777240"/>
          </a:xfrm>
          <a:prstGeom prst="rect">
            <a:avLst/>
          </a:prstGeom>
          <a:solidFill>
            <a:srgbClr val="F4F6F8"/>
          </a:solidFill>
          <a:ln/>
        </p:spPr>
        <p:txBody>
          <a:bodyPr/>
          <a:lstStyle/>
          <a:p>
            <a:endParaRPr lang="ko-KR" altLang="en-US"/>
          </a:p>
        </p:txBody>
      </p:sp>
      <p:sp>
        <p:nvSpPr>
          <p:cNvPr id="31" name="Shape 26"/>
          <p:cNvSpPr/>
          <p:nvPr/>
        </p:nvSpPr>
        <p:spPr>
          <a:xfrm>
            <a:off x="3872484" y="2971800"/>
            <a:ext cx="45720" cy="777240"/>
          </a:xfrm>
          <a:prstGeom prst="rect">
            <a:avLst/>
          </a:prstGeom>
          <a:solidFill>
            <a:srgbClr val="4A6FA5"/>
          </a:solidFill>
          <a:ln/>
        </p:spPr>
        <p:txBody>
          <a:bodyPr/>
          <a:lstStyle/>
          <a:p>
            <a:endParaRPr lang="ko-KR" altLang="en-US"/>
          </a:p>
        </p:txBody>
      </p:sp>
      <p:pic>
        <p:nvPicPr>
          <p:cNvPr id="32" name="Image 3" descr="preencoded.png"/>
          <p:cNvPicPr>
            <a:picLocks noChangeAspect="1"/>
          </p:cNvPicPr>
          <p:nvPr/>
        </p:nvPicPr>
        <p:blipFill>
          <a:blip r:embed="rId6"/>
          <a:stretch>
            <a:fillRect/>
          </a:stretch>
        </p:blipFill>
        <p:spPr>
          <a:xfrm>
            <a:off x="4055364" y="3182112"/>
            <a:ext cx="347472" cy="347472"/>
          </a:xfrm>
          <a:prstGeom prst="rect">
            <a:avLst/>
          </a:prstGeom>
        </p:spPr>
      </p:pic>
      <p:sp>
        <p:nvSpPr>
          <p:cNvPr id="33" name="Text 27"/>
          <p:cNvSpPr/>
          <p:nvPr/>
        </p:nvSpPr>
        <p:spPr>
          <a:xfrm>
            <a:off x="4558284" y="3090672"/>
            <a:ext cx="2409444" cy="228600"/>
          </a:xfrm>
          <a:prstGeom prst="rect">
            <a:avLst/>
          </a:prstGeom>
          <a:noFill/>
          <a:ln/>
        </p:spPr>
        <p:txBody>
          <a:bodyPr wrap="square" lIns="0" tIns="0" rIns="0" bIns="0" rtlCol="0" anchor="ctr"/>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X 射线管</a:t>
            </a:r>
            <a:endParaRPr lang="en-US" sz="900" dirty="0"/>
          </a:p>
        </p:txBody>
      </p:sp>
      <p:sp>
        <p:nvSpPr>
          <p:cNvPr id="34" name="Text 28"/>
          <p:cNvSpPr/>
          <p:nvPr/>
        </p:nvSpPr>
        <p:spPr>
          <a:xfrm>
            <a:off x="4558284" y="3319272"/>
            <a:ext cx="2409444" cy="365760"/>
          </a:xfrm>
          <a:prstGeom prst="rect">
            <a:avLst/>
          </a:prstGeom>
          <a:noFill/>
          <a:ln/>
        </p:spPr>
        <p:txBody>
          <a:bodyPr wrap="square" lIns="0" tIns="0" rIns="0" bIns="0" rtlCol="0" anchor="t"/>
          <a:lstStyle/>
          <a:p>
            <a:pPr marL="0" indent="0">
              <a:buNone/>
            </a:pPr>
            <a:r>
              <a:rPr lang="en-US" sz="1250" b="1" dirty="0">
                <a:solidFill>
                  <a:srgbClr val="1B2A41"/>
                </a:solidFill>
                <a:latin typeface="Pretendard" pitchFamily="34" charset="0"/>
                <a:ea typeface="Pretendard" pitchFamily="34" charset="-122"/>
                <a:cs typeface="Pretendard" pitchFamily="34" charset="-120"/>
              </a:rPr>
              <a:t>密封式 · 免维护</a:t>
            </a:r>
            <a:endParaRPr lang="en-US" sz="1250" dirty="0"/>
          </a:p>
        </p:txBody>
      </p:sp>
      <p:sp>
        <p:nvSpPr>
          <p:cNvPr id="35" name="Shape 29"/>
          <p:cNvSpPr/>
          <p:nvPr/>
        </p:nvSpPr>
        <p:spPr>
          <a:xfrm>
            <a:off x="548640" y="3657600"/>
            <a:ext cx="6464808" cy="1517904"/>
          </a:xfrm>
          <a:prstGeom prst="rect">
            <a:avLst/>
          </a:prstGeom>
          <a:solidFill>
            <a:srgbClr val="FFFFFF"/>
          </a:solidFill>
          <a:ln w="12700">
            <a:solidFill>
              <a:srgbClr val="DDE3EA"/>
            </a:solidFill>
            <a:prstDash val="solid"/>
          </a:ln>
        </p:spPr>
        <p:txBody>
          <a:bodyPr/>
          <a:lstStyle/>
          <a:p>
            <a:endParaRPr lang="ko-KR" altLang="en-US"/>
          </a:p>
        </p:txBody>
      </p:sp>
      <p:sp>
        <p:nvSpPr>
          <p:cNvPr id="36" name="Shape 30"/>
          <p:cNvSpPr/>
          <p:nvPr/>
        </p:nvSpPr>
        <p:spPr>
          <a:xfrm>
            <a:off x="548640" y="3657600"/>
            <a:ext cx="6464808" cy="347472"/>
          </a:xfrm>
          <a:prstGeom prst="rect">
            <a:avLst/>
          </a:prstGeom>
          <a:solidFill>
            <a:srgbClr val="1B2A41"/>
          </a:solidFill>
          <a:ln/>
        </p:spPr>
        <p:txBody>
          <a:bodyPr/>
          <a:lstStyle/>
          <a:p>
            <a:endParaRPr lang="ko-KR" altLang="en-US"/>
          </a:p>
        </p:txBody>
      </p:sp>
      <p:pic>
        <p:nvPicPr>
          <p:cNvPr id="37" name="Image 4" descr="preencoded.png"/>
          <p:cNvPicPr>
            <a:picLocks noChangeAspect="1"/>
          </p:cNvPicPr>
          <p:nvPr/>
        </p:nvPicPr>
        <p:blipFill>
          <a:blip r:embed="rId7"/>
          <a:stretch>
            <a:fillRect/>
          </a:stretch>
        </p:blipFill>
        <p:spPr>
          <a:xfrm>
            <a:off x="713232" y="3730752"/>
            <a:ext cx="201168" cy="201168"/>
          </a:xfrm>
          <a:prstGeom prst="rect">
            <a:avLst/>
          </a:prstGeom>
        </p:spPr>
      </p:pic>
      <p:sp>
        <p:nvSpPr>
          <p:cNvPr id="38" name="Text 31"/>
          <p:cNvSpPr/>
          <p:nvPr/>
        </p:nvSpPr>
        <p:spPr>
          <a:xfrm>
            <a:off x="1005840" y="3657600"/>
            <a:ext cx="5916168" cy="347472"/>
          </a:xfrm>
          <a:prstGeom prst="rect">
            <a:avLst/>
          </a:prstGeom>
          <a:noFill/>
          <a:ln/>
        </p:spPr>
        <p:txBody>
          <a:bodyPr wrap="square" lIns="0" tIns="0" rIns="0" bIns="0" rtlCol="0" anchor="ctr"/>
          <a:lstStyle/>
          <a:p>
            <a:pPr marL="0" indent="0">
              <a:buNone/>
            </a:pPr>
            <a:r>
              <a:rPr lang="en-US" sz="1050" b="1" kern="0" spc="500" dirty="0">
                <a:solidFill>
                  <a:srgbClr val="FFFFFF"/>
                </a:solidFill>
                <a:latin typeface="Pretendard" pitchFamily="34" charset="0"/>
                <a:ea typeface="Pretendard" pitchFamily="34" charset="-122"/>
                <a:cs typeface="Pretendard" pitchFamily="34" charset="-120"/>
              </a:rPr>
              <a:t>X 射线源</a:t>
            </a:r>
            <a:endParaRPr lang="en-US" sz="1050" dirty="0"/>
          </a:p>
        </p:txBody>
      </p:sp>
      <p:sp>
        <p:nvSpPr>
          <p:cNvPr id="39" name="Text 32"/>
          <p:cNvSpPr/>
          <p:nvPr/>
        </p:nvSpPr>
        <p:spPr>
          <a:xfrm>
            <a:off x="731520" y="4005072"/>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管电压</a:t>
            </a:r>
            <a:endParaRPr lang="en-US" sz="950" dirty="0"/>
          </a:p>
        </p:txBody>
      </p:sp>
      <p:sp>
        <p:nvSpPr>
          <p:cNvPr id="40" name="Text 33"/>
          <p:cNvSpPr/>
          <p:nvPr/>
        </p:nvSpPr>
        <p:spPr>
          <a:xfrm>
            <a:off x="3134563" y="4005072"/>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管电压</a:t>
            </a:r>
            <a:endParaRPr lang="en-US" sz="850" dirty="0"/>
          </a:p>
        </p:txBody>
      </p:sp>
      <p:sp>
        <p:nvSpPr>
          <p:cNvPr id="41" name="Text 34"/>
          <p:cNvSpPr/>
          <p:nvPr/>
        </p:nvSpPr>
        <p:spPr>
          <a:xfrm>
            <a:off x="4556821" y="4005072"/>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40 – 160 kV</a:t>
            </a:r>
            <a:endParaRPr lang="en-US" sz="1000" dirty="0"/>
          </a:p>
        </p:txBody>
      </p:sp>
      <p:sp>
        <p:nvSpPr>
          <p:cNvPr id="42" name="Shape 35"/>
          <p:cNvSpPr/>
          <p:nvPr/>
        </p:nvSpPr>
        <p:spPr>
          <a:xfrm>
            <a:off x="548640" y="4297680"/>
            <a:ext cx="6464808" cy="292608"/>
          </a:xfrm>
          <a:prstGeom prst="rect">
            <a:avLst/>
          </a:prstGeom>
          <a:solidFill>
            <a:srgbClr val="FAFBFC"/>
          </a:solidFill>
          <a:ln/>
        </p:spPr>
        <p:txBody>
          <a:bodyPr/>
          <a:lstStyle/>
          <a:p>
            <a:endParaRPr lang="ko-KR" altLang="en-US"/>
          </a:p>
        </p:txBody>
      </p:sp>
      <p:sp>
        <p:nvSpPr>
          <p:cNvPr id="43" name="Text 36"/>
          <p:cNvSpPr/>
          <p:nvPr/>
        </p:nvSpPr>
        <p:spPr>
          <a:xfrm>
            <a:off x="731520" y="4297680"/>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管电流</a:t>
            </a:r>
            <a:endParaRPr lang="en-US" sz="950" dirty="0"/>
          </a:p>
        </p:txBody>
      </p:sp>
      <p:sp>
        <p:nvSpPr>
          <p:cNvPr id="44" name="Text 37"/>
          <p:cNvSpPr/>
          <p:nvPr/>
        </p:nvSpPr>
        <p:spPr>
          <a:xfrm>
            <a:off x="3134563" y="4297680"/>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管电流</a:t>
            </a:r>
            <a:endParaRPr lang="en-US" sz="850" dirty="0"/>
          </a:p>
        </p:txBody>
      </p:sp>
      <p:sp>
        <p:nvSpPr>
          <p:cNvPr id="45" name="Text 38"/>
          <p:cNvSpPr/>
          <p:nvPr/>
        </p:nvSpPr>
        <p:spPr>
          <a:xfrm>
            <a:off x="4556821" y="4297680"/>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0.1 – 2.5 mA</a:t>
            </a:r>
            <a:endParaRPr lang="en-US" sz="1000" dirty="0"/>
          </a:p>
        </p:txBody>
      </p:sp>
      <p:sp>
        <p:nvSpPr>
          <p:cNvPr id="46" name="Text 39"/>
          <p:cNvSpPr/>
          <p:nvPr/>
        </p:nvSpPr>
        <p:spPr>
          <a:xfrm>
            <a:off x="731520" y="4590288"/>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管类型</a:t>
            </a:r>
            <a:endParaRPr lang="en-US" sz="950" dirty="0"/>
          </a:p>
        </p:txBody>
      </p:sp>
      <p:sp>
        <p:nvSpPr>
          <p:cNvPr id="47" name="Text 40"/>
          <p:cNvSpPr/>
          <p:nvPr/>
        </p:nvSpPr>
        <p:spPr>
          <a:xfrm>
            <a:off x="3134563" y="4590288"/>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管类型</a:t>
            </a:r>
            <a:endParaRPr lang="en-US" sz="850" dirty="0"/>
          </a:p>
        </p:txBody>
      </p:sp>
      <p:sp>
        <p:nvSpPr>
          <p:cNvPr id="48" name="Text 41"/>
          <p:cNvSpPr/>
          <p:nvPr/>
        </p:nvSpPr>
        <p:spPr>
          <a:xfrm>
            <a:off x="4556821" y="4590288"/>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密封式（免维护）</a:t>
            </a:r>
            <a:endParaRPr lang="en-US" sz="1000" dirty="0"/>
          </a:p>
        </p:txBody>
      </p:sp>
      <p:sp>
        <p:nvSpPr>
          <p:cNvPr id="49" name="Shape 42"/>
          <p:cNvSpPr/>
          <p:nvPr/>
        </p:nvSpPr>
        <p:spPr>
          <a:xfrm>
            <a:off x="548640" y="4882896"/>
            <a:ext cx="6464808" cy="292608"/>
          </a:xfrm>
          <a:prstGeom prst="rect">
            <a:avLst/>
          </a:prstGeom>
          <a:solidFill>
            <a:srgbClr val="FAFBFC"/>
          </a:solidFill>
          <a:ln/>
        </p:spPr>
        <p:txBody>
          <a:bodyPr/>
          <a:lstStyle/>
          <a:p>
            <a:endParaRPr lang="ko-KR" altLang="en-US"/>
          </a:p>
        </p:txBody>
      </p:sp>
      <p:sp>
        <p:nvSpPr>
          <p:cNvPr id="50" name="Text 43"/>
          <p:cNvSpPr/>
          <p:nvPr/>
        </p:nvSpPr>
        <p:spPr>
          <a:xfrm>
            <a:off x="731520" y="4882896"/>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焦点</a:t>
            </a:r>
            <a:endParaRPr lang="en-US" sz="950" dirty="0"/>
          </a:p>
        </p:txBody>
      </p:sp>
      <p:sp>
        <p:nvSpPr>
          <p:cNvPr id="51" name="Text 44"/>
          <p:cNvSpPr/>
          <p:nvPr/>
        </p:nvSpPr>
        <p:spPr>
          <a:xfrm>
            <a:off x="3134563" y="4882896"/>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焦点尺寸</a:t>
            </a:r>
            <a:endParaRPr lang="en-US" sz="850" dirty="0"/>
          </a:p>
        </p:txBody>
      </p:sp>
      <p:sp>
        <p:nvSpPr>
          <p:cNvPr id="52" name="Text 45"/>
          <p:cNvSpPr/>
          <p:nvPr/>
        </p:nvSpPr>
        <p:spPr>
          <a:xfrm>
            <a:off x="4556821" y="4882896"/>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微焦点</a:t>
            </a:r>
            <a:endParaRPr lang="en-US" sz="1000" dirty="0"/>
          </a:p>
        </p:txBody>
      </p:sp>
      <p:sp>
        <p:nvSpPr>
          <p:cNvPr id="53" name="Shape 46"/>
          <p:cNvSpPr/>
          <p:nvPr/>
        </p:nvSpPr>
        <p:spPr>
          <a:xfrm>
            <a:off x="548640" y="5340096"/>
            <a:ext cx="6464808" cy="1225296"/>
          </a:xfrm>
          <a:prstGeom prst="rect">
            <a:avLst/>
          </a:prstGeom>
          <a:solidFill>
            <a:srgbClr val="FFFFFF"/>
          </a:solidFill>
          <a:ln w="12700">
            <a:solidFill>
              <a:srgbClr val="DDE3EA"/>
            </a:solidFill>
            <a:prstDash val="solid"/>
          </a:ln>
        </p:spPr>
        <p:txBody>
          <a:bodyPr/>
          <a:lstStyle/>
          <a:p>
            <a:endParaRPr lang="ko-KR" altLang="en-US"/>
          </a:p>
        </p:txBody>
      </p:sp>
      <p:sp>
        <p:nvSpPr>
          <p:cNvPr id="54" name="Shape 47"/>
          <p:cNvSpPr/>
          <p:nvPr/>
        </p:nvSpPr>
        <p:spPr>
          <a:xfrm>
            <a:off x="548640" y="5340096"/>
            <a:ext cx="6464808" cy="347472"/>
          </a:xfrm>
          <a:prstGeom prst="rect">
            <a:avLst/>
          </a:prstGeom>
          <a:solidFill>
            <a:srgbClr val="1B2A41"/>
          </a:solidFill>
          <a:ln/>
        </p:spPr>
        <p:txBody>
          <a:bodyPr/>
          <a:lstStyle/>
          <a:p>
            <a:endParaRPr lang="ko-KR" altLang="en-US"/>
          </a:p>
        </p:txBody>
      </p:sp>
      <p:pic>
        <p:nvPicPr>
          <p:cNvPr id="55" name="Image 5" descr="preencoded.png"/>
          <p:cNvPicPr>
            <a:picLocks noChangeAspect="1"/>
          </p:cNvPicPr>
          <p:nvPr/>
        </p:nvPicPr>
        <p:blipFill>
          <a:blip r:embed="rId8"/>
          <a:stretch>
            <a:fillRect/>
          </a:stretch>
        </p:blipFill>
        <p:spPr>
          <a:xfrm>
            <a:off x="713232" y="5413248"/>
            <a:ext cx="201168" cy="201168"/>
          </a:xfrm>
          <a:prstGeom prst="rect">
            <a:avLst/>
          </a:prstGeom>
        </p:spPr>
      </p:pic>
      <p:sp>
        <p:nvSpPr>
          <p:cNvPr id="56" name="Text 48"/>
          <p:cNvSpPr/>
          <p:nvPr/>
        </p:nvSpPr>
        <p:spPr>
          <a:xfrm>
            <a:off x="1005840" y="5340096"/>
            <a:ext cx="5916168" cy="347472"/>
          </a:xfrm>
          <a:prstGeom prst="rect">
            <a:avLst/>
          </a:prstGeom>
          <a:noFill/>
          <a:ln/>
        </p:spPr>
        <p:txBody>
          <a:bodyPr wrap="square" lIns="0" tIns="0" rIns="0" bIns="0" rtlCol="0" anchor="ctr"/>
          <a:lstStyle/>
          <a:p>
            <a:pPr marL="0" indent="0">
              <a:buNone/>
            </a:pPr>
            <a:r>
              <a:rPr lang="en-US" sz="1050" b="1" kern="0" spc="500" dirty="0">
                <a:solidFill>
                  <a:srgbClr val="FFFFFF"/>
                </a:solidFill>
                <a:latin typeface="Pretendard" pitchFamily="34" charset="0"/>
                <a:ea typeface="Pretendard" pitchFamily="34" charset="-122"/>
                <a:cs typeface="Pretendard" pitchFamily="34" charset="-120"/>
              </a:rPr>
              <a:t>探测器</a:t>
            </a:r>
            <a:endParaRPr lang="en-US" sz="1050" dirty="0"/>
          </a:p>
        </p:txBody>
      </p:sp>
      <p:sp>
        <p:nvSpPr>
          <p:cNvPr id="57" name="Text 49"/>
          <p:cNvSpPr/>
          <p:nvPr/>
        </p:nvSpPr>
        <p:spPr>
          <a:xfrm>
            <a:off x="731520" y="5687568"/>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有效面积</a:t>
            </a:r>
            <a:endParaRPr lang="en-US" sz="950" dirty="0"/>
          </a:p>
        </p:txBody>
      </p:sp>
      <p:sp>
        <p:nvSpPr>
          <p:cNvPr id="58" name="Text 50"/>
          <p:cNvSpPr/>
          <p:nvPr/>
        </p:nvSpPr>
        <p:spPr>
          <a:xfrm>
            <a:off x="3134563" y="5687568"/>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有效面积</a:t>
            </a:r>
            <a:endParaRPr lang="en-US" sz="850" dirty="0"/>
          </a:p>
        </p:txBody>
      </p:sp>
      <p:sp>
        <p:nvSpPr>
          <p:cNvPr id="59" name="Text 51"/>
          <p:cNvSpPr/>
          <p:nvPr/>
        </p:nvSpPr>
        <p:spPr>
          <a:xfrm>
            <a:off x="4556821" y="5687568"/>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430 × 430 mm</a:t>
            </a:r>
            <a:endParaRPr lang="en-US" sz="1000" dirty="0"/>
          </a:p>
        </p:txBody>
      </p:sp>
      <p:sp>
        <p:nvSpPr>
          <p:cNvPr id="60" name="Shape 52"/>
          <p:cNvSpPr/>
          <p:nvPr/>
        </p:nvSpPr>
        <p:spPr>
          <a:xfrm>
            <a:off x="548640" y="5980176"/>
            <a:ext cx="6464808" cy="292608"/>
          </a:xfrm>
          <a:prstGeom prst="rect">
            <a:avLst/>
          </a:prstGeom>
          <a:solidFill>
            <a:srgbClr val="FAFBFC"/>
          </a:solidFill>
          <a:ln/>
        </p:spPr>
        <p:txBody>
          <a:bodyPr/>
          <a:lstStyle/>
          <a:p>
            <a:endParaRPr lang="ko-KR" altLang="en-US"/>
          </a:p>
        </p:txBody>
      </p:sp>
      <p:sp>
        <p:nvSpPr>
          <p:cNvPr id="61" name="Text 53"/>
          <p:cNvSpPr/>
          <p:nvPr/>
        </p:nvSpPr>
        <p:spPr>
          <a:xfrm>
            <a:off x="731520" y="5980176"/>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像素分辨率</a:t>
            </a:r>
            <a:endParaRPr lang="en-US" sz="950" dirty="0"/>
          </a:p>
        </p:txBody>
      </p:sp>
      <p:sp>
        <p:nvSpPr>
          <p:cNvPr id="62" name="Text 54"/>
          <p:cNvSpPr/>
          <p:nvPr/>
        </p:nvSpPr>
        <p:spPr>
          <a:xfrm>
            <a:off x="3134563" y="5980176"/>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像素分辨率</a:t>
            </a:r>
            <a:endParaRPr lang="en-US" sz="850" dirty="0"/>
          </a:p>
        </p:txBody>
      </p:sp>
      <p:sp>
        <p:nvSpPr>
          <p:cNvPr id="63" name="Text 55"/>
          <p:cNvSpPr/>
          <p:nvPr/>
        </p:nvSpPr>
        <p:spPr>
          <a:xfrm>
            <a:off x="4556821" y="5980176"/>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940 万像素</a:t>
            </a:r>
            <a:endParaRPr lang="en-US" sz="1000" dirty="0"/>
          </a:p>
        </p:txBody>
      </p:sp>
      <p:sp>
        <p:nvSpPr>
          <p:cNvPr id="64" name="Text 56"/>
          <p:cNvSpPr/>
          <p:nvPr/>
        </p:nvSpPr>
        <p:spPr>
          <a:xfrm>
            <a:off x="731520" y="6272784"/>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校准周期</a:t>
            </a:r>
            <a:endParaRPr lang="en-US" sz="950" dirty="0"/>
          </a:p>
        </p:txBody>
      </p:sp>
      <p:sp>
        <p:nvSpPr>
          <p:cNvPr id="65" name="Text 57"/>
          <p:cNvSpPr/>
          <p:nvPr/>
        </p:nvSpPr>
        <p:spPr>
          <a:xfrm>
            <a:off x="3134563" y="6272784"/>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校准周期</a:t>
            </a:r>
            <a:endParaRPr lang="en-US" sz="850" dirty="0"/>
          </a:p>
        </p:txBody>
      </p:sp>
      <p:sp>
        <p:nvSpPr>
          <p:cNvPr id="66" name="Text 58"/>
          <p:cNvSpPr/>
          <p:nvPr/>
        </p:nvSpPr>
        <p:spPr>
          <a:xfrm>
            <a:off x="4556821" y="6272784"/>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 每 24 小时</a:t>
            </a:r>
            <a:endParaRPr lang="en-US" sz="1000" dirty="0"/>
          </a:p>
        </p:txBody>
      </p:sp>
      <p:sp>
        <p:nvSpPr>
          <p:cNvPr id="67" name="Shape 59"/>
          <p:cNvSpPr/>
          <p:nvPr/>
        </p:nvSpPr>
        <p:spPr>
          <a:xfrm>
            <a:off x="548640" y="6729984"/>
            <a:ext cx="6464808" cy="1225296"/>
          </a:xfrm>
          <a:prstGeom prst="rect">
            <a:avLst/>
          </a:prstGeom>
          <a:solidFill>
            <a:srgbClr val="FFFFFF"/>
          </a:solidFill>
          <a:ln w="12700">
            <a:solidFill>
              <a:srgbClr val="DDE3EA"/>
            </a:solidFill>
            <a:prstDash val="solid"/>
          </a:ln>
        </p:spPr>
        <p:txBody>
          <a:bodyPr/>
          <a:lstStyle/>
          <a:p>
            <a:endParaRPr lang="ko-KR" altLang="en-US"/>
          </a:p>
        </p:txBody>
      </p:sp>
      <p:sp>
        <p:nvSpPr>
          <p:cNvPr id="68" name="Shape 60"/>
          <p:cNvSpPr/>
          <p:nvPr/>
        </p:nvSpPr>
        <p:spPr>
          <a:xfrm>
            <a:off x="548640" y="6729984"/>
            <a:ext cx="6464808" cy="347472"/>
          </a:xfrm>
          <a:prstGeom prst="rect">
            <a:avLst/>
          </a:prstGeom>
          <a:solidFill>
            <a:srgbClr val="1B2A41"/>
          </a:solidFill>
          <a:ln/>
        </p:spPr>
        <p:txBody>
          <a:bodyPr/>
          <a:lstStyle/>
          <a:p>
            <a:endParaRPr lang="ko-KR" altLang="en-US"/>
          </a:p>
        </p:txBody>
      </p:sp>
      <p:pic>
        <p:nvPicPr>
          <p:cNvPr id="69" name="Image 6" descr="preencoded.png"/>
          <p:cNvPicPr>
            <a:picLocks noChangeAspect="1"/>
          </p:cNvPicPr>
          <p:nvPr/>
        </p:nvPicPr>
        <p:blipFill>
          <a:blip r:embed="rId9"/>
          <a:stretch>
            <a:fillRect/>
          </a:stretch>
        </p:blipFill>
        <p:spPr>
          <a:xfrm>
            <a:off x="713232" y="6803136"/>
            <a:ext cx="201168" cy="201168"/>
          </a:xfrm>
          <a:prstGeom prst="rect">
            <a:avLst/>
          </a:prstGeom>
        </p:spPr>
      </p:pic>
      <p:sp>
        <p:nvSpPr>
          <p:cNvPr id="70" name="Text 61"/>
          <p:cNvSpPr/>
          <p:nvPr/>
        </p:nvSpPr>
        <p:spPr>
          <a:xfrm>
            <a:off x="1005840" y="6729984"/>
            <a:ext cx="5916168" cy="347472"/>
          </a:xfrm>
          <a:prstGeom prst="rect">
            <a:avLst/>
          </a:prstGeom>
          <a:noFill/>
          <a:ln/>
        </p:spPr>
        <p:txBody>
          <a:bodyPr wrap="square" lIns="0" tIns="0" rIns="0" bIns="0" rtlCol="0" anchor="ctr"/>
          <a:lstStyle/>
          <a:p>
            <a:pPr marL="0" indent="0">
              <a:buNone/>
            </a:pPr>
            <a:r>
              <a:rPr lang="en-US" sz="1050" b="1" kern="0" spc="500" dirty="0">
                <a:solidFill>
                  <a:srgbClr val="FFFFFF"/>
                </a:solidFill>
                <a:latin typeface="Pretendard" pitchFamily="34" charset="0"/>
                <a:ea typeface="Pretendard" pitchFamily="34" charset="-122"/>
                <a:cs typeface="Pretendard" pitchFamily="34" charset="-120"/>
              </a:rPr>
              <a:t>机械</a:t>
            </a:r>
            <a:endParaRPr lang="en-US" sz="1050" dirty="0"/>
          </a:p>
        </p:txBody>
      </p:sp>
      <p:sp>
        <p:nvSpPr>
          <p:cNvPr id="71" name="Text 62"/>
          <p:cNvSpPr/>
          <p:nvPr/>
        </p:nvSpPr>
        <p:spPr>
          <a:xfrm>
            <a:off x="731520" y="7077456"/>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操作器</a:t>
            </a:r>
            <a:endParaRPr lang="en-US" sz="950" dirty="0"/>
          </a:p>
        </p:txBody>
      </p:sp>
      <p:sp>
        <p:nvSpPr>
          <p:cNvPr id="72" name="Text 63"/>
          <p:cNvSpPr/>
          <p:nvPr/>
        </p:nvSpPr>
        <p:spPr>
          <a:xfrm>
            <a:off x="3134563" y="7077456"/>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操作器</a:t>
            </a:r>
            <a:endParaRPr lang="en-US" sz="850" dirty="0"/>
          </a:p>
        </p:txBody>
      </p:sp>
      <p:sp>
        <p:nvSpPr>
          <p:cNvPr id="73" name="Text 64"/>
          <p:cNvSpPr/>
          <p:nvPr/>
        </p:nvSpPr>
        <p:spPr>
          <a:xfrm>
            <a:off x="4556821" y="7077456"/>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滑动门式，9 轴</a:t>
            </a:r>
            <a:endParaRPr lang="en-US" sz="1000" dirty="0"/>
          </a:p>
        </p:txBody>
      </p:sp>
      <p:sp>
        <p:nvSpPr>
          <p:cNvPr id="74" name="Shape 65"/>
          <p:cNvSpPr/>
          <p:nvPr/>
        </p:nvSpPr>
        <p:spPr>
          <a:xfrm>
            <a:off x="548640" y="7370064"/>
            <a:ext cx="6464808" cy="292608"/>
          </a:xfrm>
          <a:prstGeom prst="rect">
            <a:avLst/>
          </a:prstGeom>
          <a:solidFill>
            <a:srgbClr val="FAFBFC"/>
          </a:solidFill>
          <a:ln/>
        </p:spPr>
        <p:txBody>
          <a:bodyPr/>
          <a:lstStyle/>
          <a:p>
            <a:endParaRPr lang="ko-KR" altLang="en-US"/>
          </a:p>
        </p:txBody>
      </p:sp>
      <p:sp>
        <p:nvSpPr>
          <p:cNvPr id="75" name="Text 66"/>
          <p:cNvSpPr/>
          <p:nvPr/>
        </p:nvSpPr>
        <p:spPr>
          <a:xfrm>
            <a:off x="731520" y="7370064"/>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尺寸（宽 × 深 × 高）</a:t>
            </a:r>
            <a:endParaRPr lang="en-US" sz="950" dirty="0"/>
          </a:p>
        </p:txBody>
      </p:sp>
      <p:sp>
        <p:nvSpPr>
          <p:cNvPr id="76" name="Text 67"/>
          <p:cNvSpPr/>
          <p:nvPr/>
        </p:nvSpPr>
        <p:spPr>
          <a:xfrm>
            <a:off x="3134563" y="7370064"/>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外形尺寸</a:t>
            </a:r>
            <a:endParaRPr lang="en-US" sz="850" dirty="0"/>
          </a:p>
        </p:txBody>
      </p:sp>
      <p:sp>
        <p:nvSpPr>
          <p:cNvPr id="77" name="Text 68"/>
          <p:cNvSpPr/>
          <p:nvPr/>
        </p:nvSpPr>
        <p:spPr>
          <a:xfrm>
            <a:off x="4556821" y="7370064"/>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2,200 × 1,400 × 1,800 mm</a:t>
            </a:r>
            <a:endParaRPr lang="en-US" sz="1000" dirty="0"/>
          </a:p>
        </p:txBody>
      </p:sp>
      <p:sp>
        <p:nvSpPr>
          <p:cNvPr id="78" name="Text 69"/>
          <p:cNvSpPr/>
          <p:nvPr/>
        </p:nvSpPr>
        <p:spPr>
          <a:xfrm>
            <a:off x="731520" y="7662672"/>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净重</a:t>
            </a:r>
            <a:endParaRPr lang="en-US" sz="950" dirty="0"/>
          </a:p>
        </p:txBody>
      </p:sp>
      <p:sp>
        <p:nvSpPr>
          <p:cNvPr id="79" name="Text 70"/>
          <p:cNvSpPr/>
          <p:nvPr/>
        </p:nvSpPr>
        <p:spPr>
          <a:xfrm>
            <a:off x="3134563" y="7662672"/>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总重量</a:t>
            </a:r>
            <a:endParaRPr lang="en-US" sz="850" dirty="0"/>
          </a:p>
        </p:txBody>
      </p:sp>
      <p:sp>
        <p:nvSpPr>
          <p:cNvPr id="80" name="Text 71"/>
          <p:cNvSpPr/>
          <p:nvPr/>
        </p:nvSpPr>
        <p:spPr>
          <a:xfrm>
            <a:off x="4556821" y="7662672"/>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2,500 kg</a:t>
            </a:r>
            <a:endParaRPr lang="en-US" sz="1000" dirty="0"/>
          </a:p>
        </p:txBody>
      </p:sp>
      <p:sp>
        <p:nvSpPr>
          <p:cNvPr id="81" name="Shape 72"/>
          <p:cNvSpPr/>
          <p:nvPr/>
        </p:nvSpPr>
        <p:spPr>
          <a:xfrm>
            <a:off x="548640" y="8119872"/>
            <a:ext cx="6464808" cy="1225296"/>
          </a:xfrm>
          <a:prstGeom prst="rect">
            <a:avLst/>
          </a:prstGeom>
          <a:solidFill>
            <a:srgbClr val="FFFFFF"/>
          </a:solidFill>
          <a:ln w="12700">
            <a:solidFill>
              <a:srgbClr val="DDE3EA"/>
            </a:solidFill>
            <a:prstDash val="solid"/>
          </a:ln>
        </p:spPr>
        <p:txBody>
          <a:bodyPr/>
          <a:lstStyle/>
          <a:p>
            <a:endParaRPr lang="ko-KR" altLang="en-US"/>
          </a:p>
        </p:txBody>
      </p:sp>
      <p:sp>
        <p:nvSpPr>
          <p:cNvPr id="82" name="Shape 73"/>
          <p:cNvSpPr/>
          <p:nvPr/>
        </p:nvSpPr>
        <p:spPr>
          <a:xfrm>
            <a:off x="548640" y="8119872"/>
            <a:ext cx="6464808" cy="347472"/>
          </a:xfrm>
          <a:prstGeom prst="rect">
            <a:avLst/>
          </a:prstGeom>
          <a:solidFill>
            <a:srgbClr val="1B2A41"/>
          </a:solidFill>
          <a:ln/>
        </p:spPr>
        <p:txBody>
          <a:bodyPr/>
          <a:lstStyle/>
          <a:p>
            <a:endParaRPr lang="ko-KR" altLang="en-US"/>
          </a:p>
        </p:txBody>
      </p:sp>
      <p:pic>
        <p:nvPicPr>
          <p:cNvPr id="83" name="Image 7" descr="preencoded.png"/>
          <p:cNvPicPr>
            <a:picLocks noChangeAspect="1"/>
          </p:cNvPicPr>
          <p:nvPr/>
        </p:nvPicPr>
        <p:blipFill>
          <a:blip r:embed="rId10"/>
          <a:stretch>
            <a:fillRect/>
          </a:stretch>
        </p:blipFill>
        <p:spPr>
          <a:xfrm>
            <a:off x="713232" y="8193024"/>
            <a:ext cx="201168" cy="201168"/>
          </a:xfrm>
          <a:prstGeom prst="rect">
            <a:avLst/>
          </a:prstGeom>
        </p:spPr>
      </p:pic>
      <p:sp>
        <p:nvSpPr>
          <p:cNvPr id="84" name="Text 74"/>
          <p:cNvSpPr/>
          <p:nvPr/>
        </p:nvSpPr>
        <p:spPr>
          <a:xfrm>
            <a:off x="1005840" y="8119872"/>
            <a:ext cx="5916168" cy="347472"/>
          </a:xfrm>
          <a:prstGeom prst="rect">
            <a:avLst/>
          </a:prstGeom>
          <a:noFill/>
          <a:ln/>
        </p:spPr>
        <p:txBody>
          <a:bodyPr wrap="square" lIns="0" tIns="0" rIns="0" bIns="0" rtlCol="0" anchor="ctr"/>
          <a:lstStyle/>
          <a:p>
            <a:pPr marL="0" indent="0">
              <a:buNone/>
            </a:pPr>
            <a:r>
              <a:rPr lang="en-US" sz="1050" b="1" kern="0" spc="500" dirty="0">
                <a:solidFill>
                  <a:srgbClr val="FFFFFF"/>
                </a:solidFill>
                <a:latin typeface="Pretendard" pitchFamily="34" charset="0"/>
                <a:ea typeface="Pretendard" pitchFamily="34" charset="-122"/>
                <a:cs typeface="Pretendard" pitchFamily="34" charset="-120"/>
              </a:rPr>
              <a:t>电源与环境</a:t>
            </a:r>
            <a:endParaRPr lang="en-US" sz="1050" dirty="0"/>
          </a:p>
        </p:txBody>
      </p:sp>
      <p:sp>
        <p:nvSpPr>
          <p:cNvPr id="85" name="Text 75"/>
          <p:cNvSpPr/>
          <p:nvPr/>
        </p:nvSpPr>
        <p:spPr>
          <a:xfrm>
            <a:off x="731520" y="8467344"/>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电源</a:t>
            </a:r>
            <a:endParaRPr lang="en-US" sz="950" dirty="0"/>
          </a:p>
        </p:txBody>
      </p:sp>
      <p:sp>
        <p:nvSpPr>
          <p:cNvPr id="86" name="Text 76"/>
          <p:cNvSpPr/>
          <p:nvPr/>
        </p:nvSpPr>
        <p:spPr>
          <a:xfrm>
            <a:off x="3134563" y="8467344"/>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电源</a:t>
            </a:r>
            <a:endParaRPr lang="en-US" sz="850" dirty="0"/>
          </a:p>
        </p:txBody>
      </p:sp>
      <p:sp>
        <p:nvSpPr>
          <p:cNvPr id="87" name="Text 77"/>
          <p:cNvSpPr/>
          <p:nvPr/>
        </p:nvSpPr>
        <p:spPr>
          <a:xfrm>
            <a:off x="4556821" y="8467344"/>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220 V，50/60 Hz，单相</a:t>
            </a:r>
            <a:endParaRPr lang="en-US" sz="1000" dirty="0"/>
          </a:p>
        </p:txBody>
      </p:sp>
      <p:sp>
        <p:nvSpPr>
          <p:cNvPr id="88" name="Shape 78"/>
          <p:cNvSpPr/>
          <p:nvPr/>
        </p:nvSpPr>
        <p:spPr>
          <a:xfrm>
            <a:off x="548640" y="8759952"/>
            <a:ext cx="6464808" cy="292608"/>
          </a:xfrm>
          <a:prstGeom prst="rect">
            <a:avLst/>
          </a:prstGeom>
          <a:solidFill>
            <a:srgbClr val="FAFBFC"/>
          </a:solidFill>
          <a:ln/>
        </p:spPr>
        <p:txBody>
          <a:bodyPr/>
          <a:lstStyle/>
          <a:p>
            <a:endParaRPr lang="ko-KR" altLang="en-US"/>
          </a:p>
        </p:txBody>
      </p:sp>
      <p:sp>
        <p:nvSpPr>
          <p:cNvPr id="89" name="Text 79"/>
          <p:cNvSpPr/>
          <p:nvPr/>
        </p:nvSpPr>
        <p:spPr>
          <a:xfrm>
            <a:off x="731520" y="8759952"/>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法规合规</a:t>
            </a:r>
            <a:endParaRPr lang="en-US" sz="950" dirty="0"/>
          </a:p>
        </p:txBody>
      </p:sp>
      <p:sp>
        <p:nvSpPr>
          <p:cNvPr id="90" name="Text 80"/>
          <p:cNvSpPr/>
          <p:nvPr/>
        </p:nvSpPr>
        <p:spPr>
          <a:xfrm>
            <a:off x="3134563" y="8759952"/>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法规合规</a:t>
            </a:r>
            <a:endParaRPr lang="en-US" sz="850" dirty="0"/>
          </a:p>
        </p:txBody>
      </p:sp>
      <p:sp>
        <p:nvSpPr>
          <p:cNvPr id="91" name="Text 81"/>
          <p:cNvSpPr/>
          <p:nvPr/>
        </p:nvSpPr>
        <p:spPr>
          <a:xfrm>
            <a:off x="4556821" y="8759952"/>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1 μSv/h（韩国原子能安全）</a:t>
            </a:r>
            <a:endParaRPr lang="en-US" sz="1000" dirty="0"/>
          </a:p>
        </p:txBody>
      </p:sp>
      <p:sp>
        <p:nvSpPr>
          <p:cNvPr id="92" name="Text 82"/>
          <p:cNvSpPr/>
          <p:nvPr/>
        </p:nvSpPr>
        <p:spPr>
          <a:xfrm>
            <a:off x="731520" y="9052560"/>
            <a:ext cx="2585923" cy="292608"/>
          </a:xfrm>
          <a:prstGeom prst="rect">
            <a:avLst/>
          </a:prstGeom>
          <a:noFill/>
          <a:ln/>
        </p:spPr>
        <p:txBody>
          <a:bodyPr wrap="square" lIns="0" tIns="0" rIns="0" bIns="0" rtlCol="0" anchor="ctr"/>
          <a:lstStyle/>
          <a:p>
            <a:pPr marL="0" indent="0">
              <a:buNone/>
            </a:pPr>
            <a:r>
              <a:rPr lang="en-US" sz="950" b="1" dirty="0">
                <a:solidFill>
                  <a:srgbClr val="1F2937"/>
                </a:solidFill>
                <a:latin typeface="Pretendard" pitchFamily="34" charset="0"/>
                <a:ea typeface="Pretendard" pitchFamily="34" charset="-122"/>
                <a:cs typeface="Pretendard" pitchFamily="34" charset="-120"/>
              </a:rPr>
              <a:t>工作温度</a:t>
            </a:r>
            <a:endParaRPr lang="en-US" sz="950" dirty="0"/>
          </a:p>
        </p:txBody>
      </p:sp>
      <p:sp>
        <p:nvSpPr>
          <p:cNvPr id="93" name="Text 83"/>
          <p:cNvSpPr/>
          <p:nvPr/>
        </p:nvSpPr>
        <p:spPr>
          <a:xfrm>
            <a:off x="3134563" y="9052560"/>
            <a:ext cx="1422258" cy="292608"/>
          </a:xfrm>
          <a:prstGeom prst="rect">
            <a:avLst/>
          </a:prstGeom>
          <a:noFill/>
          <a:ln/>
        </p:spPr>
        <p:txBody>
          <a:bodyPr wrap="square" lIns="0" tIns="0" rIns="0" bIns="0" rtlCol="0" anchor="ctr"/>
          <a:lstStyle/>
          <a:p>
            <a:pPr marL="0" indent="0" algn="l">
              <a:buNone/>
            </a:pPr>
            <a:r>
              <a:rPr lang="en-US" sz="850" dirty="0">
                <a:solidFill>
                  <a:srgbClr val="6B7280"/>
                </a:solidFill>
                <a:latin typeface="Pretendard" pitchFamily="34" charset="0"/>
                <a:ea typeface="Pretendard" pitchFamily="34" charset="-122"/>
                <a:cs typeface="Pretendard" pitchFamily="34" charset="-120"/>
              </a:rPr>
              <a:t>工作温度</a:t>
            </a:r>
            <a:endParaRPr lang="en-US" sz="850" dirty="0"/>
          </a:p>
        </p:txBody>
      </p:sp>
      <p:sp>
        <p:nvSpPr>
          <p:cNvPr id="94" name="Text 84"/>
          <p:cNvSpPr/>
          <p:nvPr/>
        </p:nvSpPr>
        <p:spPr>
          <a:xfrm>
            <a:off x="4556821" y="9052560"/>
            <a:ext cx="2327331" cy="29260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表面 ≤ 40 °C</a:t>
            </a:r>
            <a:endParaRPr lang="en-US" sz="1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06</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操作前检查清单</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设备启动前确认事项</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6.1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启动前确认项目</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操作前检查项目</a:t>
            </a:r>
            <a:endParaRPr lang="en-US" sz="950" dirty="0"/>
          </a:p>
        </p:txBody>
      </p:sp>
      <p:sp>
        <p:nvSpPr>
          <p:cNvPr id="15" name="Shape 13"/>
          <p:cNvSpPr/>
          <p:nvPr/>
        </p:nvSpPr>
        <p:spPr>
          <a:xfrm>
            <a:off x="548640" y="9043416"/>
            <a:ext cx="6464808" cy="1005840"/>
          </a:xfrm>
          <a:prstGeom prst="rect">
            <a:avLst/>
          </a:prstGeom>
          <a:solidFill>
            <a:srgbClr val="F4F6F8"/>
          </a:solidFill>
          <a:ln/>
        </p:spPr>
        <p:txBody>
          <a:bodyPr/>
          <a:lstStyle/>
          <a:p>
            <a:endParaRPr lang="ko-KR" altLang="en-US"/>
          </a:p>
        </p:txBody>
      </p:sp>
      <p:sp>
        <p:nvSpPr>
          <p:cNvPr id="16" name="Shape 14"/>
          <p:cNvSpPr/>
          <p:nvPr/>
        </p:nvSpPr>
        <p:spPr>
          <a:xfrm>
            <a:off x="548640" y="9043416"/>
            <a:ext cx="54864" cy="1005840"/>
          </a:xfrm>
          <a:prstGeom prst="rect">
            <a:avLst/>
          </a:prstGeom>
          <a:solidFill>
            <a:srgbClr val="1B2A41"/>
          </a:solidFill>
          <a:ln/>
        </p:spPr>
        <p:txBody>
          <a:bodyPr/>
          <a:lstStyle/>
          <a:p>
            <a:endParaRPr lang="ko-KR" altLang="en-US"/>
          </a:p>
        </p:txBody>
      </p:sp>
      <p:sp>
        <p:nvSpPr>
          <p:cNvPr id="17" name="Text 15"/>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18" name="Text 16"/>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介绍启动设备前必须检查的项目。请逐项确认，以确保安全操作。</a:t>
            </a:r>
            <a:endParaRPr lang="en-US" sz="1050" dirty="0"/>
          </a:p>
        </p:txBody>
      </p:sp>
      <p:sp>
        <p:nvSpPr>
          <p:cNvPr id="19" name="Text 17"/>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Text 1"/>
          <p:cNvSpPr/>
          <p:nvPr/>
        </p:nvSpPr>
        <p:spPr>
          <a:xfrm>
            <a:off x="548640" y="914400"/>
            <a:ext cx="4572000" cy="320040"/>
          </a:xfrm>
          <a:prstGeom prst="rect">
            <a:avLst/>
          </a:prstGeom>
          <a:noFill/>
          <a:ln/>
        </p:spPr>
        <p:txBody>
          <a:bodyPr wrap="square" lIns="0" tIns="0" rIns="0" bIns="0" rtlCol="0" anchor="ctr"/>
          <a:lstStyle/>
          <a:p>
            <a:pPr marL="0" indent="0">
              <a:buNone/>
            </a:pPr>
            <a:r>
              <a:rPr lang="en-US" sz="1200" b="1" kern="0" spc="600" dirty="0">
                <a:solidFill>
                  <a:srgbClr val="1B2A41"/>
                </a:solidFill>
                <a:latin typeface="Pretendard" pitchFamily="34" charset="0"/>
                <a:ea typeface="Pretendard" pitchFamily="34" charset="-122"/>
                <a:cs typeface="Pretendard" pitchFamily="34" charset="-120"/>
              </a:rPr>
              <a:t>TECHVALLEY</a:t>
            </a:r>
            <a:endParaRPr lang="en-US" sz="1200" dirty="0"/>
          </a:p>
        </p:txBody>
      </p:sp>
      <p:sp>
        <p:nvSpPr>
          <p:cNvPr id="4" name="Shape 2"/>
          <p:cNvSpPr/>
          <p:nvPr/>
        </p:nvSpPr>
        <p:spPr>
          <a:xfrm>
            <a:off x="548640" y="1234440"/>
            <a:ext cx="822960" cy="27432"/>
          </a:xfrm>
          <a:prstGeom prst="rect">
            <a:avLst/>
          </a:prstGeom>
          <a:solidFill>
            <a:srgbClr val="4A6FA5"/>
          </a:solidFill>
          <a:ln/>
        </p:spPr>
        <p:txBody>
          <a:bodyPr/>
          <a:lstStyle/>
          <a:p>
            <a:endParaRPr lang="ko-KR" altLang="en-US"/>
          </a:p>
        </p:txBody>
      </p:sp>
      <p:sp>
        <p:nvSpPr>
          <p:cNvPr id="5" name="Text 3"/>
          <p:cNvSpPr/>
          <p:nvPr/>
        </p:nvSpPr>
        <p:spPr>
          <a:xfrm>
            <a:off x="548640" y="1280160"/>
            <a:ext cx="5486400" cy="274320"/>
          </a:xfrm>
          <a:prstGeom prst="rect">
            <a:avLst/>
          </a:prstGeom>
          <a:noFill/>
          <a:ln/>
        </p:spPr>
        <p:txBody>
          <a:bodyPr wrap="square" lIns="0" tIns="0" rIns="0" bIns="0" rtlCol="0" anchor="ctr"/>
          <a:lstStyle/>
          <a:p>
            <a:pPr marL="0" indent="0">
              <a:buNone/>
            </a:pPr>
            <a:r>
              <a:rPr lang="en-US" sz="1000" i="1" dirty="0">
                <a:solidFill>
                  <a:srgbClr val="4A6FA5"/>
                </a:solidFill>
                <a:latin typeface="Pretendard" pitchFamily="34" charset="0"/>
                <a:ea typeface="Pretendard" pitchFamily="34" charset="-122"/>
                <a:cs typeface="Pretendard" pitchFamily="34" charset="-120"/>
              </a:rPr>
              <a:t>工业 X 射线检测系统</a:t>
            </a:r>
            <a:endParaRPr lang="en-US" sz="1000" dirty="0"/>
          </a:p>
        </p:txBody>
      </p:sp>
      <p:sp>
        <p:nvSpPr>
          <p:cNvPr id="6" name="Text 4"/>
          <p:cNvSpPr/>
          <p:nvPr/>
        </p:nvSpPr>
        <p:spPr>
          <a:xfrm>
            <a:off x="548640" y="2377440"/>
            <a:ext cx="6464808" cy="548640"/>
          </a:xfrm>
          <a:prstGeom prst="rect">
            <a:avLst/>
          </a:prstGeom>
          <a:noFill/>
          <a:ln/>
        </p:spPr>
        <p:txBody>
          <a:bodyPr wrap="square" lIns="0" tIns="0" rIns="0" bIns="0" rtlCol="0" anchor="ctr"/>
          <a:lstStyle/>
          <a:p>
            <a:pPr marL="0" indent="0">
              <a:buNone/>
            </a:pPr>
            <a:r>
              <a:rPr lang="en-US" sz="3200" b="1" dirty="0">
                <a:solidFill>
                  <a:srgbClr val="1B2A41"/>
                </a:solidFill>
                <a:latin typeface="Pretendard" pitchFamily="34" charset="0"/>
                <a:ea typeface="Pretendard" pitchFamily="34" charset="-122"/>
                <a:cs typeface="Pretendard" pitchFamily="34" charset="-120"/>
              </a:rPr>
              <a:t>X 射线铸件检测设备</a:t>
            </a:r>
            <a:endParaRPr lang="en-US" sz="3200" dirty="0"/>
          </a:p>
        </p:txBody>
      </p:sp>
      <p:sp>
        <p:nvSpPr>
          <p:cNvPr id="7" name="Text 5"/>
          <p:cNvSpPr/>
          <p:nvPr/>
        </p:nvSpPr>
        <p:spPr>
          <a:xfrm>
            <a:off x="548640" y="2926080"/>
            <a:ext cx="6464808" cy="457200"/>
          </a:xfrm>
          <a:prstGeom prst="rect">
            <a:avLst/>
          </a:prstGeom>
          <a:noFill/>
          <a:ln/>
        </p:spPr>
        <p:txBody>
          <a:bodyPr wrap="square" lIns="0" tIns="0" rIns="0" bIns="0" rtlCol="0" anchor="ctr"/>
          <a:lstStyle/>
          <a:p>
            <a:pPr marL="0" indent="0">
              <a:buNone/>
            </a:pPr>
            <a:r>
              <a:rPr lang="en-US" sz="2200" b="1" dirty="0">
                <a:solidFill>
                  <a:srgbClr val="4A6FA5"/>
                </a:solidFill>
                <a:latin typeface="Pretendard" pitchFamily="34" charset="0"/>
                <a:ea typeface="Pretendard" pitchFamily="34" charset="-122"/>
                <a:cs typeface="Pretendard" pitchFamily="34" charset="-120"/>
              </a:rPr>
              <a:t>3205CT</a:t>
            </a:r>
            <a:endParaRPr lang="en-US" sz="2200" dirty="0"/>
          </a:p>
        </p:txBody>
      </p:sp>
      <p:sp>
        <p:nvSpPr>
          <p:cNvPr id="8" name="Shape 6"/>
          <p:cNvSpPr/>
          <p:nvPr/>
        </p:nvSpPr>
        <p:spPr>
          <a:xfrm>
            <a:off x="548640" y="3657600"/>
            <a:ext cx="6464808" cy="73152"/>
          </a:xfrm>
          <a:prstGeom prst="rect">
            <a:avLst/>
          </a:prstGeom>
          <a:solidFill>
            <a:srgbClr val="1B2A41"/>
          </a:solidFill>
          <a:ln/>
        </p:spPr>
        <p:txBody>
          <a:bodyPr/>
          <a:lstStyle/>
          <a:p>
            <a:endParaRPr lang="ko-KR" altLang="en-US"/>
          </a:p>
        </p:txBody>
      </p:sp>
      <p:sp>
        <p:nvSpPr>
          <p:cNvPr id="9" name="Text 7"/>
          <p:cNvSpPr/>
          <p:nvPr/>
        </p:nvSpPr>
        <p:spPr>
          <a:xfrm>
            <a:off x="548640" y="3840480"/>
            <a:ext cx="6464808" cy="365760"/>
          </a:xfrm>
          <a:prstGeom prst="rect">
            <a:avLst/>
          </a:prstGeom>
          <a:noFill/>
          <a:ln/>
        </p:spPr>
        <p:txBody>
          <a:bodyPr wrap="square" lIns="0" tIns="0" rIns="0" bIns="0" rtlCol="0" anchor="ctr"/>
          <a:lstStyle/>
          <a:p>
            <a:pPr marL="0" indent="0">
              <a:buNone/>
            </a:pPr>
            <a:r>
              <a:rPr lang="en-US" sz="1800" b="1" kern="0" spc="400" dirty="0">
                <a:solidFill>
                  <a:srgbClr val="1B2A41"/>
                </a:solidFill>
                <a:latin typeface="Pretendard" pitchFamily="34" charset="0"/>
                <a:ea typeface="Pretendard" pitchFamily="34" charset="-122"/>
                <a:cs typeface="Pretendard" pitchFamily="34" charset="-120"/>
              </a:rPr>
              <a:t>操作手册 · OPERATION MANUAL</a:t>
            </a:r>
            <a:endParaRPr lang="en-US" sz="1800" dirty="0"/>
          </a:p>
        </p:txBody>
      </p:sp>
      <p:sp>
        <p:nvSpPr>
          <p:cNvPr id="10" name="Text 8"/>
          <p:cNvSpPr/>
          <p:nvPr/>
        </p:nvSpPr>
        <p:spPr>
          <a:xfrm>
            <a:off x="548640" y="4251960"/>
            <a:ext cx="6464808" cy="274320"/>
          </a:xfrm>
          <a:prstGeom prst="rect">
            <a:avLst/>
          </a:prstGeom>
          <a:noFill/>
          <a:ln/>
        </p:spPr>
        <p:txBody>
          <a:bodyPr wrap="square" lIns="0" tIns="0" rIns="0" bIns="0" rtlCol="0" anchor="ctr"/>
          <a:lstStyle/>
          <a:p>
            <a:pPr marL="0" indent="0">
              <a:buNone/>
            </a:pPr>
            <a:r>
              <a:rPr lang="en-US" sz="1200" dirty="0">
                <a:solidFill>
                  <a:srgbClr val="6B7280"/>
                </a:solidFill>
                <a:latin typeface="Pretendard" pitchFamily="34" charset="0"/>
                <a:ea typeface="Pretendard" pitchFamily="34" charset="-122"/>
                <a:cs typeface="Pretendard" pitchFamily="34" charset="-120"/>
              </a:rPr>
              <a:t>版本 2.0.1  ·  2026 年 5 月</a:t>
            </a:r>
            <a:endParaRPr lang="en-US" sz="1200" dirty="0"/>
          </a:p>
        </p:txBody>
      </p:sp>
      <p:sp>
        <p:nvSpPr>
          <p:cNvPr id="11" name="Text 9"/>
          <p:cNvSpPr/>
          <p:nvPr/>
        </p:nvSpPr>
        <p:spPr>
          <a:xfrm>
            <a:off x="548640" y="4526280"/>
            <a:ext cx="6464808" cy="274320"/>
          </a:xfrm>
          <a:prstGeom prst="rect">
            <a:avLst/>
          </a:prstGeom>
          <a:noFill/>
          <a:ln/>
        </p:spPr>
        <p:txBody>
          <a:bodyPr wrap="square" lIns="0" tIns="0" rIns="0" bIns="0" rtlCol="0" anchor="ctr"/>
          <a:lstStyle/>
          <a:p>
            <a:pPr marL="0" indent="0">
              <a:buNone/>
            </a:pPr>
            <a:r>
              <a:rPr lang="en-US" sz="1100" dirty="0">
                <a:solidFill>
                  <a:srgbClr val="1F2937"/>
                </a:solidFill>
                <a:latin typeface="Pretendard" pitchFamily="34" charset="0"/>
                <a:ea typeface="Pretendard" pitchFamily="34" charset="-122"/>
                <a:cs typeface="Pretendard" pitchFamily="34" charset="-120"/>
              </a:rPr>
              <a:t>操作设备或使用手册时，请始终参阅本手册。</a:t>
            </a:r>
            <a:endParaRPr lang="en-US" sz="1100" dirty="0"/>
          </a:p>
        </p:txBody>
      </p:sp>
      <p:sp>
        <p:nvSpPr>
          <p:cNvPr id="12" name="Shape 10"/>
          <p:cNvSpPr/>
          <p:nvPr/>
        </p:nvSpPr>
        <p:spPr>
          <a:xfrm>
            <a:off x="548640" y="5303520"/>
            <a:ext cx="6464808" cy="1481328"/>
          </a:xfrm>
          <a:prstGeom prst="rect">
            <a:avLst/>
          </a:prstGeom>
          <a:solidFill>
            <a:srgbClr val="FEE2E2"/>
          </a:solidFill>
          <a:ln w="19050">
            <a:solidFill>
              <a:srgbClr val="C8102E"/>
            </a:solidFill>
            <a:prstDash val="solid"/>
          </a:ln>
        </p:spPr>
        <p:txBody>
          <a:bodyPr/>
          <a:lstStyle/>
          <a:p>
            <a:endParaRPr lang="ko-KR" altLang="en-US"/>
          </a:p>
        </p:txBody>
      </p:sp>
      <p:sp>
        <p:nvSpPr>
          <p:cNvPr id="13" name="Shape 11"/>
          <p:cNvSpPr/>
          <p:nvPr/>
        </p:nvSpPr>
        <p:spPr>
          <a:xfrm>
            <a:off x="548640" y="5303520"/>
            <a:ext cx="109728" cy="1481328"/>
          </a:xfrm>
          <a:prstGeom prst="rect">
            <a:avLst/>
          </a:prstGeom>
          <a:solidFill>
            <a:srgbClr val="C8102E"/>
          </a:solidFill>
          <a:ln/>
        </p:spPr>
        <p:txBody>
          <a:bodyPr/>
          <a:lstStyle/>
          <a:p>
            <a:endParaRPr lang="ko-KR" altLang="en-US"/>
          </a:p>
        </p:txBody>
      </p:sp>
      <p:pic>
        <p:nvPicPr>
          <p:cNvPr id="14" name="Image 0" descr="preencoded.png"/>
          <p:cNvPicPr>
            <a:picLocks noChangeAspect="1"/>
          </p:cNvPicPr>
          <p:nvPr/>
        </p:nvPicPr>
        <p:blipFill>
          <a:blip r:embed="rId3"/>
          <a:stretch>
            <a:fillRect/>
          </a:stretch>
        </p:blipFill>
        <p:spPr>
          <a:xfrm>
            <a:off x="822960" y="5532120"/>
            <a:ext cx="411480" cy="411480"/>
          </a:xfrm>
          <a:prstGeom prst="rect">
            <a:avLst/>
          </a:prstGeom>
        </p:spPr>
      </p:pic>
      <p:sp>
        <p:nvSpPr>
          <p:cNvPr id="15" name="Text 12"/>
          <p:cNvSpPr/>
          <p:nvPr/>
        </p:nvSpPr>
        <p:spPr>
          <a:xfrm>
            <a:off x="1417320" y="5486400"/>
            <a:ext cx="3657600" cy="274320"/>
          </a:xfrm>
          <a:prstGeom prst="rect">
            <a:avLst/>
          </a:prstGeom>
          <a:noFill/>
          <a:ln/>
        </p:spPr>
        <p:txBody>
          <a:bodyPr wrap="square" lIns="0" tIns="0" rIns="0" bIns="0" rtlCol="0" anchor="ctr"/>
          <a:lstStyle/>
          <a:p>
            <a:pPr marL="0" indent="0">
              <a:buNone/>
            </a:pPr>
            <a:r>
              <a:rPr lang="en-US" sz="1100" b="1" kern="0" spc="400" dirty="0">
                <a:solidFill>
                  <a:srgbClr val="C8102E"/>
                </a:solidFill>
                <a:latin typeface="Pretendard" pitchFamily="34" charset="0"/>
                <a:ea typeface="Pretendard" pitchFamily="34" charset="-122"/>
                <a:cs typeface="Pretendard" pitchFamily="34" charset="-120"/>
              </a:rPr>
              <a:t>IMPORTANT · 重要</a:t>
            </a:r>
            <a:endParaRPr lang="en-US" sz="1100" dirty="0"/>
          </a:p>
        </p:txBody>
      </p:sp>
      <p:sp>
        <p:nvSpPr>
          <p:cNvPr id="16" name="Text 13"/>
          <p:cNvSpPr/>
          <p:nvPr/>
        </p:nvSpPr>
        <p:spPr>
          <a:xfrm>
            <a:off x="1417320" y="5806440"/>
            <a:ext cx="5458968" cy="1188720"/>
          </a:xfrm>
          <a:prstGeom prst="rect">
            <a:avLst/>
          </a:prstGeom>
          <a:noFill/>
          <a:ln/>
        </p:spPr>
        <p:txBody>
          <a:bodyPr wrap="square" lIns="0" tIns="0" rIns="0" bIns="0" rtlCol="0" anchor="t"/>
          <a:lstStyle/>
          <a:p>
            <a:pPr marL="0" indent="0">
              <a:spcAft>
                <a:spcPts val="300"/>
              </a:spcAft>
              <a:buNone/>
            </a:pPr>
            <a:r>
              <a:rPr lang="en-US" sz="1050" b="1" dirty="0">
                <a:solidFill>
                  <a:srgbClr val="C8102E"/>
                </a:solidFill>
                <a:latin typeface="Pretendard" pitchFamily="34" charset="0"/>
                <a:ea typeface="Pretendard" pitchFamily="34" charset="-122"/>
                <a:cs typeface="Pretendard" pitchFamily="34" charset="-120"/>
              </a:rPr>
              <a:t>•  本设备会产生可能对人体造成直接影响的 X 射线。</a:t>
            </a:r>
            <a:endParaRPr lang="en-US" sz="1050" dirty="0"/>
          </a:p>
          <a:p>
            <a:pPr marL="0" indent="0">
              <a:spcAft>
                <a:spcPts val="300"/>
              </a:spcAft>
              <a:buNone/>
            </a:pPr>
            <a:r>
              <a:rPr lang="en-US" sz="1050" b="1" dirty="0">
                <a:solidFill>
                  <a:srgbClr val="C8102E"/>
                </a:solidFill>
                <a:latin typeface="Pretendard" pitchFamily="34" charset="0"/>
                <a:ea typeface="Pretendard" pitchFamily="34" charset="-122"/>
                <a:cs typeface="Pretendard" pitchFamily="34" charset="-120"/>
              </a:rPr>
              <a:t>•  为防止直接或间接暴露于 X 射线，请谨慎操作本设备。</a:t>
            </a:r>
            <a:endParaRPr lang="en-US" sz="1050" dirty="0"/>
          </a:p>
          <a:p>
            <a:pPr marL="0" indent="0">
              <a:spcAft>
                <a:spcPts val="300"/>
              </a:spcAft>
              <a:buNone/>
            </a:pPr>
            <a:r>
              <a:rPr lang="en-US" sz="1050" b="1" dirty="0">
                <a:solidFill>
                  <a:srgbClr val="C8102E"/>
                </a:solidFill>
                <a:latin typeface="Pretendard" pitchFamily="34" charset="0"/>
                <a:ea typeface="Pretendard" pitchFamily="34" charset="-122"/>
                <a:cs typeface="Pretendard" pitchFamily="34" charset="-120"/>
              </a:rPr>
              <a:t>•  本 X 射线设备为防护机箱等级的设备，X 射线由机箱及联锁安全装置进行防护。</a:t>
            </a:r>
            <a:endParaRPr lang="en-US" sz="1050" dirty="0"/>
          </a:p>
          <a:p>
            <a:pPr marL="0" indent="0">
              <a:spcAft>
                <a:spcPts val="300"/>
              </a:spcAft>
              <a:buNone/>
            </a:pPr>
            <a:r>
              <a:rPr lang="en-US" sz="1050" b="1" dirty="0">
                <a:solidFill>
                  <a:srgbClr val="C8102E"/>
                </a:solidFill>
                <a:latin typeface="Pretendard" pitchFamily="34" charset="0"/>
                <a:ea typeface="Pretendard" pitchFamily="34" charset="-122"/>
                <a:cs typeface="Pretendard" pitchFamily="34" charset="-120"/>
              </a:rPr>
              <a:t>•  本设备务必仅由经授权的人员操作。</a:t>
            </a:r>
            <a:endParaRPr lang="en-US" sz="1050" dirty="0"/>
          </a:p>
        </p:txBody>
      </p:sp>
      <p:sp>
        <p:nvSpPr>
          <p:cNvPr id="17" name="Text 14"/>
          <p:cNvSpPr/>
          <p:nvPr/>
        </p:nvSpPr>
        <p:spPr>
          <a:xfrm>
            <a:off x="548640" y="10049256"/>
            <a:ext cx="6464808" cy="274320"/>
          </a:xfrm>
          <a:prstGeom prst="rect">
            <a:avLst/>
          </a:prstGeom>
          <a:noFill/>
          <a:ln/>
        </p:spPr>
        <p:txBody>
          <a:bodyPr wrap="square" lIns="0" tIns="0" rIns="0" bIns="0" rtlCol="0" anchor="ctr"/>
          <a:lstStyle/>
          <a:p>
            <a:pPr marL="0" indent="0" algn="ctr">
              <a:buNone/>
            </a:pPr>
            <a:r>
              <a:rPr lang="en-US" sz="900" kern="0" spc="200" dirty="0">
                <a:solidFill>
                  <a:srgbClr val="6B7280"/>
                </a:solidFill>
                <a:latin typeface="Pretendard" pitchFamily="34" charset="0"/>
                <a:ea typeface="Pretendard" pitchFamily="34" charset="-122"/>
                <a:cs typeface="Pretendard" pitchFamily="34" charset="-120"/>
              </a:rPr>
              <a:t>© 2025 TECHVALLEY Co., Ltd. · 版权所有。</a:t>
            </a:r>
            <a:endParaRPr lang="en-US" sz="9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06 · Pre-Op Checklist · 设备启动前确认事项</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20</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6.1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Pre-Op Inspection Items · 启动前确认项目</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所有项目均为必检</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启动设备前，请务必确认以下项目。如有任何一项异常，请立即停止作业并向管理员报告。</a:t>
            </a:r>
            <a:endParaRPr lang="en-US" sz="1000" dirty="0"/>
          </a:p>
        </p:txBody>
      </p:sp>
      <p:sp>
        <p:nvSpPr>
          <p:cNvPr id="15" name="Shape 13"/>
          <p:cNvSpPr/>
          <p:nvPr/>
        </p:nvSpPr>
        <p:spPr>
          <a:xfrm>
            <a:off x="548640" y="2057400"/>
            <a:ext cx="6464808" cy="685800"/>
          </a:xfrm>
          <a:prstGeom prst="rect">
            <a:avLst/>
          </a:prstGeom>
          <a:solidFill>
            <a:srgbClr val="FFFFFF"/>
          </a:solidFill>
          <a:ln w="6350">
            <a:solidFill>
              <a:srgbClr val="DDE3EA"/>
            </a:solidFill>
            <a:prstDash val="solid"/>
          </a:ln>
        </p:spPr>
        <p:txBody>
          <a:bodyPr/>
          <a:lstStyle/>
          <a:p>
            <a:endParaRPr lang="ko-KR" altLang="en-US"/>
          </a:p>
        </p:txBody>
      </p:sp>
      <p:pic>
        <p:nvPicPr>
          <p:cNvPr id="16" name="Image 0" descr="preencoded.png"/>
          <p:cNvPicPr>
            <a:picLocks noChangeAspect="1"/>
          </p:cNvPicPr>
          <p:nvPr/>
        </p:nvPicPr>
        <p:blipFill>
          <a:blip r:embed="rId3"/>
          <a:stretch>
            <a:fillRect/>
          </a:stretch>
        </p:blipFill>
        <p:spPr>
          <a:xfrm>
            <a:off x="777240" y="2217420"/>
            <a:ext cx="365760" cy="365760"/>
          </a:xfrm>
          <a:prstGeom prst="rect">
            <a:avLst/>
          </a:prstGeom>
        </p:spPr>
      </p:pic>
      <p:sp>
        <p:nvSpPr>
          <p:cNvPr id="17" name="Text 14"/>
          <p:cNvSpPr/>
          <p:nvPr/>
        </p:nvSpPr>
        <p:spPr>
          <a:xfrm>
            <a:off x="1325880" y="2148840"/>
            <a:ext cx="2286000"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电力要求</a:t>
            </a:r>
            <a:endParaRPr lang="en-US" sz="1100" dirty="0"/>
          </a:p>
        </p:txBody>
      </p:sp>
      <p:sp>
        <p:nvSpPr>
          <p:cNvPr id="18" name="Text 15"/>
          <p:cNvSpPr/>
          <p:nvPr/>
        </p:nvSpPr>
        <p:spPr>
          <a:xfrm>
            <a:off x="1325880" y="2423160"/>
            <a:ext cx="2286000" cy="228600"/>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电力要求</a:t>
            </a:r>
            <a:endParaRPr lang="en-US" sz="850" dirty="0"/>
          </a:p>
        </p:txBody>
      </p:sp>
      <p:sp>
        <p:nvSpPr>
          <p:cNvPr id="19" name="Text 16"/>
          <p:cNvSpPr/>
          <p:nvPr/>
        </p:nvSpPr>
        <p:spPr>
          <a:xfrm>
            <a:off x="3749040" y="2057400"/>
            <a:ext cx="2807208" cy="685800"/>
          </a:xfrm>
          <a:prstGeom prst="rect">
            <a:avLst/>
          </a:prstGeom>
          <a:noFill/>
          <a:ln/>
        </p:spPr>
        <p:txBody>
          <a:bodyPr wrap="square" lIns="0" tIns="0" rIns="0" bIns="0" rtlCol="0" anchor="ctr"/>
          <a:lstStyle/>
          <a:p>
            <a:pPr marL="0" indent="0">
              <a:buNone/>
            </a:pPr>
            <a:r>
              <a:rPr lang="en-US" sz="950" dirty="0">
                <a:solidFill>
                  <a:srgbClr val="1F2937"/>
                </a:solidFill>
                <a:latin typeface="Pretendard" pitchFamily="34" charset="0"/>
                <a:ea typeface="Pretendard" pitchFamily="34" charset="-122"/>
                <a:cs typeface="Pretendard" pitchFamily="34" charset="-120"/>
              </a:rPr>
              <a:t>确认电源供应是否符合 220V（50~60Hz）。</a:t>
            </a:r>
            <a:endParaRPr lang="en-US" sz="950" dirty="0"/>
          </a:p>
        </p:txBody>
      </p:sp>
      <p:sp>
        <p:nvSpPr>
          <p:cNvPr id="20" name="Shape 17"/>
          <p:cNvSpPr/>
          <p:nvPr/>
        </p:nvSpPr>
        <p:spPr>
          <a:xfrm>
            <a:off x="6556248" y="2286000"/>
            <a:ext cx="228600" cy="228600"/>
          </a:xfrm>
          <a:prstGeom prst="rect">
            <a:avLst/>
          </a:prstGeom>
          <a:solidFill>
            <a:srgbClr val="FFFFFF"/>
          </a:solidFill>
          <a:ln w="12700">
            <a:solidFill>
              <a:srgbClr val="6B7280"/>
            </a:solidFill>
            <a:prstDash val="solid"/>
          </a:ln>
        </p:spPr>
        <p:txBody>
          <a:bodyPr/>
          <a:lstStyle/>
          <a:p>
            <a:endParaRPr lang="ko-KR" altLang="en-US"/>
          </a:p>
        </p:txBody>
      </p:sp>
      <p:sp>
        <p:nvSpPr>
          <p:cNvPr id="21" name="Shape 18"/>
          <p:cNvSpPr/>
          <p:nvPr/>
        </p:nvSpPr>
        <p:spPr>
          <a:xfrm>
            <a:off x="548640" y="2798064"/>
            <a:ext cx="6464808" cy="685800"/>
          </a:xfrm>
          <a:prstGeom prst="rect">
            <a:avLst/>
          </a:prstGeom>
          <a:solidFill>
            <a:srgbClr val="FAFBFC"/>
          </a:solidFill>
          <a:ln w="6350">
            <a:solidFill>
              <a:srgbClr val="DDE3EA"/>
            </a:solidFill>
            <a:prstDash val="solid"/>
          </a:ln>
        </p:spPr>
        <p:txBody>
          <a:bodyPr/>
          <a:lstStyle/>
          <a:p>
            <a:endParaRPr lang="ko-KR" altLang="en-US"/>
          </a:p>
        </p:txBody>
      </p:sp>
      <p:pic>
        <p:nvPicPr>
          <p:cNvPr id="22" name="Image 1" descr="preencoded.png"/>
          <p:cNvPicPr>
            <a:picLocks noChangeAspect="1"/>
          </p:cNvPicPr>
          <p:nvPr/>
        </p:nvPicPr>
        <p:blipFill>
          <a:blip r:embed="rId4"/>
          <a:stretch>
            <a:fillRect/>
          </a:stretch>
        </p:blipFill>
        <p:spPr>
          <a:xfrm>
            <a:off x="777240" y="2958084"/>
            <a:ext cx="365760" cy="365760"/>
          </a:xfrm>
          <a:prstGeom prst="rect">
            <a:avLst/>
          </a:prstGeom>
        </p:spPr>
      </p:pic>
      <p:sp>
        <p:nvSpPr>
          <p:cNvPr id="23" name="Text 19"/>
          <p:cNvSpPr/>
          <p:nvPr/>
        </p:nvSpPr>
        <p:spPr>
          <a:xfrm>
            <a:off x="1325880" y="2889504"/>
            <a:ext cx="2286000"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设备相关危险因素</a:t>
            </a:r>
            <a:endParaRPr lang="en-US" sz="1100" dirty="0"/>
          </a:p>
        </p:txBody>
      </p:sp>
      <p:sp>
        <p:nvSpPr>
          <p:cNvPr id="24" name="Text 20"/>
          <p:cNvSpPr/>
          <p:nvPr/>
        </p:nvSpPr>
        <p:spPr>
          <a:xfrm>
            <a:off x="1325880" y="3163824"/>
            <a:ext cx="2286000" cy="228600"/>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设备危险</a:t>
            </a:r>
            <a:endParaRPr lang="en-US" sz="850" dirty="0"/>
          </a:p>
        </p:txBody>
      </p:sp>
      <p:sp>
        <p:nvSpPr>
          <p:cNvPr id="25" name="Text 21"/>
          <p:cNvSpPr/>
          <p:nvPr/>
        </p:nvSpPr>
        <p:spPr>
          <a:xfrm>
            <a:off x="3749040" y="2798064"/>
            <a:ext cx="2807208" cy="685800"/>
          </a:xfrm>
          <a:prstGeom prst="rect">
            <a:avLst/>
          </a:prstGeom>
          <a:noFill/>
          <a:ln/>
        </p:spPr>
        <p:txBody>
          <a:bodyPr wrap="square" lIns="0" tIns="0" rIns="0" bIns="0" rtlCol="0" anchor="ctr"/>
          <a:lstStyle/>
          <a:p>
            <a:pPr marL="0" indent="0">
              <a:buNone/>
            </a:pPr>
            <a:r>
              <a:rPr lang="en-US" sz="950" dirty="0">
                <a:solidFill>
                  <a:srgbClr val="1F2937"/>
                </a:solidFill>
                <a:latin typeface="Pretendard" pitchFamily="34" charset="0"/>
                <a:ea typeface="Pretendard" pitchFamily="34" charset="-122"/>
                <a:cs typeface="Pretendard" pitchFamily="34" charset="-120"/>
              </a:rPr>
              <a:t>确认周围是否存在危险因素。不得存在影响身体的危险因素（如接触时受伤等）。</a:t>
            </a:r>
            <a:endParaRPr lang="en-US" sz="950" dirty="0"/>
          </a:p>
        </p:txBody>
      </p:sp>
      <p:sp>
        <p:nvSpPr>
          <p:cNvPr id="26" name="Shape 22"/>
          <p:cNvSpPr/>
          <p:nvPr/>
        </p:nvSpPr>
        <p:spPr>
          <a:xfrm>
            <a:off x="6556248" y="3026664"/>
            <a:ext cx="228600" cy="228600"/>
          </a:xfrm>
          <a:prstGeom prst="rect">
            <a:avLst/>
          </a:prstGeom>
          <a:solidFill>
            <a:srgbClr val="FFFFFF"/>
          </a:solidFill>
          <a:ln w="12700">
            <a:solidFill>
              <a:srgbClr val="6B7280"/>
            </a:solidFill>
            <a:prstDash val="solid"/>
          </a:ln>
        </p:spPr>
        <p:txBody>
          <a:bodyPr/>
          <a:lstStyle/>
          <a:p>
            <a:endParaRPr lang="ko-KR" altLang="en-US"/>
          </a:p>
        </p:txBody>
      </p:sp>
      <p:sp>
        <p:nvSpPr>
          <p:cNvPr id="27" name="Shape 23"/>
          <p:cNvSpPr/>
          <p:nvPr/>
        </p:nvSpPr>
        <p:spPr>
          <a:xfrm>
            <a:off x="548640" y="3538728"/>
            <a:ext cx="6464808" cy="685800"/>
          </a:xfrm>
          <a:prstGeom prst="rect">
            <a:avLst/>
          </a:prstGeom>
          <a:solidFill>
            <a:srgbClr val="FFFFFF"/>
          </a:solidFill>
          <a:ln w="6350">
            <a:solidFill>
              <a:srgbClr val="DDE3EA"/>
            </a:solidFill>
            <a:prstDash val="solid"/>
          </a:ln>
        </p:spPr>
        <p:txBody>
          <a:bodyPr/>
          <a:lstStyle/>
          <a:p>
            <a:endParaRPr lang="ko-KR" altLang="en-US"/>
          </a:p>
        </p:txBody>
      </p:sp>
      <p:pic>
        <p:nvPicPr>
          <p:cNvPr id="28" name="Image 2" descr="preencoded.png"/>
          <p:cNvPicPr>
            <a:picLocks noChangeAspect="1"/>
          </p:cNvPicPr>
          <p:nvPr/>
        </p:nvPicPr>
        <p:blipFill>
          <a:blip r:embed="rId5"/>
          <a:stretch>
            <a:fillRect/>
          </a:stretch>
        </p:blipFill>
        <p:spPr>
          <a:xfrm>
            <a:off x="777240" y="3698748"/>
            <a:ext cx="365760" cy="365760"/>
          </a:xfrm>
          <a:prstGeom prst="rect">
            <a:avLst/>
          </a:prstGeom>
        </p:spPr>
      </p:pic>
      <p:sp>
        <p:nvSpPr>
          <p:cNvPr id="29" name="Text 24"/>
          <p:cNvSpPr/>
          <p:nvPr/>
        </p:nvSpPr>
        <p:spPr>
          <a:xfrm>
            <a:off x="1325880" y="3630168"/>
            <a:ext cx="2286000"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设备故障</a:t>
            </a:r>
            <a:endParaRPr lang="en-US" sz="1100" dirty="0"/>
          </a:p>
        </p:txBody>
      </p:sp>
      <p:sp>
        <p:nvSpPr>
          <p:cNvPr id="30" name="Text 25"/>
          <p:cNvSpPr/>
          <p:nvPr/>
        </p:nvSpPr>
        <p:spPr>
          <a:xfrm>
            <a:off x="1325880" y="3904488"/>
            <a:ext cx="2286000" cy="228600"/>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设备缺陷</a:t>
            </a:r>
            <a:endParaRPr lang="en-US" sz="850" dirty="0"/>
          </a:p>
        </p:txBody>
      </p:sp>
      <p:sp>
        <p:nvSpPr>
          <p:cNvPr id="31" name="Text 26"/>
          <p:cNvSpPr/>
          <p:nvPr/>
        </p:nvSpPr>
        <p:spPr>
          <a:xfrm>
            <a:off x="3749040" y="3538728"/>
            <a:ext cx="2807208" cy="685800"/>
          </a:xfrm>
          <a:prstGeom prst="rect">
            <a:avLst/>
          </a:prstGeom>
          <a:noFill/>
          <a:ln/>
        </p:spPr>
        <p:txBody>
          <a:bodyPr wrap="square" lIns="0" tIns="0" rIns="0" bIns="0" rtlCol="0" anchor="ctr"/>
          <a:lstStyle/>
          <a:p>
            <a:pPr marL="0" indent="0">
              <a:buNone/>
            </a:pPr>
            <a:r>
              <a:rPr lang="en-US" sz="950" dirty="0" err="1">
                <a:solidFill>
                  <a:srgbClr val="1F2937"/>
                </a:solidFill>
                <a:latin typeface="Pretendard" pitchFamily="34" charset="0"/>
                <a:ea typeface="Pretendard" pitchFamily="34" charset="-122"/>
                <a:cs typeface="Pretendard" pitchFamily="34" charset="-120"/>
              </a:rPr>
              <a:t>确认设备驱动系统是否存在外观故障。</a:t>
            </a:r>
            <a:endParaRPr lang="en-US" sz="950" dirty="0"/>
          </a:p>
        </p:txBody>
      </p:sp>
      <p:sp>
        <p:nvSpPr>
          <p:cNvPr id="32" name="Shape 27"/>
          <p:cNvSpPr/>
          <p:nvPr/>
        </p:nvSpPr>
        <p:spPr>
          <a:xfrm>
            <a:off x="6556248" y="3767328"/>
            <a:ext cx="228600" cy="228600"/>
          </a:xfrm>
          <a:prstGeom prst="rect">
            <a:avLst/>
          </a:prstGeom>
          <a:solidFill>
            <a:srgbClr val="FFFFFF"/>
          </a:solidFill>
          <a:ln w="12700">
            <a:solidFill>
              <a:srgbClr val="6B7280"/>
            </a:solidFill>
            <a:prstDash val="solid"/>
          </a:ln>
        </p:spPr>
        <p:txBody>
          <a:bodyPr/>
          <a:lstStyle/>
          <a:p>
            <a:endParaRPr lang="ko-KR" altLang="en-US"/>
          </a:p>
        </p:txBody>
      </p:sp>
      <p:sp>
        <p:nvSpPr>
          <p:cNvPr id="33" name="Shape 28"/>
          <p:cNvSpPr/>
          <p:nvPr/>
        </p:nvSpPr>
        <p:spPr>
          <a:xfrm>
            <a:off x="548640" y="4279392"/>
            <a:ext cx="6464808" cy="685800"/>
          </a:xfrm>
          <a:prstGeom prst="rect">
            <a:avLst/>
          </a:prstGeom>
          <a:solidFill>
            <a:srgbClr val="FAFBFC"/>
          </a:solidFill>
          <a:ln w="6350">
            <a:solidFill>
              <a:srgbClr val="DDE3EA"/>
            </a:solidFill>
            <a:prstDash val="solid"/>
          </a:ln>
        </p:spPr>
        <p:txBody>
          <a:bodyPr/>
          <a:lstStyle/>
          <a:p>
            <a:endParaRPr lang="ko-KR" altLang="en-US"/>
          </a:p>
        </p:txBody>
      </p:sp>
      <p:pic>
        <p:nvPicPr>
          <p:cNvPr id="34" name="Image 3" descr="preencoded.png"/>
          <p:cNvPicPr>
            <a:picLocks noChangeAspect="1"/>
          </p:cNvPicPr>
          <p:nvPr/>
        </p:nvPicPr>
        <p:blipFill>
          <a:blip r:embed="rId6"/>
          <a:stretch>
            <a:fillRect/>
          </a:stretch>
        </p:blipFill>
        <p:spPr>
          <a:xfrm>
            <a:off x="777240" y="4439412"/>
            <a:ext cx="365760" cy="365760"/>
          </a:xfrm>
          <a:prstGeom prst="rect">
            <a:avLst/>
          </a:prstGeom>
        </p:spPr>
      </p:pic>
      <p:sp>
        <p:nvSpPr>
          <p:cNvPr id="35" name="Text 29"/>
          <p:cNvSpPr/>
          <p:nvPr/>
        </p:nvSpPr>
        <p:spPr>
          <a:xfrm>
            <a:off x="1325880" y="4370832"/>
            <a:ext cx="2286000"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风扇运转</a:t>
            </a:r>
            <a:endParaRPr lang="en-US" sz="1100" dirty="0"/>
          </a:p>
        </p:txBody>
      </p:sp>
      <p:sp>
        <p:nvSpPr>
          <p:cNvPr id="36" name="Text 30"/>
          <p:cNvSpPr/>
          <p:nvPr/>
        </p:nvSpPr>
        <p:spPr>
          <a:xfrm>
            <a:off x="1325880" y="4645152"/>
            <a:ext cx="2286000" cy="228600"/>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风扇运转</a:t>
            </a:r>
            <a:endParaRPr lang="en-US" sz="850" dirty="0"/>
          </a:p>
        </p:txBody>
      </p:sp>
      <p:sp>
        <p:nvSpPr>
          <p:cNvPr id="37" name="Text 31"/>
          <p:cNvSpPr/>
          <p:nvPr/>
        </p:nvSpPr>
        <p:spPr>
          <a:xfrm>
            <a:off x="3749040" y="4279392"/>
            <a:ext cx="2807208" cy="685800"/>
          </a:xfrm>
          <a:prstGeom prst="rect">
            <a:avLst/>
          </a:prstGeom>
          <a:noFill/>
          <a:ln/>
        </p:spPr>
        <p:txBody>
          <a:bodyPr wrap="square" lIns="0" tIns="0" rIns="0" bIns="0" rtlCol="0" anchor="ctr"/>
          <a:lstStyle/>
          <a:p>
            <a:pPr marL="0" indent="0">
              <a:buNone/>
            </a:pPr>
            <a:r>
              <a:rPr lang="en-US" sz="950" dirty="0">
                <a:solidFill>
                  <a:srgbClr val="1F2937"/>
                </a:solidFill>
                <a:latin typeface="Pretendard" pitchFamily="34" charset="0"/>
                <a:ea typeface="Pretendard" pitchFamily="34" charset="-122"/>
                <a:cs typeface="Pretendard" pitchFamily="34" charset="-120"/>
              </a:rPr>
              <a:t>确认设备的风扇是否正常运转。</a:t>
            </a:r>
            <a:endParaRPr lang="en-US" sz="950" dirty="0"/>
          </a:p>
        </p:txBody>
      </p:sp>
      <p:sp>
        <p:nvSpPr>
          <p:cNvPr id="38" name="Shape 32"/>
          <p:cNvSpPr/>
          <p:nvPr/>
        </p:nvSpPr>
        <p:spPr>
          <a:xfrm>
            <a:off x="6556248" y="4507992"/>
            <a:ext cx="228600" cy="228600"/>
          </a:xfrm>
          <a:prstGeom prst="rect">
            <a:avLst/>
          </a:prstGeom>
          <a:solidFill>
            <a:srgbClr val="FFFFFF"/>
          </a:solidFill>
          <a:ln w="12700">
            <a:solidFill>
              <a:srgbClr val="6B7280"/>
            </a:solidFill>
            <a:prstDash val="solid"/>
          </a:ln>
        </p:spPr>
        <p:txBody>
          <a:bodyPr/>
          <a:lstStyle/>
          <a:p>
            <a:endParaRPr lang="ko-KR" altLang="en-US"/>
          </a:p>
        </p:txBody>
      </p:sp>
      <p:sp>
        <p:nvSpPr>
          <p:cNvPr id="39" name="Shape 33"/>
          <p:cNvSpPr/>
          <p:nvPr/>
        </p:nvSpPr>
        <p:spPr>
          <a:xfrm>
            <a:off x="548640" y="5020056"/>
            <a:ext cx="6464808" cy="685800"/>
          </a:xfrm>
          <a:prstGeom prst="rect">
            <a:avLst/>
          </a:prstGeom>
          <a:solidFill>
            <a:srgbClr val="FFFFFF"/>
          </a:solidFill>
          <a:ln w="6350">
            <a:solidFill>
              <a:srgbClr val="DDE3EA"/>
            </a:solidFill>
            <a:prstDash val="solid"/>
          </a:ln>
        </p:spPr>
        <p:txBody>
          <a:bodyPr/>
          <a:lstStyle/>
          <a:p>
            <a:endParaRPr lang="ko-KR" altLang="en-US"/>
          </a:p>
        </p:txBody>
      </p:sp>
      <p:pic>
        <p:nvPicPr>
          <p:cNvPr id="40" name="Image 4" descr="preencoded.png"/>
          <p:cNvPicPr>
            <a:picLocks noChangeAspect="1"/>
          </p:cNvPicPr>
          <p:nvPr/>
        </p:nvPicPr>
        <p:blipFill>
          <a:blip r:embed="rId7"/>
          <a:stretch>
            <a:fillRect/>
          </a:stretch>
        </p:blipFill>
        <p:spPr>
          <a:xfrm>
            <a:off x="777240" y="5180076"/>
            <a:ext cx="365760" cy="365760"/>
          </a:xfrm>
          <a:prstGeom prst="rect">
            <a:avLst/>
          </a:prstGeom>
        </p:spPr>
      </p:pic>
      <p:sp>
        <p:nvSpPr>
          <p:cNvPr id="41" name="Text 34"/>
          <p:cNvSpPr/>
          <p:nvPr/>
        </p:nvSpPr>
        <p:spPr>
          <a:xfrm>
            <a:off x="1325880" y="5111496"/>
            <a:ext cx="2286000"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门锁定</a:t>
            </a:r>
            <a:endParaRPr lang="en-US" sz="1100" dirty="0"/>
          </a:p>
        </p:txBody>
      </p:sp>
      <p:sp>
        <p:nvSpPr>
          <p:cNvPr id="42" name="Text 35"/>
          <p:cNvSpPr/>
          <p:nvPr/>
        </p:nvSpPr>
        <p:spPr>
          <a:xfrm>
            <a:off x="1325880" y="5385816"/>
            <a:ext cx="2286000" cy="228600"/>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门锁</a:t>
            </a:r>
            <a:endParaRPr lang="en-US" sz="850" dirty="0"/>
          </a:p>
        </p:txBody>
      </p:sp>
      <p:sp>
        <p:nvSpPr>
          <p:cNvPr id="43" name="Text 36"/>
          <p:cNvSpPr/>
          <p:nvPr/>
        </p:nvSpPr>
        <p:spPr>
          <a:xfrm>
            <a:off x="3749040" y="5020056"/>
            <a:ext cx="2807208" cy="685800"/>
          </a:xfrm>
          <a:prstGeom prst="rect">
            <a:avLst/>
          </a:prstGeom>
          <a:noFill/>
          <a:ln/>
        </p:spPr>
        <p:txBody>
          <a:bodyPr wrap="square" lIns="0" tIns="0" rIns="0" bIns="0" rtlCol="0" anchor="ctr"/>
          <a:lstStyle/>
          <a:p>
            <a:pPr marL="0" indent="0">
              <a:buNone/>
            </a:pPr>
            <a:r>
              <a:rPr lang="ko-KR" altLang="en-US" sz="950" dirty="0" err="1">
                <a:solidFill>
                  <a:srgbClr val="1F2937"/>
                </a:solidFill>
                <a:latin typeface="Pretendard" pitchFamily="34" charset="0"/>
                <a:ea typeface="Pretendard" pitchFamily="34" charset="-122"/>
                <a:cs typeface="Pretendard" pitchFamily="34" charset="-120"/>
              </a:rPr>
              <a:t>确认联锁装置是否正常工作／解除。</a:t>
            </a:r>
            <a:endParaRPr lang="en-US" sz="950" dirty="0"/>
          </a:p>
        </p:txBody>
      </p:sp>
      <p:sp>
        <p:nvSpPr>
          <p:cNvPr id="44" name="Shape 37"/>
          <p:cNvSpPr/>
          <p:nvPr/>
        </p:nvSpPr>
        <p:spPr>
          <a:xfrm>
            <a:off x="6556248" y="5248656"/>
            <a:ext cx="228600" cy="228600"/>
          </a:xfrm>
          <a:prstGeom prst="rect">
            <a:avLst/>
          </a:prstGeom>
          <a:solidFill>
            <a:srgbClr val="FFFFFF"/>
          </a:solidFill>
          <a:ln w="12700">
            <a:solidFill>
              <a:srgbClr val="6B7280"/>
            </a:solidFill>
            <a:prstDash val="solid"/>
          </a:ln>
        </p:spPr>
        <p:txBody>
          <a:bodyPr/>
          <a:lstStyle/>
          <a:p>
            <a:endParaRPr lang="ko-KR" altLang="en-US"/>
          </a:p>
        </p:txBody>
      </p:sp>
      <p:sp>
        <p:nvSpPr>
          <p:cNvPr id="45" name="Shape 38"/>
          <p:cNvSpPr/>
          <p:nvPr/>
        </p:nvSpPr>
        <p:spPr>
          <a:xfrm>
            <a:off x="548640" y="5760720"/>
            <a:ext cx="6464808" cy="685800"/>
          </a:xfrm>
          <a:prstGeom prst="rect">
            <a:avLst/>
          </a:prstGeom>
          <a:solidFill>
            <a:srgbClr val="FAFBFC"/>
          </a:solidFill>
          <a:ln w="6350">
            <a:solidFill>
              <a:srgbClr val="DDE3EA"/>
            </a:solidFill>
            <a:prstDash val="solid"/>
          </a:ln>
        </p:spPr>
        <p:txBody>
          <a:bodyPr/>
          <a:lstStyle/>
          <a:p>
            <a:endParaRPr lang="ko-KR" altLang="en-US"/>
          </a:p>
        </p:txBody>
      </p:sp>
      <p:pic>
        <p:nvPicPr>
          <p:cNvPr id="46" name="Image 5" descr="preencoded.png"/>
          <p:cNvPicPr>
            <a:picLocks noChangeAspect="1"/>
          </p:cNvPicPr>
          <p:nvPr/>
        </p:nvPicPr>
        <p:blipFill>
          <a:blip r:embed="rId8"/>
          <a:stretch>
            <a:fillRect/>
          </a:stretch>
        </p:blipFill>
        <p:spPr>
          <a:xfrm>
            <a:off x="777240" y="5920740"/>
            <a:ext cx="365760" cy="365760"/>
          </a:xfrm>
          <a:prstGeom prst="rect">
            <a:avLst/>
          </a:prstGeom>
        </p:spPr>
      </p:pic>
      <p:sp>
        <p:nvSpPr>
          <p:cNvPr id="47" name="Text 39"/>
          <p:cNvSpPr/>
          <p:nvPr/>
        </p:nvSpPr>
        <p:spPr>
          <a:xfrm>
            <a:off x="1325880" y="5852160"/>
            <a:ext cx="2286000"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探测器校准周期</a:t>
            </a:r>
            <a:endParaRPr lang="en-US" sz="1100" dirty="0"/>
          </a:p>
        </p:txBody>
      </p:sp>
      <p:sp>
        <p:nvSpPr>
          <p:cNvPr id="48" name="Text 40"/>
          <p:cNvSpPr/>
          <p:nvPr/>
        </p:nvSpPr>
        <p:spPr>
          <a:xfrm>
            <a:off x="1325880" y="6126480"/>
            <a:ext cx="2286000" cy="228600"/>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探测器校准周期</a:t>
            </a:r>
            <a:endParaRPr lang="en-US" sz="850" dirty="0"/>
          </a:p>
        </p:txBody>
      </p:sp>
      <p:sp>
        <p:nvSpPr>
          <p:cNvPr id="49" name="Text 41"/>
          <p:cNvSpPr/>
          <p:nvPr/>
        </p:nvSpPr>
        <p:spPr>
          <a:xfrm>
            <a:off x="3749040" y="5760720"/>
            <a:ext cx="2807208" cy="685800"/>
          </a:xfrm>
          <a:prstGeom prst="rect">
            <a:avLst/>
          </a:prstGeom>
          <a:noFill/>
          <a:ln/>
        </p:spPr>
        <p:txBody>
          <a:bodyPr wrap="square" lIns="0" tIns="0" rIns="0" bIns="0" rtlCol="0" anchor="ctr"/>
          <a:lstStyle/>
          <a:p>
            <a:pPr marL="0" indent="0">
              <a:buNone/>
            </a:pPr>
            <a:r>
              <a:rPr lang="en-US" sz="950" dirty="0">
                <a:solidFill>
                  <a:srgbClr val="1F2937"/>
                </a:solidFill>
                <a:latin typeface="Pretendard" pitchFamily="34" charset="0"/>
                <a:ea typeface="Pretendard" pitchFamily="34" charset="-122"/>
                <a:cs typeface="Pretendard" pitchFamily="34" charset="-120"/>
              </a:rPr>
              <a:t>确认探测器校准周期。必须在最近 24 小时内进行。</a:t>
            </a:r>
            <a:endParaRPr lang="en-US" sz="950" dirty="0"/>
          </a:p>
        </p:txBody>
      </p:sp>
      <p:sp>
        <p:nvSpPr>
          <p:cNvPr id="50" name="Shape 42"/>
          <p:cNvSpPr/>
          <p:nvPr/>
        </p:nvSpPr>
        <p:spPr>
          <a:xfrm>
            <a:off x="6556248" y="5989320"/>
            <a:ext cx="228600" cy="228600"/>
          </a:xfrm>
          <a:prstGeom prst="rect">
            <a:avLst/>
          </a:prstGeom>
          <a:solidFill>
            <a:srgbClr val="FFFFFF"/>
          </a:solidFill>
          <a:ln w="12700">
            <a:solidFill>
              <a:srgbClr val="6B7280"/>
            </a:solidFill>
            <a:prstDash val="solid"/>
          </a:ln>
        </p:spPr>
        <p:txBody>
          <a:bodyPr/>
          <a:lstStyle/>
          <a:p>
            <a:endParaRPr lang="ko-KR" altLang="en-US"/>
          </a:p>
        </p:txBody>
      </p:sp>
      <p:sp>
        <p:nvSpPr>
          <p:cNvPr id="51" name="Shape 43"/>
          <p:cNvSpPr/>
          <p:nvPr/>
        </p:nvSpPr>
        <p:spPr>
          <a:xfrm>
            <a:off x="548640" y="6501384"/>
            <a:ext cx="6464808" cy="685800"/>
          </a:xfrm>
          <a:prstGeom prst="rect">
            <a:avLst/>
          </a:prstGeom>
          <a:solidFill>
            <a:srgbClr val="FFFFFF"/>
          </a:solidFill>
          <a:ln w="6350">
            <a:solidFill>
              <a:srgbClr val="DDE3EA"/>
            </a:solidFill>
            <a:prstDash val="solid"/>
          </a:ln>
        </p:spPr>
        <p:txBody>
          <a:bodyPr/>
          <a:lstStyle/>
          <a:p>
            <a:endParaRPr lang="ko-KR" altLang="en-US"/>
          </a:p>
        </p:txBody>
      </p:sp>
      <p:pic>
        <p:nvPicPr>
          <p:cNvPr id="52" name="Image 6" descr="preencoded.png"/>
          <p:cNvPicPr>
            <a:picLocks noChangeAspect="1"/>
          </p:cNvPicPr>
          <p:nvPr/>
        </p:nvPicPr>
        <p:blipFill>
          <a:blip r:embed="rId9"/>
          <a:stretch>
            <a:fillRect/>
          </a:stretch>
        </p:blipFill>
        <p:spPr>
          <a:xfrm>
            <a:off x="777240" y="6661404"/>
            <a:ext cx="365760" cy="365760"/>
          </a:xfrm>
          <a:prstGeom prst="rect">
            <a:avLst/>
          </a:prstGeom>
        </p:spPr>
      </p:pic>
      <p:sp>
        <p:nvSpPr>
          <p:cNvPr id="53" name="Text 44"/>
          <p:cNvSpPr/>
          <p:nvPr/>
        </p:nvSpPr>
        <p:spPr>
          <a:xfrm>
            <a:off x="1325880" y="6592824"/>
            <a:ext cx="2286000"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作业人员意识状态</a:t>
            </a:r>
            <a:endParaRPr lang="en-US" sz="1100" dirty="0"/>
          </a:p>
        </p:txBody>
      </p:sp>
      <p:sp>
        <p:nvSpPr>
          <p:cNvPr id="54" name="Text 45"/>
          <p:cNvSpPr/>
          <p:nvPr/>
        </p:nvSpPr>
        <p:spPr>
          <a:xfrm>
            <a:off x="1325880" y="6867144"/>
            <a:ext cx="2286000" cy="228600"/>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作业人员意识</a:t>
            </a:r>
            <a:endParaRPr lang="en-US" sz="850" dirty="0"/>
          </a:p>
        </p:txBody>
      </p:sp>
      <p:sp>
        <p:nvSpPr>
          <p:cNvPr id="55" name="Text 46"/>
          <p:cNvSpPr/>
          <p:nvPr/>
        </p:nvSpPr>
        <p:spPr>
          <a:xfrm>
            <a:off x="3749040" y="6501384"/>
            <a:ext cx="2807208" cy="685800"/>
          </a:xfrm>
          <a:prstGeom prst="rect">
            <a:avLst/>
          </a:prstGeom>
          <a:noFill/>
          <a:ln/>
        </p:spPr>
        <p:txBody>
          <a:bodyPr wrap="square" lIns="0" tIns="0" rIns="0" bIns="0" rtlCol="0" anchor="ctr"/>
          <a:lstStyle/>
          <a:p>
            <a:pPr marL="0" indent="0">
              <a:buNone/>
            </a:pPr>
            <a:r>
              <a:rPr lang="en-US" sz="950" dirty="0">
                <a:solidFill>
                  <a:srgbClr val="1F2937"/>
                </a:solidFill>
                <a:latin typeface="Pretendard" pitchFamily="34" charset="0"/>
                <a:ea typeface="Pretendard" pitchFamily="34" charset="-122"/>
                <a:cs typeface="Pretendard" pitchFamily="34" charset="-120"/>
              </a:rPr>
              <a:t>确认作业人员是否处于可使用设备的状态。</a:t>
            </a:r>
            <a:endParaRPr lang="en-US" sz="950" dirty="0"/>
          </a:p>
        </p:txBody>
      </p:sp>
      <p:sp>
        <p:nvSpPr>
          <p:cNvPr id="56" name="Shape 47"/>
          <p:cNvSpPr/>
          <p:nvPr/>
        </p:nvSpPr>
        <p:spPr>
          <a:xfrm>
            <a:off x="6556248" y="6729984"/>
            <a:ext cx="228600" cy="228600"/>
          </a:xfrm>
          <a:prstGeom prst="rect">
            <a:avLst/>
          </a:prstGeom>
          <a:solidFill>
            <a:srgbClr val="FFFFFF"/>
          </a:solidFill>
          <a:ln w="12700">
            <a:solidFill>
              <a:srgbClr val="6B7280"/>
            </a:solidFill>
            <a:prstDash val="solid"/>
          </a:ln>
        </p:spPr>
        <p:txBody>
          <a:bodyPr/>
          <a:lstStyle/>
          <a:p>
            <a:endParaRPr lang="ko-KR" altLang="en-US"/>
          </a:p>
        </p:txBody>
      </p:sp>
      <p:sp>
        <p:nvSpPr>
          <p:cNvPr id="57" name="Shape 48"/>
          <p:cNvSpPr/>
          <p:nvPr/>
        </p:nvSpPr>
        <p:spPr>
          <a:xfrm>
            <a:off x="516636" y="7372699"/>
            <a:ext cx="6464808" cy="1092010"/>
          </a:xfrm>
          <a:prstGeom prst="rect">
            <a:avLst/>
          </a:prstGeom>
          <a:solidFill>
            <a:srgbClr val="FFF8E1"/>
          </a:solidFill>
          <a:ln w="12700">
            <a:solidFill>
              <a:srgbClr val="F2C200"/>
            </a:solidFill>
            <a:prstDash val="solid"/>
          </a:ln>
        </p:spPr>
        <p:txBody>
          <a:bodyPr/>
          <a:lstStyle/>
          <a:p>
            <a:endParaRPr lang="ko-KR" altLang="en-US"/>
          </a:p>
        </p:txBody>
      </p:sp>
      <p:sp>
        <p:nvSpPr>
          <p:cNvPr id="58" name="Shape 49"/>
          <p:cNvSpPr/>
          <p:nvPr/>
        </p:nvSpPr>
        <p:spPr>
          <a:xfrm>
            <a:off x="548640" y="7379208"/>
            <a:ext cx="73152" cy="1092010"/>
          </a:xfrm>
          <a:prstGeom prst="rect">
            <a:avLst/>
          </a:prstGeom>
          <a:solidFill>
            <a:srgbClr val="F2C200"/>
          </a:solidFill>
          <a:ln/>
        </p:spPr>
        <p:txBody>
          <a:bodyPr/>
          <a:lstStyle/>
          <a:p>
            <a:endParaRPr lang="ko-KR" altLang="en-US"/>
          </a:p>
        </p:txBody>
      </p:sp>
      <p:pic>
        <p:nvPicPr>
          <p:cNvPr id="59" name="Image 7" descr="preencoded.png"/>
          <p:cNvPicPr>
            <a:picLocks noChangeAspect="1"/>
          </p:cNvPicPr>
          <p:nvPr/>
        </p:nvPicPr>
        <p:blipFill>
          <a:blip r:embed="rId10"/>
          <a:stretch>
            <a:fillRect/>
          </a:stretch>
        </p:blipFill>
        <p:spPr>
          <a:xfrm>
            <a:off x="731520" y="7543800"/>
            <a:ext cx="292608" cy="292608"/>
          </a:xfrm>
          <a:prstGeom prst="rect">
            <a:avLst/>
          </a:prstGeom>
        </p:spPr>
      </p:pic>
      <p:sp>
        <p:nvSpPr>
          <p:cNvPr id="60" name="Text 50"/>
          <p:cNvSpPr/>
          <p:nvPr/>
        </p:nvSpPr>
        <p:spPr>
          <a:xfrm>
            <a:off x="1143000" y="7498080"/>
            <a:ext cx="5733288" cy="256032"/>
          </a:xfrm>
          <a:prstGeom prst="rect">
            <a:avLst/>
          </a:prstGeom>
          <a:noFill/>
          <a:ln/>
        </p:spPr>
        <p:txBody>
          <a:bodyPr wrap="square" lIns="0" tIns="0" rIns="0" bIns="0" rtlCol="0" anchor="ctr"/>
          <a:lstStyle/>
          <a:p>
            <a:pPr marL="0" indent="0">
              <a:buNone/>
            </a:pPr>
            <a:r>
              <a:rPr lang="en-US" sz="900" b="1" kern="0" spc="400" dirty="0">
                <a:solidFill>
                  <a:srgbClr val="F2C200"/>
                </a:solidFill>
                <a:latin typeface="Pretendard" pitchFamily="34" charset="0"/>
                <a:ea typeface="Pretendard" pitchFamily="34" charset="-122"/>
                <a:cs typeface="Pretendard" pitchFamily="34" charset="-120"/>
              </a:rPr>
              <a:t>CAUTION · 作业前说明</a:t>
            </a:r>
            <a:endParaRPr lang="en-US" sz="900" dirty="0"/>
          </a:p>
        </p:txBody>
      </p:sp>
      <p:sp>
        <p:nvSpPr>
          <p:cNvPr id="61" name="Text 51"/>
          <p:cNvSpPr/>
          <p:nvPr/>
        </p:nvSpPr>
        <p:spPr>
          <a:xfrm>
            <a:off x="1143000" y="7744968"/>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禁止非熟练作业人员</a:t>
            </a:r>
            <a:endParaRPr lang="en-US" sz="1200" dirty="0"/>
          </a:p>
        </p:txBody>
      </p:sp>
      <p:sp>
        <p:nvSpPr>
          <p:cNvPr id="62" name="Text 52"/>
          <p:cNvSpPr/>
          <p:nvPr/>
        </p:nvSpPr>
        <p:spPr>
          <a:xfrm>
            <a:off x="1143000" y="8019288"/>
            <a:ext cx="5733288" cy="1938528"/>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设备应由熟练作业人员操作，发生问题时应立即向管理员报告并接受检查。</a:t>
            </a:r>
            <a:endParaRPr lang="en-US" sz="9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07</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2800" b="1" dirty="0">
                <a:solidFill>
                  <a:srgbClr val="FFFFFF"/>
                </a:solidFill>
                <a:latin typeface="Pretendard" pitchFamily="34" charset="0"/>
                <a:ea typeface="Pretendard" pitchFamily="34" charset="-122"/>
                <a:cs typeface="Pretendard" pitchFamily="34" charset="-120"/>
              </a:rPr>
              <a:t>状态指示</a:t>
            </a:r>
            <a:endParaRPr lang="en-US" sz="28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附加状态显示</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7.1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X-RAY LED</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X 射线辐射指示灯</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7.2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设备操作画面</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操作显示屏</a:t>
            </a:r>
            <a:endParaRPr lang="en-US" sz="950" dirty="0"/>
          </a:p>
        </p:txBody>
      </p:sp>
      <p:sp>
        <p:nvSpPr>
          <p:cNvPr id="19" name="Shape 17"/>
          <p:cNvSpPr/>
          <p:nvPr/>
        </p:nvSpPr>
        <p:spPr>
          <a:xfrm>
            <a:off x="548640" y="9043416"/>
            <a:ext cx="6464808" cy="1005840"/>
          </a:xfrm>
          <a:prstGeom prst="rect">
            <a:avLst/>
          </a:prstGeom>
          <a:solidFill>
            <a:srgbClr val="F4F6F8"/>
          </a:solidFill>
          <a:ln/>
        </p:spPr>
        <p:txBody>
          <a:bodyPr/>
          <a:lstStyle/>
          <a:p>
            <a:endParaRPr lang="ko-KR" altLang="en-US"/>
          </a:p>
        </p:txBody>
      </p:sp>
      <p:sp>
        <p:nvSpPr>
          <p:cNvPr id="20" name="Shape 18"/>
          <p:cNvSpPr/>
          <p:nvPr/>
        </p:nvSpPr>
        <p:spPr>
          <a:xfrm>
            <a:off x="548640" y="9043416"/>
            <a:ext cx="54864" cy="1005840"/>
          </a:xfrm>
          <a:prstGeom prst="rect">
            <a:avLst/>
          </a:prstGeom>
          <a:solidFill>
            <a:srgbClr val="1B2A41"/>
          </a:solidFill>
          <a:ln/>
        </p:spPr>
        <p:txBody>
          <a:bodyPr/>
          <a:lstStyle/>
          <a:p>
            <a:endParaRPr lang="ko-KR" altLang="en-US"/>
          </a:p>
        </p:txBody>
      </p:sp>
      <p:sp>
        <p:nvSpPr>
          <p:cNvPr id="21" name="Text 19"/>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22" name="Text 20"/>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介绍以视觉方式告知设备运行状态的外部显示装置（LED、指示灯、显示屏）。作业人员可通过这些显示快速掌握 X-RAY 是否辐射及设备运行状态。</a:t>
            </a:r>
            <a:endParaRPr lang="en-US" sz="1050" dirty="0"/>
          </a:p>
        </p:txBody>
      </p:sp>
      <p:sp>
        <p:nvSpPr>
          <p:cNvPr id="23" name="Text 21"/>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07 · Status Indicators · 附加状态显示</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22</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7.1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X-Ray Radiation Indicator · X-RAY LED</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设备顶部</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「X-Ray」 LED 显示于设备顶部的 3 处。作业人员可通过显示器上程序内的 UI 调节 X-RAY 辐射。</a:t>
            </a:r>
            <a:endParaRPr lang="en-US" sz="1000" dirty="0"/>
          </a:p>
        </p:txBody>
      </p:sp>
      <p:sp>
        <p:nvSpPr>
          <p:cNvPr id="15" name="Shape 13"/>
          <p:cNvSpPr/>
          <p:nvPr/>
        </p:nvSpPr>
        <p:spPr>
          <a:xfrm>
            <a:off x="548640" y="2011680"/>
            <a:ext cx="3200400" cy="3474720"/>
          </a:xfrm>
          <a:prstGeom prst="rect">
            <a:avLst/>
          </a:prstGeom>
          <a:solidFill>
            <a:srgbClr val="F4F6F8"/>
          </a:solidFill>
          <a:ln w="12700">
            <a:solidFill>
              <a:srgbClr val="DDE3EA"/>
            </a:solidFill>
            <a:prstDash val="solid"/>
          </a:ln>
        </p:spPr>
        <p:txBody>
          <a:bodyPr/>
          <a:lstStyle/>
          <a:p>
            <a:endParaRPr lang="ko-KR" altLang="en-US"/>
          </a:p>
        </p:txBody>
      </p:sp>
      <p:sp>
        <p:nvSpPr>
          <p:cNvPr id="17" name="Text 14"/>
          <p:cNvSpPr/>
          <p:nvPr/>
        </p:nvSpPr>
        <p:spPr>
          <a:xfrm>
            <a:off x="548640" y="5212080"/>
            <a:ext cx="3200400"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7.1 · X-Ray LED 位置</a:t>
            </a:r>
            <a:endParaRPr lang="en-US" sz="850" dirty="0"/>
          </a:p>
        </p:txBody>
      </p:sp>
      <p:sp>
        <p:nvSpPr>
          <p:cNvPr id="18" name="Text 15"/>
          <p:cNvSpPr/>
          <p:nvPr/>
        </p:nvSpPr>
        <p:spPr>
          <a:xfrm>
            <a:off x="4023360" y="2011680"/>
            <a:ext cx="29900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LAMP 状态显示</a:t>
            </a:r>
            <a:endParaRPr lang="en-US" sz="1200" dirty="0"/>
          </a:p>
        </p:txBody>
      </p:sp>
      <p:sp>
        <p:nvSpPr>
          <p:cNvPr id="19" name="Shape 16"/>
          <p:cNvSpPr/>
          <p:nvPr/>
        </p:nvSpPr>
        <p:spPr>
          <a:xfrm>
            <a:off x="4023360" y="2304288"/>
            <a:ext cx="731520" cy="27432"/>
          </a:xfrm>
          <a:prstGeom prst="rect">
            <a:avLst/>
          </a:prstGeom>
          <a:solidFill>
            <a:srgbClr val="C8102E"/>
          </a:solidFill>
          <a:ln/>
        </p:spPr>
        <p:txBody>
          <a:bodyPr/>
          <a:lstStyle/>
          <a:p>
            <a:endParaRPr lang="ko-KR" altLang="en-US"/>
          </a:p>
        </p:txBody>
      </p:sp>
      <p:sp>
        <p:nvSpPr>
          <p:cNvPr id="20" name="Shape 17"/>
          <p:cNvSpPr/>
          <p:nvPr/>
        </p:nvSpPr>
        <p:spPr>
          <a:xfrm>
            <a:off x="4023360" y="2514600"/>
            <a:ext cx="228600" cy="228600"/>
          </a:xfrm>
          <a:prstGeom prst="ellipse">
            <a:avLst/>
          </a:prstGeom>
          <a:solidFill>
            <a:srgbClr val="C8102E"/>
          </a:solidFill>
          <a:ln/>
        </p:spPr>
        <p:txBody>
          <a:bodyPr/>
          <a:lstStyle/>
          <a:p>
            <a:endParaRPr lang="ko-KR" altLang="en-US"/>
          </a:p>
        </p:txBody>
      </p:sp>
      <p:sp>
        <p:nvSpPr>
          <p:cNvPr id="21" name="Text 18"/>
          <p:cNvSpPr/>
          <p:nvPr/>
        </p:nvSpPr>
        <p:spPr>
          <a:xfrm>
            <a:off x="4389120" y="2468880"/>
            <a:ext cx="2624328" cy="22860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X-RAY ON（辐射中）</a:t>
            </a:r>
            <a:endParaRPr lang="en-US" sz="1100" dirty="0"/>
          </a:p>
        </p:txBody>
      </p:sp>
      <p:sp>
        <p:nvSpPr>
          <p:cNvPr id="22" name="Text 19"/>
          <p:cNvSpPr/>
          <p:nvPr/>
        </p:nvSpPr>
        <p:spPr>
          <a:xfrm>
            <a:off x="4389120" y="2697480"/>
            <a:ext cx="2624328" cy="228600"/>
          </a:xfrm>
          <a:prstGeom prst="rect">
            <a:avLst/>
          </a:prstGeom>
          <a:noFill/>
          <a:ln/>
        </p:spPr>
        <p:txBody>
          <a:bodyPr wrap="square" lIns="0" tIns="0" rIns="0" bIns="0" rtlCol="0" anchor="ctr"/>
          <a:lstStyle/>
          <a:p>
            <a:pPr marL="0" indent="0">
              <a:buNone/>
            </a:pPr>
            <a:r>
              <a:rPr lang="en-US" sz="950" dirty="0" err="1">
                <a:solidFill>
                  <a:srgbClr val="6B7280"/>
                </a:solidFill>
                <a:latin typeface="Pretendard" pitchFamily="34" charset="0"/>
                <a:ea typeface="Pretendard" pitchFamily="34" charset="-122"/>
                <a:cs typeface="Pretendard" pitchFamily="34" charset="-120"/>
              </a:rPr>
              <a:t>红色 LAMP 点亮</a:t>
            </a:r>
            <a:endParaRPr lang="en-US" sz="950" dirty="0"/>
          </a:p>
        </p:txBody>
      </p:sp>
      <p:sp>
        <p:nvSpPr>
          <p:cNvPr id="23" name="Shape 20"/>
          <p:cNvSpPr/>
          <p:nvPr/>
        </p:nvSpPr>
        <p:spPr>
          <a:xfrm>
            <a:off x="4023360" y="3063240"/>
            <a:ext cx="228600" cy="228600"/>
          </a:xfrm>
          <a:prstGeom prst="ellipse">
            <a:avLst/>
          </a:prstGeom>
          <a:solidFill>
            <a:srgbClr val="0F8554"/>
          </a:solidFill>
          <a:ln/>
        </p:spPr>
        <p:txBody>
          <a:bodyPr/>
          <a:lstStyle/>
          <a:p>
            <a:endParaRPr lang="ko-KR" altLang="en-US"/>
          </a:p>
        </p:txBody>
      </p:sp>
      <p:sp>
        <p:nvSpPr>
          <p:cNvPr id="24" name="Text 21"/>
          <p:cNvSpPr/>
          <p:nvPr/>
        </p:nvSpPr>
        <p:spPr>
          <a:xfrm>
            <a:off x="4389120" y="3017520"/>
            <a:ext cx="2624328" cy="22860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SYSTEM ON（待机）</a:t>
            </a:r>
            <a:endParaRPr lang="en-US" sz="1100" dirty="0"/>
          </a:p>
        </p:txBody>
      </p:sp>
      <p:sp>
        <p:nvSpPr>
          <p:cNvPr id="25" name="Text 22"/>
          <p:cNvSpPr/>
          <p:nvPr/>
        </p:nvSpPr>
        <p:spPr>
          <a:xfrm>
            <a:off x="4389120" y="3246120"/>
            <a:ext cx="2624328" cy="228600"/>
          </a:xfrm>
          <a:prstGeom prst="rect">
            <a:avLst/>
          </a:prstGeom>
          <a:noFill/>
          <a:ln/>
        </p:spPr>
        <p:txBody>
          <a:bodyPr wrap="square" lIns="0" tIns="0" rIns="0" bIns="0" rtlCol="0" anchor="ctr"/>
          <a:lstStyle/>
          <a:p>
            <a:pPr marL="0" indent="0">
              <a:buNone/>
            </a:pPr>
            <a:r>
              <a:rPr lang="en-US" sz="950" dirty="0" err="1">
                <a:solidFill>
                  <a:srgbClr val="6B7280"/>
                </a:solidFill>
                <a:latin typeface="Pretendard" pitchFamily="34" charset="0"/>
                <a:ea typeface="Pretendard" pitchFamily="34" charset="-122"/>
                <a:cs typeface="Pretendard" pitchFamily="34" charset="-120"/>
              </a:rPr>
              <a:t>绿色 LAMP 点亮</a:t>
            </a:r>
            <a:endParaRPr lang="en-US" sz="950" dirty="0"/>
          </a:p>
        </p:txBody>
      </p:sp>
      <p:sp>
        <p:nvSpPr>
          <p:cNvPr id="26" name="Shape 23"/>
          <p:cNvSpPr/>
          <p:nvPr/>
        </p:nvSpPr>
        <p:spPr>
          <a:xfrm>
            <a:off x="4023360" y="3611880"/>
            <a:ext cx="228600" cy="228600"/>
          </a:xfrm>
          <a:prstGeom prst="ellipse">
            <a:avLst/>
          </a:prstGeom>
          <a:solidFill>
            <a:srgbClr val="FF8200"/>
          </a:solidFill>
          <a:ln/>
        </p:spPr>
        <p:txBody>
          <a:bodyPr/>
          <a:lstStyle/>
          <a:p>
            <a:endParaRPr lang="ko-KR" altLang="en-US"/>
          </a:p>
        </p:txBody>
      </p:sp>
      <p:sp>
        <p:nvSpPr>
          <p:cNvPr id="27" name="Text 24"/>
          <p:cNvSpPr/>
          <p:nvPr/>
        </p:nvSpPr>
        <p:spPr>
          <a:xfrm>
            <a:off x="4389120" y="3566160"/>
            <a:ext cx="2624328" cy="22860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INTERLOCK（门打开）</a:t>
            </a:r>
            <a:endParaRPr lang="en-US" sz="1100" dirty="0"/>
          </a:p>
        </p:txBody>
      </p:sp>
      <p:sp>
        <p:nvSpPr>
          <p:cNvPr id="28" name="Text 25"/>
          <p:cNvSpPr/>
          <p:nvPr/>
        </p:nvSpPr>
        <p:spPr>
          <a:xfrm>
            <a:off x="4389120" y="3794760"/>
            <a:ext cx="2624328" cy="228600"/>
          </a:xfrm>
          <a:prstGeom prst="rect">
            <a:avLst/>
          </a:prstGeom>
          <a:noFill/>
          <a:ln/>
        </p:spPr>
        <p:txBody>
          <a:bodyPr wrap="square" lIns="0" tIns="0" rIns="0" bIns="0" rtlCol="0" anchor="ctr"/>
          <a:lstStyle/>
          <a:p>
            <a:pPr marL="0" indent="0">
              <a:buNone/>
            </a:pPr>
            <a:r>
              <a:rPr lang="ko-KR" altLang="en-US" sz="950" dirty="0" err="1">
                <a:solidFill>
                  <a:srgbClr val="6B7280"/>
                </a:solidFill>
                <a:latin typeface="Pretendard" pitchFamily="34" charset="0"/>
                <a:ea typeface="Pretendard" pitchFamily="34" charset="-122"/>
                <a:cs typeface="Pretendard" pitchFamily="34" charset="-120"/>
              </a:rPr>
              <a:t>联锁解除状态下橙色 LAMP 点亮 </a:t>
            </a:r>
            <a:endParaRPr lang="en-US" sz="950" dirty="0"/>
          </a:p>
        </p:txBody>
      </p:sp>
      <p:sp>
        <p:nvSpPr>
          <p:cNvPr id="29" name="Shape 26"/>
          <p:cNvSpPr/>
          <p:nvPr/>
        </p:nvSpPr>
        <p:spPr>
          <a:xfrm>
            <a:off x="548640" y="5852160"/>
            <a:ext cx="91440" cy="502920"/>
          </a:xfrm>
          <a:prstGeom prst="rect">
            <a:avLst/>
          </a:prstGeom>
          <a:solidFill>
            <a:srgbClr val="4A6FA5"/>
          </a:solidFill>
          <a:ln/>
        </p:spPr>
        <p:txBody>
          <a:bodyPr/>
          <a:lstStyle/>
          <a:p>
            <a:endParaRPr lang="ko-KR" altLang="en-US"/>
          </a:p>
        </p:txBody>
      </p:sp>
      <p:sp>
        <p:nvSpPr>
          <p:cNvPr id="30" name="Text 27"/>
          <p:cNvSpPr/>
          <p:nvPr/>
        </p:nvSpPr>
        <p:spPr>
          <a:xfrm>
            <a:off x="731520" y="585216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7.2</a:t>
            </a:r>
            <a:endParaRPr lang="en-US" sz="900" dirty="0"/>
          </a:p>
        </p:txBody>
      </p:sp>
      <p:sp>
        <p:nvSpPr>
          <p:cNvPr id="31" name="Text 28"/>
          <p:cNvSpPr/>
          <p:nvPr/>
        </p:nvSpPr>
        <p:spPr>
          <a:xfrm>
            <a:off x="731520" y="6035040"/>
            <a:ext cx="5486400" cy="320040"/>
          </a:xfrm>
          <a:prstGeom prst="rect">
            <a:avLst/>
          </a:prstGeom>
          <a:noFill/>
          <a:ln/>
        </p:spPr>
        <p:txBody>
          <a:bodyPr wrap="square" lIns="0" tIns="0" rIns="0" bIns="0" rtlCol="0" anchor="ctr"/>
          <a:lstStyle/>
          <a:p>
            <a:pPr marL="0" indent="0">
              <a:buNone/>
            </a:pPr>
            <a:r>
              <a:rPr lang="en-US" sz="1600" b="1" dirty="0">
                <a:solidFill>
                  <a:srgbClr val="1B2A41"/>
                </a:solidFill>
                <a:latin typeface="Pretendard" pitchFamily="34" charset="0"/>
                <a:ea typeface="Pretendard" pitchFamily="34" charset="-122"/>
                <a:cs typeface="Pretendard" pitchFamily="34" charset="-120"/>
              </a:rPr>
              <a:t>Operation Display · 设备操作画面</a:t>
            </a:r>
            <a:endParaRPr lang="en-US" sz="1600" dirty="0"/>
          </a:p>
        </p:txBody>
      </p:sp>
      <p:sp>
        <p:nvSpPr>
          <p:cNvPr id="32" name="Shape 29"/>
          <p:cNvSpPr/>
          <p:nvPr/>
        </p:nvSpPr>
        <p:spPr>
          <a:xfrm>
            <a:off x="548640" y="6583680"/>
            <a:ext cx="2743200" cy="3200400"/>
          </a:xfrm>
          <a:prstGeom prst="rect">
            <a:avLst/>
          </a:prstGeom>
          <a:solidFill>
            <a:srgbClr val="F4F6F8"/>
          </a:solidFill>
          <a:ln w="12700">
            <a:solidFill>
              <a:srgbClr val="DDE3EA"/>
            </a:solidFill>
            <a:prstDash val="solid"/>
          </a:ln>
        </p:spPr>
        <p:txBody>
          <a:bodyPr/>
          <a:lstStyle/>
          <a:p>
            <a:endParaRPr lang="ko-KR" altLang="en-US"/>
          </a:p>
        </p:txBody>
      </p:sp>
      <p:sp>
        <p:nvSpPr>
          <p:cNvPr id="34" name="Text 30"/>
          <p:cNvSpPr/>
          <p:nvPr/>
        </p:nvSpPr>
        <p:spPr>
          <a:xfrm>
            <a:off x="548640" y="9509760"/>
            <a:ext cx="2743200"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7.2 · 显示器与控制</a:t>
            </a:r>
            <a:endParaRPr lang="en-US" sz="850" dirty="0"/>
          </a:p>
        </p:txBody>
      </p:sp>
      <p:sp>
        <p:nvSpPr>
          <p:cNvPr id="35" name="Text 31"/>
          <p:cNvSpPr/>
          <p:nvPr/>
        </p:nvSpPr>
        <p:spPr>
          <a:xfrm>
            <a:off x="3566160" y="6675120"/>
            <a:ext cx="3447288" cy="137160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作业人员可通过设备上的显示器及 UI 面板直接调节 X-RAY 辐射，并实时确认检测结果。</a:t>
            </a:r>
            <a:endParaRPr lang="en-US" sz="1050" dirty="0"/>
          </a:p>
        </p:txBody>
      </p:sp>
      <p:sp>
        <p:nvSpPr>
          <p:cNvPr id="36" name="Shape 32"/>
          <p:cNvSpPr/>
          <p:nvPr/>
        </p:nvSpPr>
        <p:spPr>
          <a:xfrm>
            <a:off x="3566160" y="8229600"/>
            <a:ext cx="3447288" cy="1271016"/>
          </a:xfrm>
          <a:prstGeom prst="rect">
            <a:avLst/>
          </a:prstGeom>
          <a:solidFill>
            <a:srgbClr val="F4F6F8"/>
          </a:solidFill>
          <a:ln w="12700">
            <a:solidFill>
              <a:srgbClr val="005EB8"/>
            </a:solidFill>
            <a:prstDash val="solid"/>
          </a:ln>
        </p:spPr>
        <p:txBody>
          <a:bodyPr/>
          <a:lstStyle/>
          <a:p>
            <a:endParaRPr lang="ko-KR" altLang="en-US"/>
          </a:p>
        </p:txBody>
      </p:sp>
      <p:sp>
        <p:nvSpPr>
          <p:cNvPr id="37" name="Shape 33"/>
          <p:cNvSpPr/>
          <p:nvPr/>
        </p:nvSpPr>
        <p:spPr>
          <a:xfrm>
            <a:off x="3566160" y="8229600"/>
            <a:ext cx="73152" cy="1271016"/>
          </a:xfrm>
          <a:prstGeom prst="rect">
            <a:avLst/>
          </a:prstGeom>
          <a:solidFill>
            <a:srgbClr val="005EB8"/>
          </a:solidFill>
          <a:ln/>
        </p:spPr>
        <p:txBody>
          <a:bodyPr/>
          <a:lstStyle/>
          <a:p>
            <a:endParaRPr lang="ko-KR" altLang="en-US"/>
          </a:p>
        </p:txBody>
      </p:sp>
      <p:pic>
        <p:nvPicPr>
          <p:cNvPr id="38" name="Image 2" descr="preencoded.png"/>
          <p:cNvPicPr>
            <a:picLocks noChangeAspect="1"/>
          </p:cNvPicPr>
          <p:nvPr/>
        </p:nvPicPr>
        <p:blipFill>
          <a:blip r:embed="rId3"/>
          <a:stretch>
            <a:fillRect/>
          </a:stretch>
        </p:blipFill>
        <p:spPr>
          <a:xfrm>
            <a:off x="3749040" y="8394192"/>
            <a:ext cx="292608" cy="292608"/>
          </a:xfrm>
          <a:prstGeom prst="rect">
            <a:avLst/>
          </a:prstGeom>
        </p:spPr>
      </p:pic>
      <p:sp>
        <p:nvSpPr>
          <p:cNvPr id="39" name="Text 34"/>
          <p:cNvSpPr/>
          <p:nvPr/>
        </p:nvSpPr>
        <p:spPr>
          <a:xfrm>
            <a:off x="4160520" y="8348472"/>
            <a:ext cx="271576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参考</a:t>
            </a:r>
            <a:endParaRPr lang="en-US" sz="900" dirty="0"/>
          </a:p>
        </p:txBody>
      </p:sp>
      <p:sp>
        <p:nvSpPr>
          <p:cNvPr id="40" name="Text 35"/>
          <p:cNvSpPr/>
          <p:nvPr/>
        </p:nvSpPr>
        <p:spPr>
          <a:xfrm>
            <a:off x="4160520" y="8595360"/>
            <a:ext cx="271576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相关章节</a:t>
            </a:r>
            <a:endParaRPr lang="en-US" sz="1200" dirty="0"/>
          </a:p>
        </p:txBody>
      </p:sp>
      <p:sp>
        <p:nvSpPr>
          <p:cNvPr id="41" name="Text 36"/>
          <p:cNvSpPr/>
          <p:nvPr/>
        </p:nvSpPr>
        <p:spPr>
          <a:xfrm>
            <a:off x="4160520" y="8869680"/>
            <a:ext cx="2715768" cy="82296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有关程序 UI 的详细说明，请参阅第 10 章程序 UI 说明（第 37 页）。本页仅说明外部显示装置。</a:t>
            </a:r>
            <a:endParaRPr lang="en-US" sz="950" dirty="0"/>
          </a:p>
        </p:txBody>
      </p:sp>
      <p:pic>
        <p:nvPicPr>
          <p:cNvPr id="48" name="그림 47">
            <a:extLst>
              <a:ext uri="{FF2B5EF4-FFF2-40B4-BE49-F238E27FC236}">
                <a16:creationId xmlns:a16="http://schemas.microsoft.com/office/drawing/2014/main" id="{827AD2F2-9358-844D-295F-7B7FE2ABEB22}"/>
              </a:ext>
            </a:extLst>
          </p:cNvPr>
          <p:cNvPicPr>
            <a:picLocks noChangeAspect="1"/>
          </p:cNvPicPr>
          <p:nvPr/>
        </p:nvPicPr>
        <p:blipFill>
          <a:blip r:embed="rId4"/>
          <a:stretch>
            <a:fillRect/>
          </a:stretch>
        </p:blipFill>
        <p:spPr>
          <a:xfrm>
            <a:off x="594360" y="6644442"/>
            <a:ext cx="2651419" cy="2865318"/>
          </a:xfrm>
          <a:prstGeom prst="rect">
            <a:avLst/>
          </a:prstGeom>
        </p:spPr>
      </p:pic>
      <p:pic>
        <p:nvPicPr>
          <p:cNvPr id="33" name="그림 32">
            <a:extLst>
              <a:ext uri="{FF2B5EF4-FFF2-40B4-BE49-F238E27FC236}">
                <a16:creationId xmlns:a16="http://schemas.microsoft.com/office/drawing/2014/main" id="{B4B2584E-D12A-CE13-2242-875164794D98}"/>
              </a:ext>
            </a:extLst>
          </p:cNvPr>
          <p:cNvPicPr>
            <a:picLocks noChangeAspect="1"/>
          </p:cNvPicPr>
          <p:nvPr/>
        </p:nvPicPr>
        <p:blipFill>
          <a:blip r:embed="rId5"/>
          <a:stretch>
            <a:fillRect/>
          </a:stretch>
        </p:blipFill>
        <p:spPr>
          <a:xfrm>
            <a:off x="334591" y="2122828"/>
            <a:ext cx="3170956" cy="198213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08</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2800" b="1" dirty="0">
                <a:solidFill>
                  <a:srgbClr val="FFFFFF"/>
                </a:solidFill>
                <a:latin typeface="Pretendard" pitchFamily="34" charset="0"/>
                <a:ea typeface="Pretendard" pitchFamily="34" charset="-122"/>
                <a:cs typeface="Pretendard" pitchFamily="34" charset="-120"/>
              </a:rPr>
              <a:t>锥束 CT 布局</a:t>
            </a:r>
            <a:endParaRPr lang="en-US" sz="28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锥束 CT 结构及控制面板</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8.1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开关及控制按钮</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开关与控制按钮</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8.2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锥束 CT 轴相关说明</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CT 轴参考</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8.3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工作原理说明</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工作原理</a:t>
            </a:r>
            <a:endParaRPr lang="en-US" sz="950" dirty="0"/>
          </a:p>
        </p:txBody>
      </p:sp>
      <p:sp>
        <p:nvSpPr>
          <p:cNvPr id="23" name="Shape 21"/>
          <p:cNvSpPr/>
          <p:nvPr/>
        </p:nvSpPr>
        <p:spPr>
          <a:xfrm>
            <a:off x="548640" y="6885432"/>
            <a:ext cx="6464808" cy="4572"/>
          </a:xfrm>
          <a:prstGeom prst="rect">
            <a:avLst/>
          </a:prstGeom>
          <a:solidFill>
            <a:srgbClr val="DDE3EA"/>
          </a:solidFill>
          <a:ln/>
        </p:spPr>
        <p:txBody>
          <a:bodyPr/>
          <a:lstStyle/>
          <a:p>
            <a:endParaRPr lang="ko-KR" altLang="en-US"/>
          </a:p>
        </p:txBody>
      </p:sp>
      <p:sp>
        <p:nvSpPr>
          <p:cNvPr id="24" name="Text 22"/>
          <p:cNvSpPr/>
          <p:nvPr/>
        </p:nvSpPr>
        <p:spPr>
          <a:xfrm>
            <a:off x="548640" y="690372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8.4</a:t>
            </a:r>
            <a:endParaRPr lang="en-US" sz="1600" dirty="0"/>
          </a:p>
        </p:txBody>
      </p:sp>
      <p:sp>
        <p:nvSpPr>
          <p:cNvPr id="25" name="Text 23"/>
          <p:cNvSpPr/>
          <p:nvPr/>
        </p:nvSpPr>
        <p:spPr>
          <a:xfrm>
            <a:off x="1463040" y="690372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锥束 CT 结构说明</a:t>
            </a:r>
            <a:endParaRPr lang="en-US" sz="1200" dirty="0"/>
          </a:p>
        </p:txBody>
      </p:sp>
      <p:sp>
        <p:nvSpPr>
          <p:cNvPr id="26" name="Text 24"/>
          <p:cNvSpPr/>
          <p:nvPr/>
        </p:nvSpPr>
        <p:spPr>
          <a:xfrm>
            <a:off x="1463040" y="717804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锥束 CT 布局</a:t>
            </a:r>
            <a:endParaRPr lang="en-US" sz="950" dirty="0"/>
          </a:p>
        </p:txBody>
      </p:sp>
      <p:sp>
        <p:nvSpPr>
          <p:cNvPr id="27" name="Shape 25"/>
          <p:cNvSpPr/>
          <p:nvPr/>
        </p:nvSpPr>
        <p:spPr>
          <a:xfrm>
            <a:off x="548640" y="9043416"/>
            <a:ext cx="6464808" cy="1005840"/>
          </a:xfrm>
          <a:prstGeom prst="rect">
            <a:avLst/>
          </a:prstGeom>
          <a:solidFill>
            <a:srgbClr val="F4F6F8"/>
          </a:solidFill>
          <a:ln/>
        </p:spPr>
        <p:txBody>
          <a:bodyPr/>
          <a:lstStyle/>
          <a:p>
            <a:endParaRPr lang="ko-KR" altLang="en-US"/>
          </a:p>
        </p:txBody>
      </p:sp>
      <p:sp>
        <p:nvSpPr>
          <p:cNvPr id="28" name="Shape 26"/>
          <p:cNvSpPr/>
          <p:nvPr/>
        </p:nvSpPr>
        <p:spPr>
          <a:xfrm>
            <a:off x="548640" y="9043416"/>
            <a:ext cx="54864" cy="1005840"/>
          </a:xfrm>
          <a:prstGeom prst="rect">
            <a:avLst/>
          </a:prstGeom>
          <a:solidFill>
            <a:srgbClr val="1B2A41"/>
          </a:solidFill>
          <a:ln/>
        </p:spPr>
        <p:txBody>
          <a:bodyPr/>
          <a:lstStyle/>
          <a:p>
            <a:endParaRPr lang="ko-KR" altLang="en-US"/>
          </a:p>
        </p:txBody>
      </p:sp>
      <p:sp>
        <p:nvSpPr>
          <p:cNvPr id="29" name="Text 27"/>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30" name="Text 28"/>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介绍锥束 CT 的结构与工作原理、控制面板按钮的位置及功能。为正确理解各按钮的功能并安全操作，请仔细阅读本章。</a:t>
            </a:r>
            <a:endParaRPr lang="en-US" sz="1050" dirty="0"/>
          </a:p>
        </p:txBody>
      </p:sp>
      <p:sp>
        <p:nvSpPr>
          <p:cNvPr id="31" name="Text 29"/>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08 · Cone-Beam CT Layout · 锥束 CT 结构及控制面板</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24</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8.1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Switches &amp; Control Buttons · 开关及控制按钮</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前面板（1/2）</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设备前面的控制面板有以下开关和按钮。请正确熟知各按钮的功能及操作方法。</a:t>
            </a:r>
            <a:endParaRPr lang="en-US" sz="1000" dirty="0"/>
          </a:p>
        </p:txBody>
      </p:sp>
      <p:sp>
        <p:nvSpPr>
          <p:cNvPr id="15" name="Shape 13"/>
          <p:cNvSpPr/>
          <p:nvPr/>
        </p:nvSpPr>
        <p:spPr>
          <a:xfrm>
            <a:off x="548640" y="2011680"/>
            <a:ext cx="6464808" cy="3200400"/>
          </a:xfrm>
          <a:prstGeom prst="rect">
            <a:avLst/>
          </a:prstGeom>
          <a:solidFill>
            <a:srgbClr val="F4F6F8"/>
          </a:solidFill>
          <a:ln w="12700">
            <a:solidFill>
              <a:srgbClr val="DDE3EA"/>
            </a:solidFill>
            <a:prstDash val="solid"/>
          </a:ln>
        </p:spPr>
        <p:txBody>
          <a:bodyPr/>
          <a:lstStyle/>
          <a:p>
            <a:endParaRPr lang="ko-KR" altLang="en-US"/>
          </a:p>
        </p:txBody>
      </p:sp>
      <p:sp>
        <p:nvSpPr>
          <p:cNvPr id="17" name="Text 14"/>
          <p:cNvSpPr/>
          <p:nvPr/>
        </p:nvSpPr>
        <p:spPr>
          <a:xfrm>
            <a:off x="548640" y="493776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8.1 · 控制面板概览</a:t>
            </a:r>
            <a:endParaRPr lang="en-US" sz="850" dirty="0"/>
          </a:p>
        </p:txBody>
      </p:sp>
      <p:sp>
        <p:nvSpPr>
          <p:cNvPr id="18" name="Shape 15"/>
          <p:cNvSpPr/>
          <p:nvPr/>
        </p:nvSpPr>
        <p:spPr>
          <a:xfrm>
            <a:off x="548640" y="5440680"/>
            <a:ext cx="6464808" cy="1143000"/>
          </a:xfrm>
          <a:prstGeom prst="rect">
            <a:avLst/>
          </a:prstGeom>
          <a:solidFill>
            <a:srgbClr val="FFFFFF"/>
          </a:solidFill>
          <a:ln w="12700">
            <a:solidFill>
              <a:srgbClr val="DDE3EA"/>
            </a:solidFill>
            <a:prstDash val="solid"/>
          </a:ln>
        </p:spPr>
        <p:txBody>
          <a:bodyPr/>
          <a:lstStyle/>
          <a:p>
            <a:endParaRPr lang="ko-KR" altLang="en-US"/>
          </a:p>
        </p:txBody>
      </p:sp>
      <p:sp>
        <p:nvSpPr>
          <p:cNvPr id="19" name="Shape 16"/>
          <p:cNvSpPr/>
          <p:nvPr/>
        </p:nvSpPr>
        <p:spPr>
          <a:xfrm>
            <a:off x="548640" y="5440680"/>
            <a:ext cx="1097280" cy="1143000"/>
          </a:xfrm>
          <a:prstGeom prst="rect">
            <a:avLst/>
          </a:prstGeom>
          <a:solidFill>
            <a:srgbClr val="1B2A41"/>
          </a:solidFill>
          <a:ln/>
        </p:spPr>
        <p:txBody>
          <a:bodyPr/>
          <a:lstStyle/>
          <a:p>
            <a:endParaRPr lang="ko-KR" altLang="en-US"/>
          </a:p>
        </p:txBody>
      </p:sp>
      <p:sp>
        <p:nvSpPr>
          <p:cNvPr id="20" name="Text 17"/>
          <p:cNvSpPr/>
          <p:nvPr/>
        </p:nvSpPr>
        <p:spPr>
          <a:xfrm>
            <a:off x="548640" y="5623560"/>
            <a:ext cx="1097280" cy="274320"/>
          </a:xfrm>
          <a:prstGeom prst="rect">
            <a:avLst/>
          </a:prstGeom>
          <a:noFill/>
          <a:ln/>
        </p:spPr>
        <p:txBody>
          <a:bodyPr wrap="square" lIns="0" tIns="0" rIns="0" bIns="0" rtlCol="0" anchor="ctr"/>
          <a:lstStyle/>
          <a:p>
            <a:pPr marL="0" indent="0" algn="ctr">
              <a:buNone/>
            </a:pPr>
            <a:r>
              <a:rPr lang="en-US" sz="1000" b="1" kern="0" spc="400" dirty="0">
                <a:solidFill>
                  <a:srgbClr val="8AA9D1"/>
                </a:solidFill>
                <a:latin typeface="Pretendard" pitchFamily="34" charset="0"/>
                <a:ea typeface="Pretendard" pitchFamily="34" charset="-122"/>
                <a:cs typeface="Pretendard" pitchFamily="34" charset="-120"/>
              </a:rPr>
              <a:t>8-1</a:t>
            </a:r>
            <a:endParaRPr lang="en-US" sz="1000" dirty="0"/>
          </a:p>
        </p:txBody>
      </p:sp>
      <p:pic>
        <p:nvPicPr>
          <p:cNvPr id="21" name="Image 1" descr="preencoded.png"/>
          <p:cNvPicPr>
            <a:picLocks noChangeAspect="1"/>
          </p:cNvPicPr>
          <p:nvPr/>
        </p:nvPicPr>
        <p:blipFill>
          <a:blip r:embed="rId3"/>
          <a:stretch>
            <a:fillRect/>
          </a:stretch>
        </p:blipFill>
        <p:spPr>
          <a:xfrm>
            <a:off x="914400" y="5989320"/>
            <a:ext cx="365760" cy="365760"/>
          </a:xfrm>
          <a:prstGeom prst="rect">
            <a:avLst/>
          </a:prstGeom>
        </p:spPr>
      </p:pic>
      <p:sp>
        <p:nvSpPr>
          <p:cNvPr id="22" name="Text 18"/>
          <p:cNvSpPr/>
          <p:nvPr/>
        </p:nvSpPr>
        <p:spPr>
          <a:xfrm>
            <a:off x="1783080" y="5577840"/>
            <a:ext cx="5093208" cy="32004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电源钥匙开关</a:t>
            </a:r>
            <a:endParaRPr lang="en-US" sz="1400" dirty="0"/>
          </a:p>
        </p:txBody>
      </p:sp>
      <p:sp>
        <p:nvSpPr>
          <p:cNvPr id="23" name="Text 19"/>
          <p:cNvSpPr/>
          <p:nvPr/>
        </p:nvSpPr>
        <p:spPr>
          <a:xfrm>
            <a:off x="1783080" y="5897880"/>
            <a:ext cx="5093208" cy="228600"/>
          </a:xfrm>
          <a:prstGeom prst="rect">
            <a:avLst/>
          </a:prstGeom>
          <a:noFill/>
          <a:ln/>
        </p:spPr>
        <p:txBody>
          <a:bodyPr wrap="square" lIns="0" tIns="0" rIns="0" bIns="0" rtlCol="0" anchor="ctr"/>
          <a:lstStyle/>
          <a:p>
            <a:pPr marL="0" indent="0">
              <a:buNone/>
            </a:pPr>
            <a:r>
              <a:rPr lang="en-US" sz="950" i="1" dirty="0">
                <a:solidFill>
                  <a:srgbClr val="4A6FA5"/>
                </a:solidFill>
                <a:latin typeface="Pretendard" pitchFamily="34" charset="0"/>
                <a:ea typeface="Pretendard" pitchFamily="34" charset="-122"/>
                <a:cs typeface="Pretendard" pitchFamily="34" charset="-120"/>
              </a:rPr>
              <a:t>电源钥匙开关</a:t>
            </a:r>
            <a:endParaRPr lang="en-US" sz="950" dirty="0"/>
          </a:p>
        </p:txBody>
      </p:sp>
      <p:sp>
        <p:nvSpPr>
          <p:cNvPr id="24" name="Text 20"/>
          <p:cNvSpPr/>
          <p:nvPr/>
        </p:nvSpPr>
        <p:spPr>
          <a:xfrm>
            <a:off x="1783080" y="6172200"/>
            <a:ext cx="5093208" cy="27432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将电源钥匙开关顺时针旋转开启电源后，设备进入操作准备状态。若要直接向图像采集装置和操作器供电，需按下「SYSTEM START」按钮。</a:t>
            </a:r>
            <a:endParaRPr lang="en-US" sz="950" dirty="0"/>
          </a:p>
        </p:txBody>
      </p:sp>
      <p:sp>
        <p:nvSpPr>
          <p:cNvPr id="25" name="Shape 21"/>
          <p:cNvSpPr/>
          <p:nvPr/>
        </p:nvSpPr>
        <p:spPr>
          <a:xfrm>
            <a:off x="548640" y="7086600"/>
            <a:ext cx="6464808" cy="1143000"/>
          </a:xfrm>
          <a:prstGeom prst="rect">
            <a:avLst/>
          </a:prstGeom>
          <a:solidFill>
            <a:srgbClr val="FFFFFF"/>
          </a:solidFill>
          <a:ln w="12700">
            <a:solidFill>
              <a:srgbClr val="DDE3EA"/>
            </a:solidFill>
            <a:prstDash val="solid"/>
          </a:ln>
        </p:spPr>
        <p:txBody>
          <a:bodyPr/>
          <a:lstStyle/>
          <a:p>
            <a:endParaRPr lang="ko-KR" altLang="en-US"/>
          </a:p>
        </p:txBody>
      </p:sp>
      <p:sp>
        <p:nvSpPr>
          <p:cNvPr id="26" name="Shape 22"/>
          <p:cNvSpPr/>
          <p:nvPr/>
        </p:nvSpPr>
        <p:spPr>
          <a:xfrm>
            <a:off x="548640" y="7086600"/>
            <a:ext cx="1097280" cy="1143000"/>
          </a:xfrm>
          <a:prstGeom prst="rect">
            <a:avLst/>
          </a:prstGeom>
          <a:solidFill>
            <a:srgbClr val="C8102E"/>
          </a:solidFill>
          <a:ln/>
        </p:spPr>
        <p:txBody>
          <a:bodyPr/>
          <a:lstStyle/>
          <a:p>
            <a:endParaRPr lang="ko-KR" altLang="en-US"/>
          </a:p>
        </p:txBody>
      </p:sp>
      <p:sp>
        <p:nvSpPr>
          <p:cNvPr id="27" name="Text 23"/>
          <p:cNvSpPr/>
          <p:nvPr/>
        </p:nvSpPr>
        <p:spPr>
          <a:xfrm>
            <a:off x="548640" y="7269480"/>
            <a:ext cx="1097280" cy="274320"/>
          </a:xfrm>
          <a:prstGeom prst="rect">
            <a:avLst/>
          </a:prstGeom>
          <a:noFill/>
          <a:ln/>
        </p:spPr>
        <p:txBody>
          <a:bodyPr wrap="square" lIns="0" tIns="0" rIns="0" bIns="0" rtlCol="0" anchor="ctr"/>
          <a:lstStyle/>
          <a:p>
            <a:pPr marL="0" indent="0" algn="ctr">
              <a:buNone/>
            </a:pPr>
            <a:r>
              <a:rPr lang="en-US" sz="1000" b="1" kern="0" spc="400" dirty="0">
                <a:solidFill>
                  <a:srgbClr val="8AA9D1"/>
                </a:solidFill>
                <a:latin typeface="Pretendard" pitchFamily="34" charset="0"/>
                <a:ea typeface="Pretendard" pitchFamily="34" charset="-122"/>
                <a:cs typeface="Pretendard" pitchFamily="34" charset="-120"/>
              </a:rPr>
              <a:t>8-2</a:t>
            </a:r>
            <a:endParaRPr lang="en-US" sz="1000" dirty="0"/>
          </a:p>
        </p:txBody>
      </p:sp>
      <p:sp>
        <p:nvSpPr>
          <p:cNvPr id="29" name="Text 24"/>
          <p:cNvSpPr/>
          <p:nvPr/>
        </p:nvSpPr>
        <p:spPr>
          <a:xfrm>
            <a:off x="1783080" y="7223760"/>
            <a:ext cx="5093208" cy="32004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紧急停止按钮</a:t>
            </a:r>
            <a:endParaRPr lang="en-US" sz="1400" dirty="0"/>
          </a:p>
        </p:txBody>
      </p:sp>
      <p:sp>
        <p:nvSpPr>
          <p:cNvPr id="30" name="Text 25"/>
          <p:cNvSpPr/>
          <p:nvPr/>
        </p:nvSpPr>
        <p:spPr>
          <a:xfrm>
            <a:off x="1783080" y="7543800"/>
            <a:ext cx="5093208" cy="228600"/>
          </a:xfrm>
          <a:prstGeom prst="rect">
            <a:avLst/>
          </a:prstGeom>
          <a:noFill/>
          <a:ln/>
        </p:spPr>
        <p:txBody>
          <a:bodyPr wrap="square" lIns="0" tIns="0" rIns="0" bIns="0" rtlCol="0" anchor="ctr"/>
          <a:lstStyle/>
          <a:p>
            <a:pPr marL="0" indent="0">
              <a:buNone/>
            </a:pPr>
            <a:r>
              <a:rPr lang="en-US" sz="950" i="1" dirty="0">
                <a:solidFill>
                  <a:srgbClr val="4A6FA5"/>
                </a:solidFill>
                <a:latin typeface="Pretendard" pitchFamily="34" charset="0"/>
                <a:ea typeface="Pretendard" pitchFamily="34" charset="-122"/>
                <a:cs typeface="Pretendard" pitchFamily="34" charset="-120"/>
              </a:rPr>
              <a:t>紧急停止</a:t>
            </a:r>
            <a:endParaRPr lang="en-US" sz="950" dirty="0"/>
          </a:p>
        </p:txBody>
      </p:sp>
      <p:sp>
        <p:nvSpPr>
          <p:cNvPr id="31" name="Text 26"/>
          <p:cNvSpPr/>
          <p:nvPr/>
        </p:nvSpPr>
        <p:spPr>
          <a:xfrm>
            <a:off x="1783080" y="7818120"/>
            <a:ext cx="5093208" cy="2286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按下此按钮后，系统立即关闭，所有进一步动作停止，X 射线照射也随之停止。</a:t>
            </a:r>
            <a:endParaRPr lang="en-US" sz="950" dirty="0"/>
          </a:p>
        </p:txBody>
      </p:sp>
      <p:pic>
        <p:nvPicPr>
          <p:cNvPr id="35" name="그림 34">
            <a:extLst>
              <a:ext uri="{FF2B5EF4-FFF2-40B4-BE49-F238E27FC236}">
                <a16:creationId xmlns:a16="http://schemas.microsoft.com/office/drawing/2014/main" id="{BC06148B-8EE1-E284-9845-D0C1108526FA}"/>
              </a:ext>
            </a:extLst>
          </p:cNvPr>
          <p:cNvPicPr>
            <a:picLocks noChangeAspect="1"/>
          </p:cNvPicPr>
          <p:nvPr/>
        </p:nvPicPr>
        <p:blipFill>
          <a:blip r:embed="rId4"/>
          <a:srcRect l="11634" t="9744" r="12252" b="11582"/>
          <a:stretch>
            <a:fillRect/>
          </a:stretch>
        </p:blipFill>
        <p:spPr>
          <a:xfrm>
            <a:off x="889634" y="7557135"/>
            <a:ext cx="390526" cy="375285"/>
          </a:xfrm>
          <a:prstGeom prst="rect">
            <a:avLst/>
          </a:prstGeom>
        </p:spPr>
      </p:pic>
      <p:pic>
        <p:nvPicPr>
          <p:cNvPr id="28" name="그림 27" descr="The image shows a control panel with various buttons and switches for a system, including options for starting the system, adjusting various controls, and opening or closing a door.  AI 생성 콘텐츠는 정확하지 않을 수 있습니다.">
            <a:extLst>
              <a:ext uri="{FF2B5EF4-FFF2-40B4-BE49-F238E27FC236}">
                <a16:creationId xmlns:a16="http://schemas.microsoft.com/office/drawing/2014/main" id="{CD13FF01-3686-B5FE-3947-AB79999C17E6}"/>
              </a:ext>
            </a:extLst>
          </p:cNvPr>
          <p:cNvPicPr>
            <a:picLocks noChangeAspect="1"/>
          </p:cNvPicPr>
          <p:nvPr/>
        </p:nvPicPr>
        <p:blipFill>
          <a:blip r:embed="rId5"/>
          <a:srcRect l="1344" t="16327" r="2267" b="27634"/>
          <a:stretch>
            <a:fillRect/>
          </a:stretch>
        </p:blipFill>
        <p:spPr>
          <a:xfrm>
            <a:off x="925660" y="2327316"/>
            <a:ext cx="5710767" cy="249010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08 · Cone-Beam CT Layout · 锥束 CT 结构及控制面板</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25</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8.1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Switches &amp; Control Buttons · 开关及控制按钮</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前面板（2/2）</a:t>
            </a:r>
            <a:endParaRPr lang="en-US" sz="1000" dirty="0"/>
          </a:p>
        </p:txBody>
      </p:sp>
      <p:sp>
        <p:nvSpPr>
          <p:cNvPr id="14" name="Shape 12"/>
          <p:cNvSpPr/>
          <p:nvPr/>
        </p:nvSpPr>
        <p:spPr>
          <a:xfrm>
            <a:off x="548640" y="1417320"/>
            <a:ext cx="2286000" cy="2103120"/>
          </a:xfrm>
          <a:prstGeom prst="rect">
            <a:avLst/>
          </a:prstGeom>
          <a:solidFill>
            <a:srgbClr val="F4F6F8"/>
          </a:solidFill>
          <a:ln w="12700">
            <a:solidFill>
              <a:srgbClr val="DDE3EA"/>
            </a:solidFill>
            <a:prstDash val="solid"/>
          </a:ln>
        </p:spPr>
        <p:txBody>
          <a:bodyPr/>
          <a:lstStyle/>
          <a:p>
            <a:endParaRPr lang="ko-KR" altLang="en-US"/>
          </a:p>
        </p:txBody>
      </p:sp>
      <p:pic>
        <p:nvPicPr>
          <p:cNvPr id="15" name="Image 0" descr="/home/claude/sample/imgs/image33.png"/>
          <p:cNvPicPr>
            <a:picLocks noChangeAspect="1"/>
          </p:cNvPicPr>
          <p:nvPr/>
        </p:nvPicPr>
        <p:blipFill>
          <a:blip r:embed="rId3"/>
          <a:srcRect/>
          <a:stretch/>
        </p:blipFill>
        <p:spPr>
          <a:xfrm>
            <a:off x="621792" y="1490472"/>
            <a:ext cx="2139696" cy="1737360"/>
          </a:xfrm>
          <a:prstGeom prst="rect">
            <a:avLst/>
          </a:prstGeom>
        </p:spPr>
      </p:pic>
      <p:sp>
        <p:nvSpPr>
          <p:cNvPr id="16" name="Text 13"/>
          <p:cNvSpPr/>
          <p:nvPr/>
        </p:nvSpPr>
        <p:spPr>
          <a:xfrm>
            <a:off x="548640" y="3246120"/>
            <a:ext cx="2286000"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8.2 · 紧急停止按钮</a:t>
            </a:r>
            <a:endParaRPr lang="en-US" sz="850" dirty="0"/>
          </a:p>
        </p:txBody>
      </p:sp>
      <p:sp>
        <p:nvSpPr>
          <p:cNvPr id="17" name="Text 14"/>
          <p:cNvSpPr/>
          <p:nvPr/>
        </p:nvSpPr>
        <p:spPr>
          <a:xfrm>
            <a:off x="3108960" y="1463040"/>
            <a:ext cx="39044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紧急停止操作方法</a:t>
            </a:r>
            <a:endParaRPr lang="en-US" sz="1200" dirty="0"/>
          </a:p>
        </p:txBody>
      </p:sp>
      <p:sp>
        <p:nvSpPr>
          <p:cNvPr id="18" name="Text 15"/>
          <p:cNvSpPr/>
          <p:nvPr/>
        </p:nvSpPr>
        <p:spPr>
          <a:xfrm>
            <a:off x="3108960" y="1783080"/>
            <a:ext cx="3904488" cy="137160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紧急时用力按下红色蘑菇形紧急停止开关，所有动作立即停止。若要解除，将开关顺时针旋转。</a:t>
            </a:r>
            <a:endParaRPr lang="en-US" sz="1050" dirty="0"/>
          </a:p>
        </p:txBody>
      </p:sp>
      <p:sp>
        <p:nvSpPr>
          <p:cNvPr id="19" name="Shape 16"/>
          <p:cNvSpPr/>
          <p:nvPr/>
        </p:nvSpPr>
        <p:spPr>
          <a:xfrm>
            <a:off x="548640" y="3749040"/>
            <a:ext cx="3140964" cy="960120"/>
          </a:xfrm>
          <a:prstGeom prst="rect">
            <a:avLst/>
          </a:prstGeom>
          <a:solidFill>
            <a:srgbClr val="FFFFFF"/>
          </a:solidFill>
          <a:ln w="12700">
            <a:solidFill>
              <a:srgbClr val="DDE3EA"/>
            </a:solidFill>
            <a:prstDash val="solid"/>
          </a:ln>
        </p:spPr>
        <p:txBody>
          <a:bodyPr/>
          <a:lstStyle/>
          <a:p>
            <a:endParaRPr lang="ko-KR" altLang="en-US"/>
          </a:p>
        </p:txBody>
      </p:sp>
      <p:sp>
        <p:nvSpPr>
          <p:cNvPr id="20" name="Shape 17"/>
          <p:cNvSpPr/>
          <p:nvPr/>
        </p:nvSpPr>
        <p:spPr>
          <a:xfrm>
            <a:off x="548640" y="3749040"/>
            <a:ext cx="3140964" cy="36576"/>
          </a:xfrm>
          <a:prstGeom prst="rect">
            <a:avLst/>
          </a:prstGeom>
          <a:solidFill>
            <a:srgbClr val="0F8554"/>
          </a:solidFill>
          <a:ln/>
        </p:spPr>
        <p:txBody>
          <a:bodyPr/>
          <a:lstStyle/>
          <a:p>
            <a:endParaRPr lang="ko-KR" altLang="en-US"/>
          </a:p>
        </p:txBody>
      </p:sp>
      <p:sp>
        <p:nvSpPr>
          <p:cNvPr id="21" name="Text 18"/>
          <p:cNvSpPr/>
          <p:nvPr/>
        </p:nvSpPr>
        <p:spPr>
          <a:xfrm>
            <a:off x="731520" y="3840480"/>
            <a:ext cx="1097280" cy="201168"/>
          </a:xfrm>
          <a:prstGeom prst="rect">
            <a:avLst/>
          </a:prstGeom>
          <a:noFill/>
          <a:ln/>
        </p:spPr>
        <p:txBody>
          <a:bodyPr wrap="square" lIns="0" tIns="0" rIns="0" bIns="0" rtlCol="0" anchor="ctr"/>
          <a:lstStyle/>
          <a:p>
            <a:pPr marL="0" indent="0">
              <a:buNone/>
            </a:pPr>
            <a:r>
              <a:rPr lang="en-US" sz="900" b="1" kern="0" spc="300" dirty="0">
                <a:solidFill>
                  <a:srgbClr val="0F8554"/>
                </a:solidFill>
                <a:latin typeface="Pretendard" pitchFamily="34" charset="0"/>
                <a:ea typeface="Pretendard" pitchFamily="34" charset="-122"/>
                <a:cs typeface="Pretendard" pitchFamily="34" charset="-120"/>
              </a:rPr>
              <a:t>8-3</a:t>
            </a:r>
            <a:endParaRPr lang="en-US" sz="900" dirty="0"/>
          </a:p>
        </p:txBody>
      </p:sp>
      <p:pic>
        <p:nvPicPr>
          <p:cNvPr id="22" name="Image 1" descr="preencoded.png"/>
          <p:cNvPicPr>
            <a:picLocks noChangeAspect="1"/>
          </p:cNvPicPr>
          <p:nvPr/>
        </p:nvPicPr>
        <p:blipFill>
          <a:blip r:embed="rId4"/>
          <a:stretch>
            <a:fillRect/>
          </a:stretch>
        </p:blipFill>
        <p:spPr>
          <a:xfrm>
            <a:off x="731520" y="4069080"/>
            <a:ext cx="274320" cy="274320"/>
          </a:xfrm>
          <a:prstGeom prst="rect">
            <a:avLst/>
          </a:prstGeom>
        </p:spPr>
      </p:pic>
      <p:sp>
        <p:nvSpPr>
          <p:cNvPr id="23" name="Text 19"/>
          <p:cNvSpPr/>
          <p:nvPr/>
        </p:nvSpPr>
        <p:spPr>
          <a:xfrm>
            <a:off x="1097280" y="4041648"/>
            <a:ext cx="2500884" cy="27432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SYSTEM START 按钮</a:t>
            </a:r>
            <a:endParaRPr lang="en-US" sz="1150" dirty="0"/>
          </a:p>
        </p:txBody>
      </p:sp>
      <p:sp>
        <p:nvSpPr>
          <p:cNvPr id="24" name="Text 20"/>
          <p:cNvSpPr/>
          <p:nvPr/>
        </p:nvSpPr>
        <p:spPr>
          <a:xfrm>
            <a:off x="1097280" y="4279392"/>
            <a:ext cx="2500884" cy="182880"/>
          </a:xfrm>
          <a:prstGeom prst="rect">
            <a:avLst/>
          </a:prstGeom>
          <a:noFill/>
          <a:ln/>
        </p:spPr>
        <p:txBody>
          <a:bodyPr wrap="square" lIns="0" tIns="0" rIns="0" bIns="0" rtlCol="0" anchor="ctr"/>
          <a:lstStyle/>
          <a:p>
            <a:pPr marL="0" indent="0">
              <a:buNone/>
            </a:pPr>
            <a:r>
              <a:rPr lang="en-US" sz="800" i="1" dirty="0">
                <a:solidFill>
                  <a:srgbClr val="6B7280"/>
                </a:solidFill>
                <a:latin typeface="Pretendard" pitchFamily="34" charset="0"/>
                <a:ea typeface="Pretendard" pitchFamily="34" charset="-122"/>
                <a:cs typeface="Pretendard" pitchFamily="34" charset="-120"/>
              </a:rPr>
              <a:t>系统启动</a:t>
            </a:r>
            <a:endParaRPr lang="en-US" sz="800" dirty="0"/>
          </a:p>
        </p:txBody>
      </p:sp>
      <p:sp>
        <p:nvSpPr>
          <p:cNvPr id="25" name="Text 21"/>
          <p:cNvSpPr/>
          <p:nvPr/>
        </p:nvSpPr>
        <p:spPr>
          <a:xfrm>
            <a:off x="731520" y="4425696"/>
            <a:ext cx="2866644" cy="246888"/>
          </a:xfrm>
          <a:prstGeom prst="rect">
            <a:avLst/>
          </a:prstGeom>
          <a:noFill/>
          <a:ln/>
        </p:spPr>
        <p:txBody>
          <a:bodyPr wrap="square" lIns="0" tIns="0" rIns="0" bIns="0" rtlCol="0" anchor="t"/>
          <a:lstStyle/>
          <a:p>
            <a:pPr marL="0" indent="0">
              <a:buNone/>
            </a:pPr>
            <a:r>
              <a:rPr lang="en-US" sz="850" dirty="0">
                <a:solidFill>
                  <a:srgbClr val="1F2937"/>
                </a:solidFill>
                <a:latin typeface="Pretendard" pitchFamily="34" charset="0"/>
                <a:ea typeface="Pretendard" pitchFamily="34" charset="-122"/>
                <a:cs typeface="Pretendard" pitchFamily="34" charset="-120"/>
              </a:rPr>
              <a:t>按下此按钮后，设备通电。</a:t>
            </a:r>
            <a:endParaRPr lang="en-US" sz="850" dirty="0"/>
          </a:p>
        </p:txBody>
      </p:sp>
      <p:sp>
        <p:nvSpPr>
          <p:cNvPr id="26" name="Shape 22"/>
          <p:cNvSpPr/>
          <p:nvPr/>
        </p:nvSpPr>
        <p:spPr>
          <a:xfrm>
            <a:off x="3872484" y="3749040"/>
            <a:ext cx="3140964" cy="960120"/>
          </a:xfrm>
          <a:prstGeom prst="rect">
            <a:avLst/>
          </a:prstGeom>
          <a:solidFill>
            <a:srgbClr val="FFFFFF"/>
          </a:solidFill>
          <a:ln w="12700">
            <a:solidFill>
              <a:srgbClr val="DDE3EA"/>
            </a:solidFill>
            <a:prstDash val="solid"/>
          </a:ln>
        </p:spPr>
        <p:txBody>
          <a:bodyPr/>
          <a:lstStyle/>
          <a:p>
            <a:endParaRPr lang="ko-KR" altLang="en-US"/>
          </a:p>
        </p:txBody>
      </p:sp>
      <p:sp>
        <p:nvSpPr>
          <p:cNvPr id="27" name="Shape 23"/>
          <p:cNvSpPr/>
          <p:nvPr/>
        </p:nvSpPr>
        <p:spPr>
          <a:xfrm>
            <a:off x="3872484" y="3749040"/>
            <a:ext cx="3140964" cy="36576"/>
          </a:xfrm>
          <a:prstGeom prst="rect">
            <a:avLst/>
          </a:prstGeom>
          <a:solidFill>
            <a:schemeClr val="accent2"/>
          </a:solidFill>
          <a:ln/>
        </p:spPr>
        <p:txBody>
          <a:bodyPr/>
          <a:lstStyle/>
          <a:p>
            <a:endParaRPr lang="ko-KR" altLang="en-US"/>
          </a:p>
        </p:txBody>
      </p:sp>
      <p:sp>
        <p:nvSpPr>
          <p:cNvPr id="28" name="Text 24"/>
          <p:cNvSpPr/>
          <p:nvPr/>
        </p:nvSpPr>
        <p:spPr>
          <a:xfrm>
            <a:off x="4055364" y="3840480"/>
            <a:ext cx="1097280" cy="201168"/>
          </a:xfrm>
          <a:prstGeom prst="rect">
            <a:avLst/>
          </a:prstGeom>
          <a:noFill/>
          <a:ln/>
        </p:spPr>
        <p:txBody>
          <a:bodyPr wrap="square" lIns="0" tIns="0" rIns="0" bIns="0" rtlCol="0" anchor="ctr"/>
          <a:lstStyle/>
          <a:p>
            <a:pPr marL="0" indent="0">
              <a:buNone/>
            </a:pPr>
            <a:r>
              <a:rPr lang="en-US" sz="900" b="1" kern="0" spc="300" dirty="0">
                <a:solidFill>
                  <a:srgbClr val="4A6FA5"/>
                </a:solidFill>
                <a:latin typeface="Pretendard" pitchFamily="34" charset="0"/>
                <a:ea typeface="Pretendard" pitchFamily="34" charset="-122"/>
                <a:cs typeface="Pretendard" pitchFamily="34" charset="-120"/>
              </a:rPr>
              <a:t>8-4</a:t>
            </a:r>
            <a:endParaRPr lang="en-US" sz="900" dirty="0"/>
          </a:p>
        </p:txBody>
      </p:sp>
      <p:pic>
        <p:nvPicPr>
          <p:cNvPr id="29" name="Image 2" descr="preencoded.png"/>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colorTemperature colorTemp="2353"/>
                    </a14:imgEffect>
                    <a14:imgEffect>
                      <a14:saturation sat="135000"/>
                    </a14:imgEffect>
                    <a14:imgEffect>
                      <a14:brightnessContrast bright="-26000"/>
                    </a14:imgEffect>
                  </a14:imgLayer>
                </a14:imgProps>
              </a:ext>
            </a:extLst>
          </a:blip>
          <a:stretch>
            <a:fillRect/>
          </a:stretch>
        </p:blipFill>
        <p:spPr>
          <a:xfrm>
            <a:off x="4055364" y="4069080"/>
            <a:ext cx="274320" cy="274320"/>
          </a:xfrm>
          <a:prstGeom prst="rect">
            <a:avLst/>
          </a:prstGeom>
        </p:spPr>
      </p:pic>
      <p:sp>
        <p:nvSpPr>
          <p:cNvPr id="30" name="Text 25"/>
          <p:cNvSpPr/>
          <p:nvPr/>
        </p:nvSpPr>
        <p:spPr>
          <a:xfrm>
            <a:off x="4421124" y="4041648"/>
            <a:ext cx="2500884" cy="27432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开门按钮</a:t>
            </a:r>
            <a:endParaRPr lang="en-US" sz="1150" dirty="0"/>
          </a:p>
        </p:txBody>
      </p:sp>
      <p:sp>
        <p:nvSpPr>
          <p:cNvPr id="31" name="Text 26"/>
          <p:cNvSpPr/>
          <p:nvPr/>
        </p:nvSpPr>
        <p:spPr>
          <a:xfrm>
            <a:off x="4421124" y="4279392"/>
            <a:ext cx="2500884" cy="182880"/>
          </a:xfrm>
          <a:prstGeom prst="rect">
            <a:avLst/>
          </a:prstGeom>
          <a:noFill/>
          <a:ln/>
        </p:spPr>
        <p:txBody>
          <a:bodyPr wrap="square" lIns="0" tIns="0" rIns="0" bIns="0" rtlCol="0" anchor="ctr"/>
          <a:lstStyle/>
          <a:p>
            <a:pPr marL="0" indent="0">
              <a:buNone/>
            </a:pPr>
            <a:r>
              <a:rPr lang="en-US" sz="800" i="1" dirty="0">
                <a:solidFill>
                  <a:srgbClr val="6B7280"/>
                </a:solidFill>
                <a:latin typeface="Pretendard" pitchFamily="34" charset="0"/>
                <a:ea typeface="Pretendard" pitchFamily="34" charset="-122"/>
                <a:cs typeface="Pretendard" pitchFamily="34" charset="-120"/>
              </a:rPr>
              <a:t>开门</a:t>
            </a:r>
            <a:endParaRPr lang="en-US" sz="800" dirty="0"/>
          </a:p>
        </p:txBody>
      </p:sp>
      <p:sp>
        <p:nvSpPr>
          <p:cNvPr id="32" name="Text 27"/>
          <p:cNvSpPr/>
          <p:nvPr/>
        </p:nvSpPr>
        <p:spPr>
          <a:xfrm>
            <a:off x="4055364" y="4425696"/>
            <a:ext cx="2866644" cy="246888"/>
          </a:xfrm>
          <a:prstGeom prst="rect">
            <a:avLst/>
          </a:prstGeom>
          <a:noFill/>
          <a:ln/>
        </p:spPr>
        <p:txBody>
          <a:bodyPr wrap="square" lIns="0" tIns="0" rIns="0" bIns="0" rtlCol="0" anchor="t"/>
          <a:lstStyle/>
          <a:p>
            <a:pPr marL="0" indent="0">
              <a:buNone/>
            </a:pPr>
            <a:r>
              <a:rPr lang="en-US" sz="850" dirty="0">
                <a:solidFill>
                  <a:srgbClr val="1F2937"/>
                </a:solidFill>
                <a:latin typeface="Pretendard" pitchFamily="34" charset="0"/>
                <a:ea typeface="Pretendard" pitchFamily="34" charset="-122"/>
                <a:cs typeface="Pretendard" pitchFamily="34" charset="-120"/>
              </a:rPr>
              <a:t>用于开门。</a:t>
            </a:r>
            <a:endParaRPr lang="en-US" sz="850" dirty="0"/>
          </a:p>
        </p:txBody>
      </p:sp>
      <p:sp>
        <p:nvSpPr>
          <p:cNvPr id="33" name="Shape 28"/>
          <p:cNvSpPr/>
          <p:nvPr/>
        </p:nvSpPr>
        <p:spPr>
          <a:xfrm>
            <a:off x="548640" y="4846320"/>
            <a:ext cx="3140964" cy="960120"/>
          </a:xfrm>
          <a:prstGeom prst="rect">
            <a:avLst/>
          </a:prstGeom>
          <a:solidFill>
            <a:srgbClr val="FFFFFF"/>
          </a:solidFill>
          <a:ln w="12700">
            <a:solidFill>
              <a:srgbClr val="DDE3EA"/>
            </a:solidFill>
            <a:prstDash val="solid"/>
          </a:ln>
        </p:spPr>
        <p:txBody>
          <a:bodyPr/>
          <a:lstStyle/>
          <a:p>
            <a:endParaRPr lang="ko-KR" altLang="en-US"/>
          </a:p>
        </p:txBody>
      </p:sp>
      <p:sp>
        <p:nvSpPr>
          <p:cNvPr id="34" name="Shape 29"/>
          <p:cNvSpPr/>
          <p:nvPr/>
        </p:nvSpPr>
        <p:spPr>
          <a:xfrm>
            <a:off x="548640" y="4846320"/>
            <a:ext cx="3140964" cy="36576"/>
          </a:xfrm>
          <a:prstGeom prst="rect">
            <a:avLst/>
          </a:prstGeom>
          <a:solidFill>
            <a:srgbClr val="4A6FA5"/>
          </a:solidFill>
          <a:ln/>
        </p:spPr>
        <p:txBody>
          <a:bodyPr/>
          <a:lstStyle/>
          <a:p>
            <a:endParaRPr lang="ko-KR" altLang="en-US"/>
          </a:p>
        </p:txBody>
      </p:sp>
      <p:sp>
        <p:nvSpPr>
          <p:cNvPr id="35" name="Text 30"/>
          <p:cNvSpPr/>
          <p:nvPr/>
        </p:nvSpPr>
        <p:spPr>
          <a:xfrm>
            <a:off x="731520" y="4937760"/>
            <a:ext cx="1097280" cy="201168"/>
          </a:xfrm>
          <a:prstGeom prst="rect">
            <a:avLst/>
          </a:prstGeom>
          <a:noFill/>
          <a:ln/>
        </p:spPr>
        <p:txBody>
          <a:bodyPr wrap="square" lIns="0" tIns="0" rIns="0" bIns="0" rtlCol="0" anchor="ctr"/>
          <a:lstStyle/>
          <a:p>
            <a:pPr marL="0" indent="0">
              <a:buNone/>
            </a:pPr>
            <a:r>
              <a:rPr lang="en-US" sz="900" b="1" kern="0" spc="300" dirty="0">
                <a:solidFill>
                  <a:srgbClr val="4A6FA5"/>
                </a:solidFill>
                <a:latin typeface="Pretendard" pitchFamily="34" charset="0"/>
                <a:ea typeface="Pretendard" pitchFamily="34" charset="-122"/>
                <a:cs typeface="Pretendard" pitchFamily="34" charset="-120"/>
              </a:rPr>
              <a:t>8-5</a:t>
            </a:r>
            <a:endParaRPr lang="en-US" sz="900" dirty="0"/>
          </a:p>
        </p:txBody>
      </p:sp>
      <p:pic>
        <p:nvPicPr>
          <p:cNvPr id="36" name="Image 3" descr="preencoded.png"/>
          <p:cNvPicPr>
            <a:picLocks noChangeAspect="1"/>
          </p:cNvPicPr>
          <p:nvPr/>
        </p:nvPicPr>
        <p:blipFill>
          <a:blip r:embed="rId7"/>
          <a:stretch>
            <a:fillRect/>
          </a:stretch>
        </p:blipFill>
        <p:spPr>
          <a:xfrm>
            <a:off x="731520" y="5166360"/>
            <a:ext cx="274320" cy="274320"/>
          </a:xfrm>
          <a:prstGeom prst="rect">
            <a:avLst/>
          </a:prstGeom>
        </p:spPr>
      </p:pic>
      <p:sp>
        <p:nvSpPr>
          <p:cNvPr id="37" name="Text 31"/>
          <p:cNvSpPr/>
          <p:nvPr/>
        </p:nvSpPr>
        <p:spPr>
          <a:xfrm>
            <a:off x="1097280" y="5138928"/>
            <a:ext cx="2500884" cy="27432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关门按钮</a:t>
            </a:r>
            <a:endParaRPr lang="en-US" sz="1150" dirty="0"/>
          </a:p>
        </p:txBody>
      </p:sp>
      <p:sp>
        <p:nvSpPr>
          <p:cNvPr id="38" name="Text 32"/>
          <p:cNvSpPr/>
          <p:nvPr/>
        </p:nvSpPr>
        <p:spPr>
          <a:xfrm>
            <a:off x="1097280" y="5376672"/>
            <a:ext cx="2500884" cy="182880"/>
          </a:xfrm>
          <a:prstGeom prst="rect">
            <a:avLst/>
          </a:prstGeom>
          <a:noFill/>
          <a:ln/>
        </p:spPr>
        <p:txBody>
          <a:bodyPr wrap="square" lIns="0" tIns="0" rIns="0" bIns="0" rtlCol="0" anchor="ctr"/>
          <a:lstStyle/>
          <a:p>
            <a:pPr marL="0" indent="0">
              <a:buNone/>
            </a:pPr>
            <a:r>
              <a:rPr lang="en-US" sz="800" i="1" dirty="0">
                <a:solidFill>
                  <a:srgbClr val="6B7280"/>
                </a:solidFill>
                <a:latin typeface="Pretendard" pitchFamily="34" charset="0"/>
                <a:ea typeface="Pretendard" pitchFamily="34" charset="-122"/>
                <a:cs typeface="Pretendard" pitchFamily="34" charset="-120"/>
              </a:rPr>
              <a:t>关门</a:t>
            </a:r>
            <a:endParaRPr lang="en-US" sz="800" dirty="0"/>
          </a:p>
        </p:txBody>
      </p:sp>
      <p:sp>
        <p:nvSpPr>
          <p:cNvPr id="39" name="Text 33"/>
          <p:cNvSpPr/>
          <p:nvPr/>
        </p:nvSpPr>
        <p:spPr>
          <a:xfrm>
            <a:off x="731520" y="5522976"/>
            <a:ext cx="2866644" cy="246888"/>
          </a:xfrm>
          <a:prstGeom prst="rect">
            <a:avLst/>
          </a:prstGeom>
          <a:noFill/>
          <a:ln/>
        </p:spPr>
        <p:txBody>
          <a:bodyPr wrap="square" lIns="0" tIns="0" rIns="0" bIns="0" rtlCol="0" anchor="t"/>
          <a:lstStyle/>
          <a:p>
            <a:pPr marL="0" indent="0">
              <a:buNone/>
            </a:pPr>
            <a:r>
              <a:rPr lang="en-US" sz="850" dirty="0">
                <a:solidFill>
                  <a:srgbClr val="1F2937"/>
                </a:solidFill>
                <a:latin typeface="Pretendard" pitchFamily="34" charset="0"/>
                <a:ea typeface="Pretendard" pitchFamily="34" charset="-122"/>
                <a:cs typeface="Pretendard" pitchFamily="34" charset="-120"/>
              </a:rPr>
              <a:t>用于关门。</a:t>
            </a:r>
            <a:endParaRPr lang="en-US" sz="850" dirty="0"/>
          </a:p>
        </p:txBody>
      </p:sp>
      <p:sp>
        <p:nvSpPr>
          <p:cNvPr id="40" name="Shape 34"/>
          <p:cNvSpPr/>
          <p:nvPr/>
        </p:nvSpPr>
        <p:spPr>
          <a:xfrm>
            <a:off x="3872484" y="4846320"/>
            <a:ext cx="3140964" cy="960120"/>
          </a:xfrm>
          <a:prstGeom prst="rect">
            <a:avLst/>
          </a:prstGeom>
          <a:solidFill>
            <a:srgbClr val="FFFFFF"/>
          </a:solidFill>
          <a:ln w="12700">
            <a:solidFill>
              <a:srgbClr val="DDE3EA"/>
            </a:solidFill>
            <a:prstDash val="solid"/>
          </a:ln>
        </p:spPr>
        <p:txBody>
          <a:bodyPr/>
          <a:lstStyle/>
          <a:p>
            <a:endParaRPr lang="ko-KR" altLang="en-US"/>
          </a:p>
        </p:txBody>
      </p:sp>
      <p:sp>
        <p:nvSpPr>
          <p:cNvPr id="41" name="Shape 35"/>
          <p:cNvSpPr/>
          <p:nvPr/>
        </p:nvSpPr>
        <p:spPr>
          <a:xfrm>
            <a:off x="3872484" y="4846320"/>
            <a:ext cx="3140964" cy="36576"/>
          </a:xfrm>
          <a:prstGeom prst="rect">
            <a:avLst/>
          </a:prstGeom>
          <a:solidFill>
            <a:srgbClr val="0F8554"/>
          </a:solidFill>
          <a:ln/>
        </p:spPr>
        <p:txBody>
          <a:bodyPr/>
          <a:lstStyle/>
          <a:p>
            <a:endParaRPr lang="ko-KR" altLang="en-US"/>
          </a:p>
        </p:txBody>
      </p:sp>
      <p:sp>
        <p:nvSpPr>
          <p:cNvPr id="42" name="Text 36"/>
          <p:cNvSpPr/>
          <p:nvPr/>
        </p:nvSpPr>
        <p:spPr>
          <a:xfrm>
            <a:off x="4055364" y="4937760"/>
            <a:ext cx="1097280" cy="201168"/>
          </a:xfrm>
          <a:prstGeom prst="rect">
            <a:avLst/>
          </a:prstGeom>
          <a:noFill/>
          <a:ln/>
        </p:spPr>
        <p:txBody>
          <a:bodyPr wrap="square" lIns="0" tIns="0" rIns="0" bIns="0" rtlCol="0" anchor="ctr"/>
          <a:lstStyle/>
          <a:p>
            <a:pPr marL="0" indent="0">
              <a:buNone/>
            </a:pPr>
            <a:r>
              <a:rPr lang="en-US" sz="900" b="1" kern="0" spc="300" dirty="0">
                <a:solidFill>
                  <a:srgbClr val="0F8554"/>
                </a:solidFill>
                <a:latin typeface="Pretendard" pitchFamily="34" charset="0"/>
                <a:ea typeface="Pretendard" pitchFamily="34" charset="-122"/>
                <a:cs typeface="Pretendard" pitchFamily="34" charset="-120"/>
              </a:rPr>
              <a:t>8-6</a:t>
            </a:r>
            <a:endParaRPr lang="en-US" sz="900" dirty="0"/>
          </a:p>
        </p:txBody>
      </p:sp>
      <p:pic>
        <p:nvPicPr>
          <p:cNvPr id="43" name="Image 4" descr="preencoded.png"/>
          <p:cNvPicPr>
            <a:picLocks noChangeAspect="1"/>
          </p:cNvPicPr>
          <p:nvPr/>
        </p:nvPicPr>
        <p:blipFill>
          <a:blip r:embed="rId8"/>
          <a:stretch>
            <a:fillRect/>
          </a:stretch>
        </p:blipFill>
        <p:spPr>
          <a:xfrm>
            <a:off x="4055364" y="5166360"/>
            <a:ext cx="274320" cy="274320"/>
          </a:xfrm>
          <a:prstGeom prst="rect">
            <a:avLst/>
          </a:prstGeom>
        </p:spPr>
      </p:pic>
      <p:sp>
        <p:nvSpPr>
          <p:cNvPr id="44" name="Text 37"/>
          <p:cNvSpPr/>
          <p:nvPr/>
        </p:nvSpPr>
        <p:spPr>
          <a:xfrm>
            <a:off x="4421124" y="5138928"/>
            <a:ext cx="2500884" cy="27432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检测开始按钮</a:t>
            </a:r>
            <a:endParaRPr lang="en-US" sz="1150" dirty="0"/>
          </a:p>
        </p:txBody>
      </p:sp>
      <p:sp>
        <p:nvSpPr>
          <p:cNvPr id="45" name="Text 38"/>
          <p:cNvSpPr/>
          <p:nvPr/>
        </p:nvSpPr>
        <p:spPr>
          <a:xfrm>
            <a:off x="4421124" y="5376672"/>
            <a:ext cx="2500884" cy="182880"/>
          </a:xfrm>
          <a:prstGeom prst="rect">
            <a:avLst/>
          </a:prstGeom>
          <a:noFill/>
          <a:ln/>
        </p:spPr>
        <p:txBody>
          <a:bodyPr wrap="square" lIns="0" tIns="0" rIns="0" bIns="0" rtlCol="0" anchor="ctr"/>
          <a:lstStyle/>
          <a:p>
            <a:pPr marL="0" indent="0">
              <a:buNone/>
            </a:pPr>
            <a:r>
              <a:rPr lang="en-US" sz="800" i="1" dirty="0">
                <a:solidFill>
                  <a:srgbClr val="6B7280"/>
                </a:solidFill>
                <a:latin typeface="Pretendard" pitchFamily="34" charset="0"/>
                <a:ea typeface="Pretendard" pitchFamily="34" charset="-122"/>
                <a:cs typeface="Pretendard" pitchFamily="34" charset="-120"/>
              </a:rPr>
              <a:t>检测开始</a:t>
            </a:r>
            <a:endParaRPr lang="en-US" sz="800" dirty="0"/>
          </a:p>
        </p:txBody>
      </p:sp>
      <p:sp>
        <p:nvSpPr>
          <p:cNvPr id="46" name="Text 39"/>
          <p:cNvSpPr/>
          <p:nvPr/>
        </p:nvSpPr>
        <p:spPr>
          <a:xfrm>
            <a:off x="4055364" y="5522976"/>
            <a:ext cx="2866644" cy="246888"/>
          </a:xfrm>
          <a:prstGeom prst="rect">
            <a:avLst/>
          </a:prstGeom>
          <a:noFill/>
          <a:ln/>
        </p:spPr>
        <p:txBody>
          <a:bodyPr wrap="square" lIns="0" tIns="0" rIns="0" bIns="0" rtlCol="0" anchor="t"/>
          <a:lstStyle/>
          <a:p>
            <a:pPr marL="0" indent="0">
              <a:buNone/>
            </a:pPr>
            <a:r>
              <a:rPr lang="en-US" sz="850" dirty="0">
                <a:solidFill>
                  <a:srgbClr val="1F2937"/>
                </a:solidFill>
                <a:latin typeface="Pretendard" pitchFamily="34" charset="0"/>
                <a:ea typeface="Pretendard" pitchFamily="34" charset="-122"/>
                <a:cs typeface="Pretendard" pitchFamily="34" charset="-120"/>
              </a:rPr>
              <a:t>自动开始时按下。（根据型号，可能没有该按钮）</a:t>
            </a:r>
            <a:endParaRPr lang="en-US" sz="850" dirty="0"/>
          </a:p>
        </p:txBody>
      </p:sp>
      <p:sp>
        <p:nvSpPr>
          <p:cNvPr id="47" name="Shape 40"/>
          <p:cNvSpPr/>
          <p:nvPr/>
        </p:nvSpPr>
        <p:spPr>
          <a:xfrm>
            <a:off x="548640" y="5943600"/>
            <a:ext cx="3140964" cy="960120"/>
          </a:xfrm>
          <a:prstGeom prst="rect">
            <a:avLst/>
          </a:prstGeom>
          <a:solidFill>
            <a:srgbClr val="FFFFFF"/>
          </a:solidFill>
          <a:ln w="12700">
            <a:solidFill>
              <a:srgbClr val="DDE3EA"/>
            </a:solidFill>
            <a:prstDash val="solid"/>
          </a:ln>
        </p:spPr>
        <p:txBody>
          <a:bodyPr/>
          <a:lstStyle/>
          <a:p>
            <a:endParaRPr lang="ko-KR" altLang="en-US"/>
          </a:p>
        </p:txBody>
      </p:sp>
      <p:sp>
        <p:nvSpPr>
          <p:cNvPr id="48" name="Shape 41"/>
          <p:cNvSpPr/>
          <p:nvPr/>
        </p:nvSpPr>
        <p:spPr>
          <a:xfrm>
            <a:off x="548640" y="5943600"/>
            <a:ext cx="3140964" cy="36576"/>
          </a:xfrm>
          <a:prstGeom prst="rect">
            <a:avLst/>
          </a:prstGeom>
          <a:solidFill>
            <a:srgbClr val="FF8200"/>
          </a:solidFill>
          <a:ln/>
        </p:spPr>
        <p:txBody>
          <a:bodyPr/>
          <a:lstStyle/>
          <a:p>
            <a:endParaRPr lang="ko-KR" altLang="en-US"/>
          </a:p>
        </p:txBody>
      </p:sp>
      <p:sp>
        <p:nvSpPr>
          <p:cNvPr id="49" name="Text 42"/>
          <p:cNvSpPr/>
          <p:nvPr/>
        </p:nvSpPr>
        <p:spPr>
          <a:xfrm>
            <a:off x="731520" y="6035040"/>
            <a:ext cx="1097280" cy="201168"/>
          </a:xfrm>
          <a:prstGeom prst="rect">
            <a:avLst/>
          </a:prstGeom>
          <a:noFill/>
          <a:ln/>
        </p:spPr>
        <p:txBody>
          <a:bodyPr wrap="square" lIns="0" tIns="0" rIns="0" bIns="0" rtlCol="0" anchor="ctr"/>
          <a:lstStyle/>
          <a:p>
            <a:pPr marL="0" indent="0">
              <a:buNone/>
            </a:pPr>
            <a:r>
              <a:rPr lang="en-US" sz="900" b="1" kern="0" spc="300" dirty="0">
                <a:solidFill>
                  <a:srgbClr val="FF8200"/>
                </a:solidFill>
                <a:latin typeface="Pretendard" pitchFamily="34" charset="0"/>
                <a:ea typeface="Pretendard" pitchFamily="34" charset="-122"/>
                <a:cs typeface="Pretendard" pitchFamily="34" charset="-120"/>
              </a:rPr>
              <a:t>8-7</a:t>
            </a:r>
            <a:endParaRPr lang="en-US" sz="900" dirty="0"/>
          </a:p>
        </p:txBody>
      </p:sp>
      <p:pic>
        <p:nvPicPr>
          <p:cNvPr id="50" name="Image 5" descr="preencoded.png"/>
          <p:cNvPicPr>
            <a:picLocks noChangeAspect="1"/>
          </p:cNvPicPr>
          <p:nvPr/>
        </p:nvPicPr>
        <p:blipFill>
          <a:blip r:embed="rId9"/>
          <a:stretch>
            <a:fillRect/>
          </a:stretch>
        </p:blipFill>
        <p:spPr>
          <a:xfrm>
            <a:off x="731520" y="6263640"/>
            <a:ext cx="274320" cy="274320"/>
          </a:xfrm>
          <a:prstGeom prst="rect">
            <a:avLst/>
          </a:prstGeom>
        </p:spPr>
      </p:pic>
      <p:sp>
        <p:nvSpPr>
          <p:cNvPr id="51" name="Text 43"/>
          <p:cNvSpPr/>
          <p:nvPr/>
        </p:nvSpPr>
        <p:spPr>
          <a:xfrm>
            <a:off x="1097280" y="6236208"/>
            <a:ext cx="2500884" cy="27432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X-RAY POWER</a:t>
            </a:r>
            <a:endParaRPr lang="en-US" sz="1150" dirty="0"/>
          </a:p>
        </p:txBody>
      </p:sp>
      <p:sp>
        <p:nvSpPr>
          <p:cNvPr id="52" name="Text 44"/>
          <p:cNvSpPr/>
          <p:nvPr/>
        </p:nvSpPr>
        <p:spPr>
          <a:xfrm>
            <a:off x="1097280" y="6473952"/>
            <a:ext cx="2500884" cy="182880"/>
          </a:xfrm>
          <a:prstGeom prst="rect">
            <a:avLst/>
          </a:prstGeom>
          <a:noFill/>
          <a:ln/>
        </p:spPr>
        <p:txBody>
          <a:bodyPr wrap="square" lIns="0" tIns="0" rIns="0" bIns="0" rtlCol="0" anchor="ctr"/>
          <a:lstStyle/>
          <a:p>
            <a:pPr marL="0" indent="0">
              <a:buNone/>
            </a:pPr>
            <a:r>
              <a:rPr lang="en-US" sz="800" i="1" dirty="0">
                <a:solidFill>
                  <a:srgbClr val="6B7280"/>
                </a:solidFill>
                <a:latin typeface="Pretendard" pitchFamily="34" charset="0"/>
                <a:ea typeface="Pretendard" pitchFamily="34" charset="-122"/>
                <a:cs typeface="Pretendard" pitchFamily="34" charset="-120"/>
              </a:rPr>
              <a:t>X 射线电源</a:t>
            </a:r>
            <a:endParaRPr lang="en-US" sz="800" dirty="0"/>
          </a:p>
        </p:txBody>
      </p:sp>
      <p:sp>
        <p:nvSpPr>
          <p:cNvPr id="53" name="Text 45"/>
          <p:cNvSpPr/>
          <p:nvPr/>
        </p:nvSpPr>
        <p:spPr>
          <a:xfrm>
            <a:off x="731520" y="6620256"/>
            <a:ext cx="2866644" cy="246888"/>
          </a:xfrm>
          <a:prstGeom prst="rect">
            <a:avLst/>
          </a:prstGeom>
          <a:noFill/>
          <a:ln/>
        </p:spPr>
        <p:txBody>
          <a:bodyPr wrap="square" lIns="0" tIns="0" rIns="0" bIns="0" rtlCol="0" anchor="t"/>
          <a:lstStyle/>
          <a:p>
            <a:pPr marL="0" indent="0">
              <a:buNone/>
            </a:pPr>
            <a:r>
              <a:rPr lang="en-US" sz="850" dirty="0">
                <a:solidFill>
                  <a:srgbClr val="1F2937"/>
                </a:solidFill>
                <a:latin typeface="Pretendard" pitchFamily="34" charset="0"/>
                <a:ea typeface="Pretendard" pitchFamily="34" charset="-122"/>
                <a:cs typeface="Pretendard" pitchFamily="34" charset="-120"/>
              </a:rPr>
              <a:t>决定管的电源状态。使用后请置于 Stand-by。</a:t>
            </a:r>
            <a:endParaRPr lang="en-US" sz="850" dirty="0"/>
          </a:p>
        </p:txBody>
      </p:sp>
      <p:sp>
        <p:nvSpPr>
          <p:cNvPr id="54" name="Shape 46"/>
          <p:cNvSpPr/>
          <p:nvPr/>
        </p:nvSpPr>
        <p:spPr>
          <a:xfrm>
            <a:off x="3872484" y="5943600"/>
            <a:ext cx="3140964" cy="960120"/>
          </a:xfrm>
          <a:prstGeom prst="rect">
            <a:avLst/>
          </a:prstGeom>
          <a:solidFill>
            <a:srgbClr val="FFFFFF"/>
          </a:solidFill>
          <a:ln w="12700">
            <a:solidFill>
              <a:srgbClr val="DDE3EA"/>
            </a:solidFill>
            <a:prstDash val="solid"/>
          </a:ln>
        </p:spPr>
        <p:txBody>
          <a:bodyPr/>
          <a:lstStyle/>
          <a:p>
            <a:endParaRPr lang="ko-KR" altLang="en-US"/>
          </a:p>
        </p:txBody>
      </p:sp>
      <p:sp>
        <p:nvSpPr>
          <p:cNvPr id="55" name="Shape 47"/>
          <p:cNvSpPr/>
          <p:nvPr/>
        </p:nvSpPr>
        <p:spPr>
          <a:xfrm>
            <a:off x="3872484" y="5943600"/>
            <a:ext cx="3140964" cy="36576"/>
          </a:xfrm>
          <a:prstGeom prst="rect">
            <a:avLst/>
          </a:prstGeom>
          <a:solidFill>
            <a:srgbClr val="C8102E"/>
          </a:solidFill>
          <a:ln/>
        </p:spPr>
        <p:txBody>
          <a:bodyPr/>
          <a:lstStyle/>
          <a:p>
            <a:endParaRPr lang="ko-KR" altLang="en-US"/>
          </a:p>
        </p:txBody>
      </p:sp>
      <p:sp>
        <p:nvSpPr>
          <p:cNvPr id="56" name="Text 48"/>
          <p:cNvSpPr/>
          <p:nvPr/>
        </p:nvSpPr>
        <p:spPr>
          <a:xfrm>
            <a:off x="4055364" y="6035040"/>
            <a:ext cx="1097280" cy="201168"/>
          </a:xfrm>
          <a:prstGeom prst="rect">
            <a:avLst/>
          </a:prstGeom>
          <a:noFill/>
          <a:ln/>
        </p:spPr>
        <p:txBody>
          <a:bodyPr wrap="square" lIns="0" tIns="0" rIns="0" bIns="0" rtlCol="0" anchor="ctr"/>
          <a:lstStyle/>
          <a:p>
            <a:pPr marL="0" indent="0">
              <a:buNone/>
            </a:pPr>
            <a:r>
              <a:rPr lang="en-US" sz="900" b="1" kern="0" spc="300" dirty="0">
                <a:solidFill>
                  <a:srgbClr val="C8102E"/>
                </a:solidFill>
                <a:latin typeface="Pretendard" pitchFamily="34" charset="0"/>
                <a:ea typeface="Pretendard" pitchFamily="34" charset="-122"/>
                <a:cs typeface="Pretendard" pitchFamily="34" charset="-120"/>
              </a:rPr>
              <a:t>8-8</a:t>
            </a:r>
            <a:endParaRPr lang="en-US" sz="900" dirty="0"/>
          </a:p>
        </p:txBody>
      </p:sp>
      <p:pic>
        <p:nvPicPr>
          <p:cNvPr id="57" name="Image 6" descr="preencoded.png"/>
          <p:cNvPicPr>
            <a:picLocks noChangeAspect="1"/>
          </p:cNvPicPr>
          <p:nvPr/>
        </p:nvPicPr>
        <p:blipFill>
          <a:blip r:embed="rId10"/>
          <a:stretch>
            <a:fillRect/>
          </a:stretch>
        </p:blipFill>
        <p:spPr>
          <a:xfrm>
            <a:off x="4055364" y="6263640"/>
            <a:ext cx="274320" cy="274320"/>
          </a:xfrm>
          <a:prstGeom prst="rect">
            <a:avLst/>
          </a:prstGeom>
        </p:spPr>
      </p:pic>
      <p:sp>
        <p:nvSpPr>
          <p:cNvPr id="58" name="Text 49"/>
          <p:cNvSpPr/>
          <p:nvPr/>
        </p:nvSpPr>
        <p:spPr>
          <a:xfrm>
            <a:off x="4421124" y="6236208"/>
            <a:ext cx="2500884" cy="274320"/>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X-RAY LAMP</a:t>
            </a:r>
            <a:endParaRPr lang="en-US" sz="1150" dirty="0"/>
          </a:p>
        </p:txBody>
      </p:sp>
      <p:sp>
        <p:nvSpPr>
          <p:cNvPr id="59" name="Text 50"/>
          <p:cNvSpPr/>
          <p:nvPr/>
        </p:nvSpPr>
        <p:spPr>
          <a:xfrm>
            <a:off x="4421124" y="6473952"/>
            <a:ext cx="2500884" cy="182880"/>
          </a:xfrm>
          <a:prstGeom prst="rect">
            <a:avLst/>
          </a:prstGeom>
          <a:noFill/>
          <a:ln/>
        </p:spPr>
        <p:txBody>
          <a:bodyPr wrap="square" lIns="0" tIns="0" rIns="0" bIns="0" rtlCol="0" anchor="ctr"/>
          <a:lstStyle/>
          <a:p>
            <a:pPr marL="0" indent="0">
              <a:buNone/>
            </a:pPr>
            <a:r>
              <a:rPr lang="en-US" sz="800" i="1" dirty="0">
                <a:solidFill>
                  <a:srgbClr val="6B7280"/>
                </a:solidFill>
                <a:latin typeface="Pretendard" pitchFamily="34" charset="0"/>
                <a:ea typeface="Pretendard" pitchFamily="34" charset="-122"/>
                <a:cs typeface="Pretendard" pitchFamily="34" charset="-120"/>
              </a:rPr>
              <a:t>X 射线指示灯</a:t>
            </a:r>
            <a:endParaRPr lang="en-US" sz="800" dirty="0"/>
          </a:p>
        </p:txBody>
      </p:sp>
      <p:sp>
        <p:nvSpPr>
          <p:cNvPr id="60" name="Text 51"/>
          <p:cNvSpPr/>
          <p:nvPr/>
        </p:nvSpPr>
        <p:spPr>
          <a:xfrm>
            <a:off x="4055364" y="6620256"/>
            <a:ext cx="2866644" cy="246888"/>
          </a:xfrm>
          <a:prstGeom prst="rect">
            <a:avLst/>
          </a:prstGeom>
          <a:noFill/>
          <a:ln/>
        </p:spPr>
        <p:txBody>
          <a:bodyPr wrap="square" lIns="0" tIns="0" rIns="0" bIns="0" rtlCol="0" anchor="t"/>
          <a:lstStyle/>
          <a:p>
            <a:pPr marL="0" indent="0">
              <a:buNone/>
            </a:pPr>
            <a:r>
              <a:rPr lang="en-US" sz="850" dirty="0">
                <a:solidFill>
                  <a:srgbClr val="1F2937"/>
                </a:solidFill>
                <a:latin typeface="Pretendard" pitchFamily="34" charset="0"/>
                <a:ea typeface="Pretendard" pitchFamily="34" charset="-122"/>
                <a:cs typeface="Pretendard" pitchFamily="34" charset="-120"/>
              </a:rPr>
              <a:t>作为 X-RAY 照射指示器，在 X-RAY 照射时作为指示灯工作。</a:t>
            </a:r>
            <a:endParaRPr lang="en-US" sz="8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08 · Cone-Beam CT Layout · 锥束 CT 结构及控制面板</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26</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8.2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CT Axes Reference · 锥束 CT 轴相关说明</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9 轴系统</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锥束 CT 的各轴定义如下。请正确理解各轴的移动方向和旋转范围，以安全进行操作。</a:t>
            </a:r>
            <a:endParaRPr lang="en-US" sz="1000" dirty="0"/>
          </a:p>
        </p:txBody>
      </p:sp>
      <p:sp>
        <p:nvSpPr>
          <p:cNvPr id="15" name="Shape 13"/>
          <p:cNvSpPr/>
          <p:nvPr/>
        </p:nvSpPr>
        <p:spPr>
          <a:xfrm>
            <a:off x="548640" y="2011680"/>
            <a:ext cx="3657600" cy="41148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34.png"/>
          <p:cNvPicPr>
            <a:picLocks noChangeAspect="1"/>
          </p:cNvPicPr>
          <p:nvPr/>
        </p:nvPicPr>
        <p:blipFill>
          <a:blip r:embed="rId3"/>
          <a:srcRect/>
          <a:stretch/>
        </p:blipFill>
        <p:spPr>
          <a:xfrm>
            <a:off x="621792" y="2084832"/>
            <a:ext cx="3511296" cy="3749040"/>
          </a:xfrm>
          <a:prstGeom prst="rect">
            <a:avLst/>
          </a:prstGeom>
        </p:spPr>
      </p:pic>
      <p:sp>
        <p:nvSpPr>
          <p:cNvPr id="17" name="Text 14"/>
          <p:cNvSpPr/>
          <p:nvPr/>
        </p:nvSpPr>
        <p:spPr>
          <a:xfrm>
            <a:off x="548640" y="5852160"/>
            <a:ext cx="3657600"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8.3 · 锥束 CT 轴</a:t>
            </a:r>
            <a:endParaRPr lang="en-US" sz="850" dirty="0"/>
          </a:p>
        </p:txBody>
      </p:sp>
      <p:sp>
        <p:nvSpPr>
          <p:cNvPr id="18" name="Text 15"/>
          <p:cNvSpPr/>
          <p:nvPr/>
        </p:nvSpPr>
        <p:spPr>
          <a:xfrm>
            <a:off x="4389120" y="2011680"/>
            <a:ext cx="2624328"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轴定义 (Axis Definitions)</a:t>
            </a:r>
            <a:endParaRPr lang="en-US" sz="1100" dirty="0"/>
          </a:p>
        </p:txBody>
      </p:sp>
      <p:sp>
        <p:nvSpPr>
          <p:cNvPr id="19" name="Shape 16"/>
          <p:cNvSpPr/>
          <p:nvPr/>
        </p:nvSpPr>
        <p:spPr>
          <a:xfrm>
            <a:off x="4389120" y="2286000"/>
            <a:ext cx="640080" cy="27432"/>
          </a:xfrm>
          <a:prstGeom prst="rect">
            <a:avLst/>
          </a:prstGeom>
          <a:solidFill>
            <a:srgbClr val="4A6FA5"/>
          </a:solidFill>
          <a:ln/>
        </p:spPr>
        <p:txBody>
          <a:bodyPr/>
          <a:lstStyle/>
          <a:p>
            <a:endParaRPr lang="ko-KR" altLang="en-US"/>
          </a:p>
        </p:txBody>
      </p:sp>
      <p:sp>
        <p:nvSpPr>
          <p:cNvPr id="20" name="Shape 17"/>
          <p:cNvSpPr/>
          <p:nvPr/>
        </p:nvSpPr>
        <p:spPr>
          <a:xfrm>
            <a:off x="4389120" y="2468880"/>
            <a:ext cx="2624328" cy="502920"/>
          </a:xfrm>
          <a:prstGeom prst="rect">
            <a:avLst/>
          </a:prstGeom>
          <a:solidFill>
            <a:srgbClr val="FAFBFC"/>
          </a:solidFill>
          <a:ln/>
        </p:spPr>
        <p:txBody>
          <a:bodyPr/>
          <a:lstStyle/>
          <a:p>
            <a:endParaRPr lang="ko-KR" altLang="en-US"/>
          </a:p>
        </p:txBody>
      </p:sp>
      <p:sp>
        <p:nvSpPr>
          <p:cNvPr id="21" name="Shape 18"/>
          <p:cNvSpPr/>
          <p:nvPr/>
        </p:nvSpPr>
        <p:spPr>
          <a:xfrm>
            <a:off x="4389120" y="2468880"/>
            <a:ext cx="548640" cy="502920"/>
          </a:xfrm>
          <a:prstGeom prst="rect">
            <a:avLst/>
          </a:prstGeom>
          <a:solidFill>
            <a:srgbClr val="1B2A41"/>
          </a:solidFill>
          <a:ln/>
        </p:spPr>
        <p:txBody>
          <a:bodyPr/>
          <a:lstStyle/>
          <a:p>
            <a:endParaRPr lang="ko-KR" altLang="en-US"/>
          </a:p>
        </p:txBody>
      </p:sp>
      <p:sp>
        <p:nvSpPr>
          <p:cNvPr id="22" name="Text 19"/>
          <p:cNvSpPr/>
          <p:nvPr/>
        </p:nvSpPr>
        <p:spPr>
          <a:xfrm>
            <a:off x="4389120" y="2468880"/>
            <a:ext cx="548640" cy="502920"/>
          </a:xfrm>
          <a:prstGeom prst="rect">
            <a:avLst/>
          </a:prstGeom>
          <a:noFill/>
          <a:ln/>
        </p:spPr>
        <p:txBody>
          <a:bodyPr wrap="square" lIns="0" tIns="0" rIns="0" bIns="0" rtlCol="0" anchor="ctr"/>
          <a:lstStyle/>
          <a:p>
            <a:pPr marL="0" indent="0" algn="ctr">
              <a:buNone/>
            </a:pPr>
            <a:r>
              <a:rPr lang="en-US" sz="1200" b="1" dirty="0">
                <a:solidFill>
                  <a:srgbClr val="FFFFFF"/>
                </a:solidFill>
                <a:latin typeface="Pretendard" pitchFamily="34" charset="0"/>
                <a:ea typeface="Pretendard" pitchFamily="34" charset="-122"/>
                <a:cs typeface="Pretendard" pitchFamily="34" charset="-120"/>
              </a:rPr>
              <a:t>ZT</a:t>
            </a:r>
            <a:endParaRPr lang="en-US" sz="1200" dirty="0"/>
          </a:p>
        </p:txBody>
      </p:sp>
      <p:sp>
        <p:nvSpPr>
          <p:cNvPr id="23" name="Text 20"/>
          <p:cNvSpPr/>
          <p:nvPr/>
        </p:nvSpPr>
        <p:spPr>
          <a:xfrm>
            <a:off x="5074920" y="2542032"/>
            <a:ext cx="1847088" cy="201168"/>
          </a:xfrm>
          <a:prstGeom prst="rect">
            <a:avLst/>
          </a:prstGeom>
          <a:noFill/>
          <a:ln/>
        </p:spPr>
        <p:txBody>
          <a:bodyPr wrap="square" lIns="0" tIns="0" rIns="0" bIns="0" rtlCol="0" anchor="ctr"/>
          <a:lstStyle/>
          <a:p>
            <a:pPr marL="0" indent="0">
              <a:buNone/>
            </a:pPr>
            <a:r>
              <a:rPr lang="en-US" sz="1000" b="1" dirty="0">
                <a:solidFill>
                  <a:srgbClr val="1B2A41"/>
                </a:solidFill>
                <a:latin typeface="Pretendard" pitchFamily="34" charset="0"/>
                <a:ea typeface="Pretendard" pitchFamily="34" charset="-122"/>
                <a:cs typeface="Pretendard" pitchFamily="34" charset="-120"/>
              </a:rPr>
              <a:t>X 射线管上下移动</a:t>
            </a:r>
            <a:endParaRPr lang="en-US" sz="1000" dirty="0"/>
          </a:p>
        </p:txBody>
      </p:sp>
      <p:sp>
        <p:nvSpPr>
          <p:cNvPr id="24" name="Text 21"/>
          <p:cNvSpPr/>
          <p:nvPr/>
        </p:nvSpPr>
        <p:spPr>
          <a:xfrm>
            <a:off x="5074920" y="2743200"/>
            <a:ext cx="1847088" cy="201168"/>
          </a:xfrm>
          <a:prstGeom prst="rect">
            <a:avLst/>
          </a:prstGeom>
          <a:noFill/>
          <a:ln/>
        </p:spPr>
        <p:txBody>
          <a:bodyPr wrap="square" lIns="0" tIns="0" rIns="0" bIns="0" rtlCol="0" anchor="ctr"/>
          <a:lstStyle/>
          <a:p>
            <a:pPr marL="0" indent="0">
              <a:buNone/>
            </a:pPr>
            <a:r>
              <a:rPr lang="en-US" sz="850" i="1" dirty="0">
                <a:solidFill>
                  <a:srgbClr val="6B7280"/>
                </a:solidFill>
                <a:latin typeface="Pretendard" pitchFamily="34" charset="0"/>
                <a:ea typeface="Pretendard" pitchFamily="34" charset="-122"/>
                <a:cs typeface="Pretendard" pitchFamily="34" charset="-120"/>
              </a:rPr>
              <a:t>X 射线发生器上下移动</a:t>
            </a:r>
            <a:endParaRPr lang="en-US" sz="850" dirty="0"/>
          </a:p>
        </p:txBody>
      </p:sp>
      <p:sp>
        <p:nvSpPr>
          <p:cNvPr id="25" name="Shape 22"/>
          <p:cNvSpPr/>
          <p:nvPr/>
        </p:nvSpPr>
        <p:spPr>
          <a:xfrm>
            <a:off x="4389120" y="3035808"/>
            <a:ext cx="2624328" cy="502920"/>
          </a:xfrm>
          <a:prstGeom prst="rect">
            <a:avLst/>
          </a:prstGeom>
          <a:solidFill>
            <a:srgbClr val="FAFBFC"/>
          </a:solidFill>
          <a:ln/>
        </p:spPr>
        <p:txBody>
          <a:bodyPr/>
          <a:lstStyle/>
          <a:p>
            <a:endParaRPr lang="ko-KR" altLang="en-US"/>
          </a:p>
        </p:txBody>
      </p:sp>
      <p:sp>
        <p:nvSpPr>
          <p:cNvPr id="26" name="Shape 23"/>
          <p:cNvSpPr/>
          <p:nvPr/>
        </p:nvSpPr>
        <p:spPr>
          <a:xfrm>
            <a:off x="4389120" y="3035808"/>
            <a:ext cx="548640" cy="502920"/>
          </a:xfrm>
          <a:prstGeom prst="rect">
            <a:avLst/>
          </a:prstGeom>
          <a:solidFill>
            <a:srgbClr val="1B2A41"/>
          </a:solidFill>
          <a:ln/>
        </p:spPr>
        <p:txBody>
          <a:bodyPr/>
          <a:lstStyle/>
          <a:p>
            <a:endParaRPr lang="ko-KR" altLang="en-US"/>
          </a:p>
        </p:txBody>
      </p:sp>
      <p:sp>
        <p:nvSpPr>
          <p:cNvPr id="27" name="Text 24"/>
          <p:cNvSpPr/>
          <p:nvPr/>
        </p:nvSpPr>
        <p:spPr>
          <a:xfrm>
            <a:off x="4389120" y="3035808"/>
            <a:ext cx="548640" cy="502920"/>
          </a:xfrm>
          <a:prstGeom prst="rect">
            <a:avLst/>
          </a:prstGeom>
          <a:noFill/>
          <a:ln/>
        </p:spPr>
        <p:txBody>
          <a:bodyPr wrap="square" lIns="0" tIns="0" rIns="0" bIns="0" rtlCol="0" anchor="ctr"/>
          <a:lstStyle/>
          <a:p>
            <a:pPr marL="0" indent="0" algn="ctr">
              <a:buNone/>
            </a:pPr>
            <a:r>
              <a:rPr lang="en-US" sz="1200" b="1" dirty="0">
                <a:solidFill>
                  <a:srgbClr val="FFFFFF"/>
                </a:solidFill>
                <a:latin typeface="Pretendard" pitchFamily="34" charset="0"/>
                <a:ea typeface="Pretendard" pitchFamily="34" charset="-122"/>
                <a:cs typeface="Pretendard" pitchFamily="34" charset="-120"/>
              </a:rPr>
              <a:t>ZD</a:t>
            </a:r>
            <a:endParaRPr lang="en-US" sz="1200" dirty="0"/>
          </a:p>
        </p:txBody>
      </p:sp>
      <p:sp>
        <p:nvSpPr>
          <p:cNvPr id="28" name="Text 25"/>
          <p:cNvSpPr/>
          <p:nvPr/>
        </p:nvSpPr>
        <p:spPr>
          <a:xfrm>
            <a:off x="5074920" y="3108960"/>
            <a:ext cx="1847088" cy="201168"/>
          </a:xfrm>
          <a:prstGeom prst="rect">
            <a:avLst/>
          </a:prstGeom>
          <a:noFill/>
          <a:ln/>
        </p:spPr>
        <p:txBody>
          <a:bodyPr wrap="square" lIns="0" tIns="0" rIns="0" bIns="0" rtlCol="0" anchor="ctr"/>
          <a:lstStyle/>
          <a:p>
            <a:pPr marL="0" indent="0">
              <a:buNone/>
            </a:pPr>
            <a:r>
              <a:rPr lang="en-US" sz="1000" b="1" dirty="0">
                <a:solidFill>
                  <a:srgbClr val="1B2A41"/>
                </a:solidFill>
                <a:latin typeface="Pretendard" pitchFamily="34" charset="0"/>
                <a:ea typeface="Pretendard" pitchFamily="34" charset="-122"/>
                <a:cs typeface="Pretendard" pitchFamily="34" charset="-120"/>
              </a:rPr>
              <a:t>探测器上下移动</a:t>
            </a:r>
            <a:endParaRPr lang="en-US" sz="1000" dirty="0"/>
          </a:p>
        </p:txBody>
      </p:sp>
      <p:sp>
        <p:nvSpPr>
          <p:cNvPr id="29" name="Text 26"/>
          <p:cNvSpPr/>
          <p:nvPr/>
        </p:nvSpPr>
        <p:spPr>
          <a:xfrm>
            <a:off x="5074920" y="3310128"/>
            <a:ext cx="1847088" cy="201168"/>
          </a:xfrm>
          <a:prstGeom prst="rect">
            <a:avLst/>
          </a:prstGeom>
          <a:noFill/>
          <a:ln/>
        </p:spPr>
        <p:txBody>
          <a:bodyPr wrap="square" lIns="0" tIns="0" rIns="0" bIns="0" rtlCol="0" anchor="ctr"/>
          <a:lstStyle/>
          <a:p>
            <a:pPr marL="0" indent="0">
              <a:buNone/>
            </a:pPr>
            <a:r>
              <a:rPr lang="en-US" sz="850" i="1" dirty="0">
                <a:solidFill>
                  <a:srgbClr val="6B7280"/>
                </a:solidFill>
                <a:latin typeface="Pretendard" pitchFamily="34" charset="0"/>
                <a:ea typeface="Pretendard" pitchFamily="34" charset="-122"/>
                <a:cs typeface="Pretendard" pitchFamily="34" charset="-120"/>
              </a:rPr>
              <a:t>图像探测器上下移动</a:t>
            </a:r>
            <a:endParaRPr lang="en-US" sz="850" dirty="0"/>
          </a:p>
        </p:txBody>
      </p:sp>
      <p:sp>
        <p:nvSpPr>
          <p:cNvPr id="30" name="Shape 27"/>
          <p:cNvSpPr/>
          <p:nvPr/>
        </p:nvSpPr>
        <p:spPr>
          <a:xfrm>
            <a:off x="4389120" y="3602736"/>
            <a:ext cx="2624328" cy="502920"/>
          </a:xfrm>
          <a:prstGeom prst="rect">
            <a:avLst/>
          </a:prstGeom>
          <a:solidFill>
            <a:srgbClr val="FAFBFC"/>
          </a:solidFill>
          <a:ln/>
        </p:spPr>
        <p:txBody>
          <a:bodyPr/>
          <a:lstStyle/>
          <a:p>
            <a:endParaRPr lang="ko-KR" altLang="en-US"/>
          </a:p>
        </p:txBody>
      </p:sp>
      <p:sp>
        <p:nvSpPr>
          <p:cNvPr id="31" name="Shape 28"/>
          <p:cNvSpPr/>
          <p:nvPr/>
        </p:nvSpPr>
        <p:spPr>
          <a:xfrm>
            <a:off x="4389120" y="3602736"/>
            <a:ext cx="548640" cy="502920"/>
          </a:xfrm>
          <a:prstGeom prst="rect">
            <a:avLst/>
          </a:prstGeom>
          <a:solidFill>
            <a:srgbClr val="1B2A41"/>
          </a:solidFill>
          <a:ln/>
        </p:spPr>
        <p:txBody>
          <a:bodyPr/>
          <a:lstStyle/>
          <a:p>
            <a:endParaRPr lang="ko-KR" altLang="en-US"/>
          </a:p>
        </p:txBody>
      </p:sp>
      <p:sp>
        <p:nvSpPr>
          <p:cNvPr id="32" name="Text 29"/>
          <p:cNvSpPr/>
          <p:nvPr/>
        </p:nvSpPr>
        <p:spPr>
          <a:xfrm>
            <a:off x="4389120" y="3602736"/>
            <a:ext cx="548640" cy="502920"/>
          </a:xfrm>
          <a:prstGeom prst="rect">
            <a:avLst/>
          </a:prstGeom>
          <a:noFill/>
          <a:ln/>
        </p:spPr>
        <p:txBody>
          <a:bodyPr wrap="square" lIns="0" tIns="0" rIns="0" bIns="0" rtlCol="0" anchor="ctr"/>
          <a:lstStyle/>
          <a:p>
            <a:pPr marL="0" indent="0" algn="ctr">
              <a:buNone/>
            </a:pPr>
            <a:r>
              <a:rPr lang="en-US" sz="1200" b="1" dirty="0">
                <a:solidFill>
                  <a:srgbClr val="FFFFFF"/>
                </a:solidFill>
                <a:latin typeface="Pretendard" pitchFamily="34" charset="0"/>
                <a:ea typeface="Pretendard" pitchFamily="34" charset="-122"/>
                <a:cs typeface="Pretendard" pitchFamily="34" charset="-120"/>
              </a:rPr>
              <a:t>YD</a:t>
            </a:r>
            <a:endParaRPr lang="en-US" sz="1200" dirty="0"/>
          </a:p>
        </p:txBody>
      </p:sp>
      <p:sp>
        <p:nvSpPr>
          <p:cNvPr id="33" name="Text 30"/>
          <p:cNvSpPr/>
          <p:nvPr/>
        </p:nvSpPr>
        <p:spPr>
          <a:xfrm>
            <a:off x="5074920" y="3675888"/>
            <a:ext cx="1847088" cy="201168"/>
          </a:xfrm>
          <a:prstGeom prst="rect">
            <a:avLst/>
          </a:prstGeom>
          <a:noFill/>
          <a:ln/>
        </p:spPr>
        <p:txBody>
          <a:bodyPr wrap="square" lIns="0" tIns="0" rIns="0" bIns="0" rtlCol="0" anchor="ctr"/>
          <a:lstStyle/>
          <a:p>
            <a:pPr marL="0" indent="0">
              <a:buNone/>
            </a:pPr>
            <a:r>
              <a:rPr lang="en-US" sz="1000" b="1" dirty="0">
                <a:solidFill>
                  <a:srgbClr val="1B2A41"/>
                </a:solidFill>
                <a:latin typeface="Pretendard" pitchFamily="34" charset="0"/>
                <a:ea typeface="Pretendard" pitchFamily="34" charset="-122"/>
                <a:cs typeface="Pretendard" pitchFamily="34" charset="-120"/>
              </a:rPr>
              <a:t>探测器左右移动</a:t>
            </a:r>
            <a:endParaRPr lang="en-US" sz="1000" dirty="0"/>
          </a:p>
        </p:txBody>
      </p:sp>
      <p:sp>
        <p:nvSpPr>
          <p:cNvPr id="34" name="Text 31"/>
          <p:cNvSpPr/>
          <p:nvPr/>
        </p:nvSpPr>
        <p:spPr>
          <a:xfrm>
            <a:off x="5074920" y="3877056"/>
            <a:ext cx="1847088" cy="201168"/>
          </a:xfrm>
          <a:prstGeom prst="rect">
            <a:avLst/>
          </a:prstGeom>
          <a:noFill/>
          <a:ln/>
        </p:spPr>
        <p:txBody>
          <a:bodyPr wrap="square" lIns="0" tIns="0" rIns="0" bIns="0" rtlCol="0" anchor="ctr"/>
          <a:lstStyle/>
          <a:p>
            <a:pPr marL="0" indent="0">
              <a:buNone/>
            </a:pPr>
            <a:r>
              <a:rPr lang="en-US" sz="850" i="1" dirty="0">
                <a:solidFill>
                  <a:srgbClr val="6B7280"/>
                </a:solidFill>
                <a:latin typeface="Pretendard" pitchFamily="34" charset="0"/>
                <a:ea typeface="Pretendard" pitchFamily="34" charset="-122"/>
                <a:cs typeface="Pretendard" pitchFamily="34" charset="-120"/>
              </a:rPr>
              <a:t>图像探测器左右移动</a:t>
            </a:r>
            <a:endParaRPr lang="en-US" sz="850" dirty="0"/>
          </a:p>
        </p:txBody>
      </p:sp>
      <p:sp>
        <p:nvSpPr>
          <p:cNvPr id="35" name="Shape 32"/>
          <p:cNvSpPr/>
          <p:nvPr/>
        </p:nvSpPr>
        <p:spPr>
          <a:xfrm>
            <a:off x="4389120" y="4169664"/>
            <a:ext cx="2624328" cy="502920"/>
          </a:xfrm>
          <a:prstGeom prst="rect">
            <a:avLst/>
          </a:prstGeom>
          <a:solidFill>
            <a:srgbClr val="FAFBFC"/>
          </a:solidFill>
          <a:ln/>
        </p:spPr>
        <p:txBody>
          <a:bodyPr/>
          <a:lstStyle/>
          <a:p>
            <a:endParaRPr lang="ko-KR" altLang="en-US"/>
          </a:p>
        </p:txBody>
      </p:sp>
      <p:sp>
        <p:nvSpPr>
          <p:cNvPr id="36" name="Shape 33"/>
          <p:cNvSpPr/>
          <p:nvPr/>
        </p:nvSpPr>
        <p:spPr>
          <a:xfrm>
            <a:off x="4389120" y="4169664"/>
            <a:ext cx="548640" cy="502920"/>
          </a:xfrm>
          <a:prstGeom prst="rect">
            <a:avLst/>
          </a:prstGeom>
          <a:solidFill>
            <a:srgbClr val="1B2A41"/>
          </a:solidFill>
          <a:ln/>
        </p:spPr>
        <p:txBody>
          <a:bodyPr/>
          <a:lstStyle/>
          <a:p>
            <a:endParaRPr lang="ko-KR" altLang="en-US"/>
          </a:p>
        </p:txBody>
      </p:sp>
      <p:sp>
        <p:nvSpPr>
          <p:cNvPr id="37" name="Text 34"/>
          <p:cNvSpPr/>
          <p:nvPr/>
        </p:nvSpPr>
        <p:spPr>
          <a:xfrm>
            <a:off x="4389120" y="4169664"/>
            <a:ext cx="548640" cy="502920"/>
          </a:xfrm>
          <a:prstGeom prst="rect">
            <a:avLst/>
          </a:prstGeom>
          <a:noFill/>
          <a:ln/>
        </p:spPr>
        <p:txBody>
          <a:bodyPr wrap="square" lIns="0" tIns="0" rIns="0" bIns="0" rtlCol="0" anchor="ctr"/>
          <a:lstStyle/>
          <a:p>
            <a:pPr marL="0" indent="0" algn="ctr">
              <a:buNone/>
            </a:pPr>
            <a:r>
              <a:rPr lang="en-US" sz="1200" b="1" dirty="0">
                <a:solidFill>
                  <a:srgbClr val="FFFFFF"/>
                </a:solidFill>
                <a:latin typeface="Pretendard" pitchFamily="34" charset="0"/>
                <a:ea typeface="Pretendard" pitchFamily="34" charset="-122"/>
                <a:cs typeface="Pretendard" pitchFamily="34" charset="-120"/>
              </a:rPr>
              <a:t>XR</a:t>
            </a:r>
            <a:endParaRPr lang="en-US" sz="1200" dirty="0"/>
          </a:p>
        </p:txBody>
      </p:sp>
      <p:sp>
        <p:nvSpPr>
          <p:cNvPr id="38" name="Text 35"/>
          <p:cNvSpPr/>
          <p:nvPr/>
        </p:nvSpPr>
        <p:spPr>
          <a:xfrm>
            <a:off x="5074920" y="4242816"/>
            <a:ext cx="1847088" cy="201168"/>
          </a:xfrm>
          <a:prstGeom prst="rect">
            <a:avLst/>
          </a:prstGeom>
          <a:noFill/>
          <a:ln/>
        </p:spPr>
        <p:txBody>
          <a:bodyPr wrap="square" lIns="0" tIns="0" rIns="0" bIns="0" rtlCol="0" anchor="ctr"/>
          <a:lstStyle/>
          <a:p>
            <a:pPr marL="0" indent="0">
              <a:buNone/>
            </a:pPr>
            <a:r>
              <a:rPr lang="en-US" sz="1000" b="1" dirty="0">
                <a:solidFill>
                  <a:srgbClr val="1B2A41"/>
                </a:solidFill>
                <a:latin typeface="Pretendard" pitchFamily="34" charset="0"/>
                <a:ea typeface="Pretendard" pitchFamily="34" charset="-122"/>
                <a:cs typeface="Pretendard" pitchFamily="34" charset="-120"/>
              </a:rPr>
              <a:t>工作台前后移动</a:t>
            </a:r>
            <a:endParaRPr lang="en-US" sz="1000" dirty="0"/>
          </a:p>
        </p:txBody>
      </p:sp>
      <p:sp>
        <p:nvSpPr>
          <p:cNvPr id="39" name="Text 36"/>
          <p:cNvSpPr/>
          <p:nvPr/>
        </p:nvSpPr>
        <p:spPr>
          <a:xfrm>
            <a:off x="5074920" y="4443984"/>
            <a:ext cx="1847088" cy="201168"/>
          </a:xfrm>
          <a:prstGeom prst="rect">
            <a:avLst/>
          </a:prstGeom>
          <a:noFill/>
          <a:ln/>
        </p:spPr>
        <p:txBody>
          <a:bodyPr wrap="square" lIns="0" tIns="0" rIns="0" bIns="0" rtlCol="0" anchor="ctr"/>
          <a:lstStyle/>
          <a:p>
            <a:pPr marL="0" indent="0">
              <a:buNone/>
            </a:pPr>
            <a:r>
              <a:rPr lang="en-US" sz="850" i="1" dirty="0">
                <a:solidFill>
                  <a:srgbClr val="6B7280"/>
                </a:solidFill>
                <a:latin typeface="Pretendard" pitchFamily="34" charset="0"/>
                <a:ea typeface="Pretendard" pitchFamily="34" charset="-122"/>
                <a:cs typeface="Pretendard" pitchFamily="34" charset="-120"/>
              </a:rPr>
              <a:t>工作台前后移动</a:t>
            </a:r>
            <a:endParaRPr lang="en-US" sz="850" dirty="0"/>
          </a:p>
        </p:txBody>
      </p:sp>
      <p:sp>
        <p:nvSpPr>
          <p:cNvPr id="40" name="Shape 37"/>
          <p:cNvSpPr/>
          <p:nvPr/>
        </p:nvSpPr>
        <p:spPr>
          <a:xfrm>
            <a:off x="4389120" y="4736592"/>
            <a:ext cx="2624328" cy="502920"/>
          </a:xfrm>
          <a:prstGeom prst="rect">
            <a:avLst/>
          </a:prstGeom>
          <a:solidFill>
            <a:srgbClr val="FAFBFC"/>
          </a:solidFill>
          <a:ln/>
        </p:spPr>
        <p:txBody>
          <a:bodyPr/>
          <a:lstStyle/>
          <a:p>
            <a:endParaRPr lang="ko-KR" altLang="en-US"/>
          </a:p>
        </p:txBody>
      </p:sp>
      <p:sp>
        <p:nvSpPr>
          <p:cNvPr id="41" name="Shape 38"/>
          <p:cNvSpPr/>
          <p:nvPr/>
        </p:nvSpPr>
        <p:spPr>
          <a:xfrm>
            <a:off x="4389120" y="4736592"/>
            <a:ext cx="548640" cy="502920"/>
          </a:xfrm>
          <a:prstGeom prst="rect">
            <a:avLst/>
          </a:prstGeom>
          <a:solidFill>
            <a:srgbClr val="1B2A41"/>
          </a:solidFill>
          <a:ln/>
        </p:spPr>
        <p:txBody>
          <a:bodyPr/>
          <a:lstStyle/>
          <a:p>
            <a:endParaRPr lang="ko-KR" altLang="en-US"/>
          </a:p>
        </p:txBody>
      </p:sp>
      <p:sp>
        <p:nvSpPr>
          <p:cNvPr id="42" name="Text 39"/>
          <p:cNvSpPr/>
          <p:nvPr/>
        </p:nvSpPr>
        <p:spPr>
          <a:xfrm>
            <a:off x="4389120" y="4736592"/>
            <a:ext cx="548640" cy="502920"/>
          </a:xfrm>
          <a:prstGeom prst="rect">
            <a:avLst/>
          </a:prstGeom>
          <a:noFill/>
          <a:ln/>
        </p:spPr>
        <p:txBody>
          <a:bodyPr wrap="square" lIns="0" tIns="0" rIns="0" bIns="0" rtlCol="0" anchor="ctr"/>
          <a:lstStyle/>
          <a:p>
            <a:pPr marL="0" indent="0" algn="ctr">
              <a:buNone/>
            </a:pPr>
            <a:r>
              <a:rPr lang="en-US" sz="1200" b="1" dirty="0">
                <a:solidFill>
                  <a:srgbClr val="FFFFFF"/>
                </a:solidFill>
                <a:latin typeface="Pretendard" pitchFamily="34" charset="0"/>
                <a:ea typeface="Pretendard" pitchFamily="34" charset="-122"/>
                <a:cs typeface="Pretendard" pitchFamily="34" charset="-120"/>
              </a:rPr>
              <a:t>YR</a:t>
            </a:r>
            <a:endParaRPr lang="en-US" sz="1200" dirty="0"/>
          </a:p>
        </p:txBody>
      </p:sp>
      <p:sp>
        <p:nvSpPr>
          <p:cNvPr id="43" name="Text 40"/>
          <p:cNvSpPr/>
          <p:nvPr/>
        </p:nvSpPr>
        <p:spPr>
          <a:xfrm>
            <a:off x="5074920" y="4809744"/>
            <a:ext cx="1847088" cy="201168"/>
          </a:xfrm>
          <a:prstGeom prst="rect">
            <a:avLst/>
          </a:prstGeom>
          <a:noFill/>
          <a:ln/>
        </p:spPr>
        <p:txBody>
          <a:bodyPr wrap="square" lIns="0" tIns="0" rIns="0" bIns="0" rtlCol="0" anchor="ctr"/>
          <a:lstStyle/>
          <a:p>
            <a:pPr marL="0" indent="0">
              <a:buNone/>
            </a:pPr>
            <a:r>
              <a:rPr lang="en-US" sz="1000" b="1" dirty="0">
                <a:solidFill>
                  <a:srgbClr val="1B2A41"/>
                </a:solidFill>
                <a:latin typeface="Pretendard" pitchFamily="34" charset="0"/>
                <a:ea typeface="Pretendard" pitchFamily="34" charset="-122"/>
                <a:cs typeface="Pretendard" pitchFamily="34" charset="-120"/>
              </a:rPr>
              <a:t>工作台左右移动</a:t>
            </a:r>
            <a:endParaRPr lang="en-US" sz="1000" dirty="0"/>
          </a:p>
        </p:txBody>
      </p:sp>
      <p:sp>
        <p:nvSpPr>
          <p:cNvPr id="44" name="Text 41"/>
          <p:cNvSpPr/>
          <p:nvPr/>
        </p:nvSpPr>
        <p:spPr>
          <a:xfrm>
            <a:off x="5074920" y="5010912"/>
            <a:ext cx="1847088" cy="201168"/>
          </a:xfrm>
          <a:prstGeom prst="rect">
            <a:avLst/>
          </a:prstGeom>
          <a:noFill/>
          <a:ln/>
        </p:spPr>
        <p:txBody>
          <a:bodyPr wrap="square" lIns="0" tIns="0" rIns="0" bIns="0" rtlCol="0" anchor="ctr"/>
          <a:lstStyle/>
          <a:p>
            <a:pPr marL="0" indent="0">
              <a:buNone/>
            </a:pPr>
            <a:r>
              <a:rPr lang="en-US" sz="850" i="1" dirty="0">
                <a:solidFill>
                  <a:srgbClr val="6B7280"/>
                </a:solidFill>
                <a:latin typeface="Pretendard" pitchFamily="34" charset="0"/>
                <a:ea typeface="Pretendard" pitchFamily="34" charset="-122"/>
                <a:cs typeface="Pretendard" pitchFamily="34" charset="-120"/>
              </a:rPr>
              <a:t>工作台左右移动</a:t>
            </a:r>
            <a:endParaRPr lang="en-US" sz="850" dirty="0"/>
          </a:p>
        </p:txBody>
      </p:sp>
      <p:sp>
        <p:nvSpPr>
          <p:cNvPr id="45" name="Shape 42"/>
          <p:cNvSpPr/>
          <p:nvPr/>
        </p:nvSpPr>
        <p:spPr>
          <a:xfrm>
            <a:off x="4389120" y="5303520"/>
            <a:ext cx="2624328" cy="502920"/>
          </a:xfrm>
          <a:prstGeom prst="rect">
            <a:avLst/>
          </a:prstGeom>
          <a:solidFill>
            <a:srgbClr val="FAFBFC"/>
          </a:solidFill>
          <a:ln/>
        </p:spPr>
        <p:txBody>
          <a:bodyPr/>
          <a:lstStyle/>
          <a:p>
            <a:endParaRPr lang="ko-KR" altLang="en-US"/>
          </a:p>
        </p:txBody>
      </p:sp>
      <p:sp>
        <p:nvSpPr>
          <p:cNvPr id="46" name="Shape 43"/>
          <p:cNvSpPr/>
          <p:nvPr/>
        </p:nvSpPr>
        <p:spPr>
          <a:xfrm>
            <a:off x="4389120" y="5303520"/>
            <a:ext cx="548640" cy="502920"/>
          </a:xfrm>
          <a:prstGeom prst="rect">
            <a:avLst/>
          </a:prstGeom>
          <a:solidFill>
            <a:srgbClr val="1B2A41"/>
          </a:solidFill>
          <a:ln/>
        </p:spPr>
        <p:txBody>
          <a:bodyPr/>
          <a:lstStyle/>
          <a:p>
            <a:endParaRPr lang="ko-KR" altLang="en-US"/>
          </a:p>
        </p:txBody>
      </p:sp>
      <p:sp>
        <p:nvSpPr>
          <p:cNvPr id="47" name="Text 44"/>
          <p:cNvSpPr/>
          <p:nvPr/>
        </p:nvSpPr>
        <p:spPr>
          <a:xfrm>
            <a:off x="4389120" y="5303520"/>
            <a:ext cx="548640" cy="502920"/>
          </a:xfrm>
          <a:prstGeom prst="rect">
            <a:avLst/>
          </a:prstGeom>
          <a:noFill/>
          <a:ln/>
        </p:spPr>
        <p:txBody>
          <a:bodyPr wrap="square" lIns="0" tIns="0" rIns="0" bIns="0" rtlCol="0" anchor="ctr"/>
          <a:lstStyle/>
          <a:p>
            <a:pPr marL="0" indent="0" algn="ctr">
              <a:buNone/>
            </a:pPr>
            <a:r>
              <a:rPr lang="en-US" sz="1200" b="1" dirty="0">
                <a:solidFill>
                  <a:srgbClr val="FFFFFF"/>
                </a:solidFill>
                <a:latin typeface="Pretendard" pitchFamily="34" charset="0"/>
                <a:ea typeface="Pretendard" pitchFamily="34" charset="-122"/>
                <a:cs typeface="Pretendard" pitchFamily="34" charset="-120"/>
              </a:rPr>
              <a:t>RR</a:t>
            </a:r>
            <a:endParaRPr lang="en-US" sz="1200" dirty="0"/>
          </a:p>
        </p:txBody>
      </p:sp>
      <p:sp>
        <p:nvSpPr>
          <p:cNvPr id="48" name="Text 45"/>
          <p:cNvSpPr/>
          <p:nvPr/>
        </p:nvSpPr>
        <p:spPr>
          <a:xfrm>
            <a:off x="5074920" y="5376672"/>
            <a:ext cx="1847088" cy="201168"/>
          </a:xfrm>
          <a:prstGeom prst="rect">
            <a:avLst/>
          </a:prstGeom>
          <a:noFill/>
          <a:ln/>
        </p:spPr>
        <p:txBody>
          <a:bodyPr wrap="square" lIns="0" tIns="0" rIns="0" bIns="0" rtlCol="0" anchor="ctr"/>
          <a:lstStyle/>
          <a:p>
            <a:pPr marL="0" indent="0">
              <a:buNone/>
            </a:pPr>
            <a:r>
              <a:rPr lang="en-US" sz="1000" b="1" dirty="0">
                <a:solidFill>
                  <a:srgbClr val="1B2A41"/>
                </a:solidFill>
                <a:latin typeface="Pretendard" pitchFamily="34" charset="0"/>
                <a:ea typeface="Pretendard" pitchFamily="34" charset="-122"/>
                <a:cs typeface="Pretendard" pitchFamily="34" charset="-120"/>
              </a:rPr>
              <a:t>工作台旋转</a:t>
            </a:r>
            <a:endParaRPr lang="en-US" sz="1000" dirty="0"/>
          </a:p>
        </p:txBody>
      </p:sp>
      <p:sp>
        <p:nvSpPr>
          <p:cNvPr id="49" name="Text 46"/>
          <p:cNvSpPr/>
          <p:nvPr/>
        </p:nvSpPr>
        <p:spPr>
          <a:xfrm>
            <a:off x="5074920" y="5577840"/>
            <a:ext cx="1847088" cy="201168"/>
          </a:xfrm>
          <a:prstGeom prst="rect">
            <a:avLst/>
          </a:prstGeom>
          <a:noFill/>
          <a:ln/>
        </p:spPr>
        <p:txBody>
          <a:bodyPr wrap="square" lIns="0" tIns="0" rIns="0" bIns="0" rtlCol="0" anchor="ctr"/>
          <a:lstStyle/>
          <a:p>
            <a:pPr marL="0" indent="0">
              <a:buNone/>
            </a:pPr>
            <a:r>
              <a:rPr lang="en-US" sz="850" i="1" dirty="0">
                <a:solidFill>
                  <a:srgbClr val="6B7280"/>
                </a:solidFill>
                <a:latin typeface="Pretendard" pitchFamily="34" charset="0"/>
                <a:ea typeface="Pretendard" pitchFamily="34" charset="-122"/>
                <a:cs typeface="Pretendard" pitchFamily="34" charset="-120"/>
              </a:rPr>
              <a:t>工作台旋转（~360°）</a:t>
            </a:r>
            <a:endParaRPr lang="en-US" sz="850" dirty="0"/>
          </a:p>
        </p:txBody>
      </p:sp>
      <p:sp>
        <p:nvSpPr>
          <p:cNvPr id="50" name="Shape 47"/>
          <p:cNvSpPr/>
          <p:nvPr/>
        </p:nvSpPr>
        <p:spPr>
          <a:xfrm>
            <a:off x="548640" y="6400800"/>
            <a:ext cx="6464808" cy="1188720"/>
          </a:xfrm>
          <a:prstGeom prst="rect">
            <a:avLst/>
          </a:prstGeom>
          <a:solidFill>
            <a:srgbClr val="F4F6F8"/>
          </a:solidFill>
          <a:ln w="12700">
            <a:solidFill>
              <a:srgbClr val="005EB8"/>
            </a:solidFill>
            <a:prstDash val="solid"/>
          </a:ln>
        </p:spPr>
        <p:txBody>
          <a:bodyPr/>
          <a:lstStyle/>
          <a:p>
            <a:endParaRPr lang="ko-KR" altLang="en-US"/>
          </a:p>
        </p:txBody>
      </p:sp>
      <p:sp>
        <p:nvSpPr>
          <p:cNvPr id="51" name="Shape 48"/>
          <p:cNvSpPr/>
          <p:nvPr/>
        </p:nvSpPr>
        <p:spPr>
          <a:xfrm>
            <a:off x="548640" y="6400800"/>
            <a:ext cx="73152" cy="1188720"/>
          </a:xfrm>
          <a:prstGeom prst="rect">
            <a:avLst/>
          </a:prstGeom>
          <a:solidFill>
            <a:srgbClr val="005EB8"/>
          </a:solidFill>
          <a:ln/>
        </p:spPr>
        <p:txBody>
          <a:bodyPr/>
          <a:lstStyle/>
          <a:p>
            <a:endParaRPr lang="ko-KR" altLang="en-US"/>
          </a:p>
        </p:txBody>
      </p:sp>
      <p:pic>
        <p:nvPicPr>
          <p:cNvPr id="52" name="Image 1" descr="preencoded.png"/>
          <p:cNvPicPr>
            <a:picLocks noChangeAspect="1"/>
          </p:cNvPicPr>
          <p:nvPr/>
        </p:nvPicPr>
        <p:blipFill>
          <a:blip r:embed="rId4"/>
          <a:stretch>
            <a:fillRect/>
          </a:stretch>
        </p:blipFill>
        <p:spPr>
          <a:xfrm>
            <a:off x="731520" y="6565392"/>
            <a:ext cx="292608" cy="292608"/>
          </a:xfrm>
          <a:prstGeom prst="rect">
            <a:avLst/>
          </a:prstGeom>
        </p:spPr>
      </p:pic>
      <p:sp>
        <p:nvSpPr>
          <p:cNvPr id="53" name="Text 49"/>
          <p:cNvSpPr/>
          <p:nvPr/>
        </p:nvSpPr>
        <p:spPr>
          <a:xfrm>
            <a:off x="1143000" y="6519672"/>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轴控制说明</a:t>
            </a:r>
            <a:endParaRPr lang="en-US" sz="900" dirty="0"/>
          </a:p>
        </p:txBody>
      </p:sp>
      <p:sp>
        <p:nvSpPr>
          <p:cNvPr id="54" name="Text 50"/>
          <p:cNvSpPr/>
          <p:nvPr/>
        </p:nvSpPr>
        <p:spPr>
          <a:xfrm>
            <a:off x="1143000" y="6766560"/>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程序 UI 中的轴控制</a:t>
            </a:r>
            <a:endParaRPr lang="en-US" sz="1200" dirty="0"/>
          </a:p>
        </p:txBody>
      </p:sp>
      <p:sp>
        <p:nvSpPr>
          <p:cNvPr id="55" name="Text 51"/>
          <p:cNvSpPr/>
          <p:nvPr/>
        </p:nvSpPr>
        <p:spPr>
          <a:xfrm>
            <a:off x="1143000" y="7040880"/>
            <a:ext cx="573328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各轴可在 eXer 程序的 Motion Control 面板中以 +/- 方向操作。详细操作方法请参阅第 10.4 节工具栏（图像源）（第 40 页）。</a:t>
            </a:r>
            <a:endParaRPr lang="en-US" sz="95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08 · Cone-Beam CT Layout · 锥束 CT 结构及控制面板</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27</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8.2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err="1">
                <a:solidFill>
                  <a:srgbClr val="1B2A41"/>
                </a:solidFill>
                <a:latin typeface="Pretendard" pitchFamily="34" charset="0"/>
                <a:ea typeface="Pretendard" pitchFamily="34" charset="-122"/>
                <a:cs typeface="Pretendard" pitchFamily="34" charset="-120"/>
              </a:rPr>
              <a:t>锥束 CT 拍摄及重建详细结构图</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锥束 CT 示意图</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err="1">
                <a:solidFill>
                  <a:srgbClr val="6B7280"/>
                </a:solidFill>
                <a:latin typeface="Pretendard" pitchFamily="34" charset="0"/>
                <a:ea typeface="Pretendard" pitchFamily="34" charset="-122"/>
                <a:cs typeface="Pretendard" pitchFamily="34" charset="-120"/>
              </a:rPr>
              <a:t>以下是锥束 CT 的拍摄及重建详细结构图。请确认拍摄及各阶段的功能。</a:t>
            </a:r>
            <a:endParaRPr lang="en-US" sz="1000" dirty="0"/>
          </a:p>
        </p:txBody>
      </p:sp>
      <p:pic>
        <p:nvPicPr>
          <p:cNvPr id="16" name="Image 0" descr="/home/claude/sample/imgs/image34.png"/>
          <p:cNvPicPr>
            <a:picLocks noChangeAspect="1"/>
          </p:cNvPicPr>
          <p:nvPr/>
        </p:nvPicPr>
        <p:blipFill>
          <a:blip r:embed="rId3"/>
          <a:srcRect/>
          <a:stretch/>
        </p:blipFill>
        <p:spPr>
          <a:xfrm>
            <a:off x="621792" y="2084832"/>
            <a:ext cx="6318504" cy="6492240"/>
          </a:xfrm>
          <a:prstGeom prst="rect">
            <a:avLst/>
          </a:prstGeom>
        </p:spPr>
      </p:pic>
      <p:sp>
        <p:nvSpPr>
          <p:cNvPr id="17" name="Text 14"/>
          <p:cNvSpPr/>
          <p:nvPr/>
        </p:nvSpPr>
        <p:spPr>
          <a:xfrm>
            <a:off x="548640" y="859536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8.4 · 锥束 CT — CT 重建顺序及原理说明</a:t>
            </a:r>
            <a:endParaRPr lang="en-US" sz="850" dirty="0"/>
          </a:p>
        </p:txBody>
      </p:sp>
      <p:pic>
        <p:nvPicPr>
          <p:cNvPr id="19" name="그림 18">
            <a:extLst>
              <a:ext uri="{FF2B5EF4-FFF2-40B4-BE49-F238E27FC236}">
                <a16:creationId xmlns:a16="http://schemas.microsoft.com/office/drawing/2014/main" id="{EC545023-4485-AF8B-1BB9-1D73BAC563B7}"/>
              </a:ext>
            </a:extLst>
          </p:cNvPr>
          <p:cNvPicPr>
            <a:picLocks noChangeAspect="1"/>
          </p:cNvPicPr>
          <p:nvPr/>
        </p:nvPicPr>
        <p:blipFill>
          <a:blip r:embed="rId4"/>
          <a:stretch>
            <a:fillRect/>
          </a:stretch>
        </p:blipFill>
        <p:spPr>
          <a:xfrm>
            <a:off x="548639" y="1975104"/>
            <a:ext cx="6498187" cy="656539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08 · Cone-Beam CT Layout · 锥束 CT 结构及控制面板</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28</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8.3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Operating Principle · 工作原理说明</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概述</a:t>
            </a:r>
            <a:endParaRPr lang="en-US" sz="1000" dirty="0"/>
          </a:p>
        </p:txBody>
      </p:sp>
      <p:sp>
        <p:nvSpPr>
          <p:cNvPr id="14" name="Text 12"/>
          <p:cNvSpPr/>
          <p:nvPr/>
        </p:nvSpPr>
        <p:spPr>
          <a:xfrm>
            <a:off x="548640" y="1417320"/>
            <a:ext cx="6464808" cy="548640"/>
          </a:xfrm>
          <a:prstGeom prst="rect">
            <a:avLst/>
          </a:prstGeom>
          <a:noFill/>
          <a:ln/>
        </p:spPr>
        <p:txBody>
          <a:bodyPr wrap="square" lIns="0" tIns="0" rIns="0" bIns="0" rtlCol="0" anchor="t"/>
          <a:lstStyle/>
          <a:p>
            <a:pPr marL="0" indent="0">
              <a:buNone/>
            </a:pPr>
            <a:r>
              <a:rPr lang="en-US" sz="1000" dirty="0">
                <a:solidFill>
                  <a:srgbClr val="1F2937"/>
                </a:solidFill>
                <a:latin typeface="Pretendard" panose="02000503000000020004" pitchFamily="50" charset="-127"/>
                <a:ea typeface="Pretendard" panose="02000503000000020004" pitchFamily="50" charset="-127"/>
                <a:cs typeface="Pretendard" panose="02000503000000020004" pitchFamily="50" charset="-127"/>
              </a:rPr>
              <a:t>锥束 CT 是一种无损检测方式，将 X 射线管（X-ray Tube）产生的锥形 X 射线照射到旋转的样品上，从多角度采集探测器接收的图像，从而重建 3D 模型。</a:t>
            </a:r>
            <a:endParaRPr lang="en-US" sz="1000" dirty="0">
              <a:latin typeface="Pretendard" panose="02000503000000020004" pitchFamily="50" charset="-127"/>
              <a:ea typeface="Pretendard" panose="02000503000000020004" pitchFamily="50" charset="-127"/>
              <a:cs typeface="Pretendard" panose="02000503000000020004" pitchFamily="50" charset="-127"/>
            </a:endParaRPr>
          </a:p>
        </p:txBody>
      </p:sp>
      <p:sp>
        <p:nvSpPr>
          <p:cNvPr id="15" name="Shape 13"/>
          <p:cNvSpPr/>
          <p:nvPr/>
        </p:nvSpPr>
        <p:spPr>
          <a:xfrm>
            <a:off x="548640" y="2103120"/>
            <a:ext cx="6464808" cy="36576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35.png"/>
          <p:cNvPicPr>
            <a:picLocks noChangeAspect="1"/>
          </p:cNvPicPr>
          <p:nvPr/>
        </p:nvPicPr>
        <p:blipFill>
          <a:blip r:embed="rId3"/>
          <a:srcRect/>
          <a:stretch/>
        </p:blipFill>
        <p:spPr>
          <a:xfrm>
            <a:off x="621792" y="2176272"/>
            <a:ext cx="6318504" cy="3291840"/>
          </a:xfrm>
          <a:prstGeom prst="rect">
            <a:avLst/>
          </a:prstGeom>
        </p:spPr>
      </p:pic>
      <p:sp>
        <p:nvSpPr>
          <p:cNvPr id="17" name="Text 14"/>
          <p:cNvSpPr/>
          <p:nvPr/>
        </p:nvSpPr>
        <p:spPr>
          <a:xfrm>
            <a:off x="548640" y="54864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8.5 · 锥束 CT 工作原理（通过产品旋转扫描所有轴后的图像组合）</a:t>
            </a:r>
            <a:endParaRPr lang="en-US" sz="850" dirty="0"/>
          </a:p>
        </p:txBody>
      </p:sp>
      <p:sp>
        <p:nvSpPr>
          <p:cNvPr id="18" name="Shape 15"/>
          <p:cNvSpPr/>
          <p:nvPr/>
        </p:nvSpPr>
        <p:spPr>
          <a:xfrm>
            <a:off x="548640" y="5943600"/>
            <a:ext cx="6464808" cy="1097280"/>
          </a:xfrm>
          <a:prstGeom prst="rect">
            <a:avLst/>
          </a:prstGeom>
          <a:solidFill>
            <a:srgbClr val="FAFBFC"/>
          </a:solidFill>
          <a:ln w="6350">
            <a:solidFill>
              <a:srgbClr val="DDE3EA"/>
            </a:solidFill>
            <a:prstDash val="solid"/>
          </a:ln>
        </p:spPr>
        <p:txBody>
          <a:bodyPr/>
          <a:lstStyle/>
          <a:p>
            <a:endParaRPr lang="ko-KR" altLang="en-US"/>
          </a:p>
        </p:txBody>
      </p:sp>
      <p:sp>
        <p:nvSpPr>
          <p:cNvPr id="19" name="Shape 16"/>
          <p:cNvSpPr/>
          <p:nvPr/>
        </p:nvSpPr>
        <p:spPr>
          <a:xfrm>
            <a:off x="731520" y="6217920"/>
            <a:ext cx="548640" cy="548640"/>
          </a:xfrm>
          <a:prstGeom prst="ellipse">
            <a:avLst/>
          </a:prstGeom>
          <a:solidFill>
            <a:srgbClr val="4A6FA5"/>
          </a:solidFill>
          <a:ln/>
        </p:spPr>
        <p:txBody>
          <a:bodyPr/>
          <a:lstStyle/>
          <a:p>
            <a:endParaRPr lang="ko-KR" altLang="en-US"/>
          </a:p>
        </p:txBody>
      </p:sp>
      <p:sp>
        <p:nvSpPr>
          <p:cNvPr id="20" name="Text 17"/>
          <p:cNvSpPr/>
          <p:nvPr/>
        </p:nvSpPr>
        <p:spPr>
          <a:xfrm>
            <a:off x="731520" y="6217920"/>
            <a:ext cx="54864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1</a:t>
            </a:r>
            <a:endParaRPr lang="en-US" sz="2200" dirty="0"/>
          </a:p>
        </p:txBody>
      </p:sp>
      <p:sp>
        <p:nvSpPr>
          <p:cNvPr id="21" name="Text 18"/>
          <p:cNvSpPr/>
          <p:nvPr/>
        </p:nvSpPr>
        <p:spPr>
          <a:xfrm>
            <a:off x="1463040" y="6126480"/>
            <a:ext cx="5458968" cy="32004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X 射线照射</a:t>
            </a:r>
            <a:endParaRPr lang="en-US" sz="1400" dirty="0"/>
          </a:p>
        </p:txBody>
      </p:sp>
      <p:sp>
        <p:nvSpPr>
          <p:cNvPr id="22" name="Text 19"/>
          <p:cNvSpPr/>
          <p:nvPr/>
        </p:nvSpPr>
        <p:spPr>
          <a:xfrm>
            <a:off x="1463040" y="6446520"/>
            <a:ext cx="5458968" cy="201168"/>
          </a:xfrm>
          <a:prstGeom prst="rect">
            <a:avLst/>
          </a:prstGeom>
          <a:noFill/>
          <a:ln/>
        </p:spPr>
        <p:txBody>
          <a:bodyPr wrap="square" lIns="0" tIns="0" rIns="0" bIns="0" rtlCol="0" anchor="ctr"/>
          <a:lstStyle/>
          <a:p>
            <a:pPr marL="0" indent="0">
              <a:buNone/>
            </a:pPr>
            <a:r>
              <a:rPr lang="en-US" sz="900" i="1" dirty="0">
                <a:solidFill>
                  <a:srgbClr val="4A6FA5"/>
                </a:solidFill>
                <a:latin typeface="Pretendard" pitchFamily="34" charset="0"/>
                <a:ea typeface="Pretendard" pitchFamily="34" charset="-122"/>
                <a:cs typeface="Pretendard" pitchFamily="34" charset="-120"/>
              </a:rPr>
              <a:t>X 射线发射</a:t>
            </a:r>
            <a:endParaRPr lang="en-US" sz="900" dirty="0"/>
          </a:p>
        </p:txBody>
      </p:sp>
      <p:sp>
        <p:nvSpPr>
          <p:cNvPr id="23" name="Text 20"/>
          <p:cNvSpPr/>
          <p:nvPr/>
        </p:nvSpPr>
        <p:spPr>
          <a:xfrm>
            <a:off x="1463040" y="6656832"/>
            <a:ext cx="545896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X 射线管将锥形 X 射线照射到旋转的样品上。</a:t>
            </a:r>
            <a:endParaRPr lang="en-US" sz="1000" dirty="0"/>
          </a:p>
        </p:txBody>
      </p:sp>
      <p:sp>
        <p:nvSpPr>
          <p:cNvPr id="24" name="Shape 21"/>
          <p:cNvSpPr/>
          <p:nvPr/>
        </p:nvSpPr>
        <p:spPr>
          <a:xfrm>
            <a:off x="548640" y="7132320"/>
            <a:ext cx="6464808" cy="1097280"/>
          </a:xfrm>
          <a:prstGeom prst="rect">
            <a:avLst/>
          </a:prstGeom>
          <a:solidFill>
            <a:srgbClr val="FAFBFC"/>
          </a:solidFill>
          <a:ln w="6350">
            <a:solidFill>
              <a:srgbClr val="DDE3EA"/>
            </a:solidFill>
            <a:prstDash val="solid"/>
          </a:ln>
        </p:spPr>
        <p:txBody>
          <a:bodyPr/>
          <a:lstStyle/>
          <a:p>
            <a:endParaRPr lang="ko-KR" altLang="en-US"/>
          </a:p>
        </p:txBody>
      </p:sp>
      <p:sp>
        <p:nvSpPr>
          <p:cNvPr id="25" name="Shape 22"/>
          <p:cNvSpPr/>
          <p:nvPr/>
        </p:nvSpPr>
        <p:spPr>
          <a:xfrm>
            <a:off x="731520" y="7406640"/>
            <a:ext cx="548640" cy="548640"/>
          </a:xfrm>
          <a:prstGeom prst="ellipse">
            <a:avLst/>
          </a:prstGeom>
          <a:solidFill>
            <a:srgbClr val="4A6FA5"/>
          </a:solidFill>
          <a:ln/>
        </p:spPr>
        <p:txBody>
          <a:bodyPr/>
          <a:lstStyle/>
          <a:p>
            <a:endParaRPr lang="ko-KR" altLang="en-US"/>
          </a:p>
        </p:txBody>
      </p:sp>
      <p:sp>
        <p:nvSpPr>
          <p:cNvPr id="26" name="Text 23"/>
          <p:cNvSpPr/>
          <p:nvPr/>
        </p:nvSpPr>
        <p:spPr>
          <a:xfrm>
            <a:off x="731520" y="7406640"/>
            <a:ext cx="54864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2</a:t>
            </a:r>
            <a:endParaRPr lang="en-US" sz="2200" dirty="0"/>
          </a:p>
        </p:txBody>
      </p:sp>
      <p:sp>
        <p:nvSpPr>
          <p:cNvPr id="27" name="Text 24"/>
          <p:cNvSpPr/>
          <p:nvPr/>
        </p:nvSpPr>
        <p:spPr>
          <a:xfrm>
            <a:off x="1463040" y="7315200"/>
            <a:ext cx="5458968" cy="32004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图像采集</a:t>
            </a:r>
            <a:endParaRPr lang="en-US" sz="1400" dirty="0"/>
          </a:p>
        </p:txBody>
      </p:sp>
      <p:sp>
        <p:nvSpPr>
          <p:cNvPr id="28" name="Text 25"/>
          <p:cNvSpPr/>
          <p:nvPr/>
        </p:nvSpPr>
        <p:spPr>
          <a:xfrm>
            <a:off x="1463040" y="7635240"/>
            <a:ext cx="5458968" cy="201168"/>
          </a:xfrm>
          <a:prstGeom prst="rect">
            <a:avLst/>
          </a:prstGeom>
          <a:noFill/>
          <a:ln/>
        </p:spPr>
        <p:txBody>
          <a:bodyPr wrap="square" lIns="0" tIns="0" rIns="0" bIns="0" rtlCol="0" anchor="ctr"/>
          <a:lstStyle/>
          <a:p>
            <a:pPr marL="0" indent="0">
              <a:buNone/>
            </a:pPr>
            <a:r>
              <a:rPr lang="en-US" sz="900" i="1" dirty="0">
                <a:solidFill>
                  <a:srgbClr val="4A6FA5"/>
                </a:solidFill>
                <a:latin typeface="Pretendard" pitchFamily="34" charset="0"/>
                <a:ea typeface="Pretendard" pitchFamily="34" charset="-122"/>
                <a:cs typeface="Pretendard" pitchFamily="34" charset="-120"/>
              </a:rPr>
              <a:t>图像采集</a:t>
            </a:r>
            <a:endParaRPr lang="en-US" sz="900" dirty="0"/>
          </a:p>
        </p:txBody>
      </p:sp>
      <p:sp>
        <p:nvSpPr>
          <p:cNvPr id="29" name="Text 26"/>
          <p:cNvSpPr/>
          <p:nvPr/>
        </p:nvSpPr>
        <p:spPr>
          <a:xfrm>
            <a:off x="1463040" y="7845552"/>
            <a:ext cx="545896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探测器连续采集从多角度旋转的样品的 X 射线透射图像。</a:t>
            </a:r>
            <a:endParaRPr lang="en-US" sz="1000" dirty="0"/>
          </a:p>
        </p:txBody>
      </p:sp>
      <p:sp>
        <p:nvSpPr>
          <p:cNvPr id="30" name="Shape 27"/>
          <p:cNvSpPr/>
          <p:nvPr/>
        </p:nvSpPr>
        <p:spPr>
          <a:xfrm>
            <a:off x="548640" y="8321040"/>
            <a:ext cx="6464808" cy="1097280"/>
          </a:xfrm>
          <a:prstGeom prst="rect">
            <a:avLst/>
          </a:prstGeom>
          <a:solidFill>
            <a:srgbClr val="FAFBFC"/>
          </a:solidFill>
          <a:ln w="6350">
            <a:solidFill>
              <a:srgbClr val="DDE3EA"/>
            </a:solidFill>
            <a:prstDash val="solid"/>
          </a:ln>
        </p:spPr>
        <p:txBody>
          <a:bodyPr/>
          <a:lstStyle/>
          <a:p>
            <a:endParaRPr lang="ko-KR" altLang="en-US"/>
          </a:p>
        </p:txBody>
      </p:sp>
      <p:sp>
        <p:nvSpPr>
          <p:cNvPr id="31" name="Shape 28"/>
          <p:cNvSpPr/>
          <p:nvPr/>
        </p:nvSpPr>
        <p:spPr>
          <a:xfrm>
            <a:off x="731520" y="8595360"/>
            <a:ext cx="548640" cy="548640"/>
          </a:xfrm>
          <a:prstGeom prst="ellipse">
            <a:avLst/>
          </a:prstGeom>
          <a:solidFill>
            <a:srgbClr val="4A6FA5"/>
          </a:solidFill>
          <a:ln/>
        </p:spPr>
        <p:txBody>
          <a:bodyPr/>
          <a:lstStyle/>
          <a:p>
            <a:endParaRPr lang="ko-KR" altLang="en-US"/>
          </a:p>
        </p:txBody>
      </p:sp>
      <p:sp>
        <p:nvSpPr>
          <p:cNvPr id="32" name="Text 29"/>
          <p:cNvSpPr/>
          <p:nvPr/>
        </p:nvSpPr>
        <p:spPr>
          <a:xfrm>
            <a:off x="731520" y="8595360"/>
            <a:ext cx="54864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3</a:t>
            </a:r>
            <a:endParaRPr lang="en-US" sz="2200" dirty="0"/>
          </a:p>
        </p:txBody>
      </p:sp>
      <p:sp>
        <p:nvSpPr>
          <p:cNvPr id="33" name="Text 30"/>
          <p:cNvSpPr/>
          <p:nvPr/>
        </p:nvSpPr>
        <p:spPr>
          <a:xfrm>
            <a:off x="1463040" y="8503920"/>
            <a:ext cx="5458968" cy="32004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3D 重建</a:t>
            </a:r>
            <a:endParaRPr lang="en-US" sz="1400" dirty="0"/>
          </a:p>
        </p:txBody>
      </p:sp>
      <p:sp>
        <p:nvSpPr>
          <p:cNvPr id="34" name="Text 31"/>
          <p:cNvSpPr/>
          <p:nvPr/>
        </p:nvSpPr>
        <p:spPr>
          <a:xfrm>
            <a:off x="1463040" y="8823960"/>
            <a:ext cx="5458968" cy="201168"/>
          </a:xfrm>
          <a:prstGeom prst="rect">
            <a:avLst/>
          </a:prstGeom>
          <a:noFill/>
          <a:ln/>
        </p:spPr>
        <p:txBody>
          <a:bodyPr wrap="square" lIns="0" tIns="0" rIns="0" bIns="0" rtlCol="0" anchor="ctr"/>
          <a:lstStyle/>
          <a:p>
            <a:pPr marL="0" indent="0">
              <a:buNone/>
            </a:pPr>
            <a:r>
              <a:rPr lang="en-US" sz="900" i="1" dirty="0">
                <a:solidFill>
                  <a:srgbClr val="4A6FA5"/>
                </a:solidFill>
                <a:latin typeface="Pretendard" pitchFamily="34" charset="0"/>
                <a:ea typeface="Pretendard" pitchFamily="34" charset="-122"/>
                <a:cs typeface="Pretendard" pitchFamily="34" charset="-120"/>
              </a:rPr>
              <a:t>3D 重建</a:t>
            </a:r>
            <a:endParaRPr lang="en-US" sz="900" dirty="0"/>
          </a:p>
        </p:txBody>
      </p:sp>
      <p:sp>
        <p:nvSpPr>
          <p:cNvPr id="35" name="Text 32"/>
          <p:cNvSpPr/>
          <p:nvPr/>
        </p:nvSpPr>
        <p:spPr>
          <a:xfrm>
            <a:off x="1463040" y="9034272"/>
            <a:ext cx="545896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分析采集的图像，重建样品的 3D 断层数据。</a:t>
            </a:r>
            <a:endParaRPr lang="en-US" sz="1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08 · Cone-Beam CT Layout · 锥束 CT 结构及控制面板</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29</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8.4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Cone-Beam CT Layout · 锥束 CT 结构说明</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总体布局</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设备内部锥束 CT 组件的位置如下。实际内部结构可能因型号而异。</a:t>
            </a:r>
            <a:endParaRPr lang="en-US" sz="1000" dirty="0"/>
          </a:p>
        </p:txBody>
      </p:sp>
      <p:sp>
        <p:nvSpPr>
          <p:cNvPr id="15" name="Shape 13"/>
          <p:cNvSpPr/>
          <p:nvPr/>
        </p:nvSpPr>
        <p:spPr>
          <a:xfrm>
            <a:off x="548640" y="2011680"/>
            <a:ext cx="6464808" cy="41148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36.png"/>
          <p:cNvPicPr>
            <a:picLocks noChangeAspect="1"/>
          </p:cNvPicPr>
          <p:nvPr/>
        </p:nvPicPr>
        <p:blipFill>
          <a:blip r:embed="rId3"/>
          <a:srcRect l="62920"/>
          <a:stretch>
            <a:fillRect/>
          </a:stretch>
        </p:blipFill>
        <p:spPr>
          <a:xfrm>
            <a:off x="4597400" y="2084832"/>
            <a:ext cx="2342896" cy="3749040"/>
          </a:xfrm>
          <a:prstGeom prst="rect">
            <a:avLst/>
          </a:prstGeom>
        </p:spPr>
      </p:pic>
      <p:sp>
        <p:nvSpPr>
          <p:cNvPr id="17" name="Text 14"/>
          <p:cNvSpPr/>
          <p:nvPr/>
        </p:nvSpPr>
        <p:spPr>
          <a:xfrm>
            <a:off x="548640" y="585216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8.6 · 锥束 CT 设备布局</a:t>
            </a:r>
            <a:endParaRPr lang="en-US" sz="850" dirty="0"/>
          </a:p>
        </p:txBody>
      </p:sp>
      <p:sp>
        <p:nvSpPr>
          <p:cNvPr id="18" name="Shape 15"/>
          <p:cNvSpPr/>
          <p:nvPr/>
        </p:nvSpPr>
        <p:spPr>
          <a:xfrm>
            <a:off x="548640" y="6400800"/>
            <a:ext cx="2033016" cy="914400"/>
          </a:xfrm>
          <a:prstGeom prst="rect">
            <a:avLst/>
          </a:prstGeom>
          <a:solidFill>
            <a:srgbClr val="F4F6F8"/>
          </a:solidFill>
          <a:ln/>
        </p:spPr>
        <p:txBody>
          <a:bodyPr/>
          <a:lstStyle/>
          <a:p>
            <a:endParaRPr lang="ko-KR" altLang="en-US"/>
          </a:p>
        </p:txBody>
      </p:sp>
      <p:sp>
        <p:nvSpPr>
          <p:cNvPr id="19" name="Shape 16"/>
          <p:cNvSpPr/>
          <p:nvPr/>
        </p:nvSpPr>
        <p:spPr>
          <a:xfrm>
            <a:off x="548640" y="6400800"/>
            <a:ext cx="2033016" cy="54864"/>
          </a:xfrm>
          <a:prstGeom prst="rect">
            <a:avLst/>
          </a:prstGeom>
          <a:solidFill>
            <a:srgbClr val="FF8200"/>
          </a:solidFill>
          <a:ln/>
        </p:spPr>
        <p:txBody>
          <a:bodyPr/>
          <a:lstStyle/>
          <a:p>
            <a:endParaRPr lang="ko-KR" altLang="en-US"/>
          </a:p>
        </p:txBody>
      </p:sp>
      <p:pic>
        <p:nvPicPr>
          <p:cNvPr id="20" name="Image 1" descr="preencoded.png"/>
          <p:cNvPicPr>
            <a:picLocks noChangeAspect="1"/>
          </p:cNvPicPr>
          <p:nvPr/>
        </p:nvPicPr>
        <p:blipFill>
          <a:blip r:embed="rId4"/>
          <a:stretch>
            <a:fillRect/>
          </a:stretch>
        </p:blipFill>
        <p:spPr>
          <a:xfrm>
            <a:off x="731520" y="6629400"/>
            <a:ext cx="365760" cy="365760"/>
          </a:xfrm>
          <a:prstGeom prst="rect">
            <a:avLst/>
          </a:prstGeom>
        </p:spPr>
      </p:pic>
      <p:sp>
        <p:nvSpPr>
          <p:cNvPr id="21" name="Text 17"/>
          <p:cNvSpPr/>
          <p:nvPr/>
        </p:nvSpPr>
        <p:spPr>
          <a:xfrm>
            <a:off x="1234440" y="6583680"/>
            <a:ext cx="1255776"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X 射线管</a:t>
            </a:r>
            <a:endParaRPr lang="en-US" sz="1100" dirty="0"/>
          </a:p>
        </p:txBody>
      </p:sp>
      <p:sp>
        <p:nvSpPr>
          <p:cNvPr id="22" name="Text 18"/>
          <p:cNvSpPr/>
          <p:nvPr/>
        </p:nvSpPr>
        <p:spPr>
          <a:xfrm>
            <a:off x="1234440" y="6858000"/>
            <a:ext cx="1255776" cy="274320"/>
          </a:xfrm>
          <a:prstGeom prst="rect">
            <a:avLst/>
          </a:prstGeom>
          <a:noFill/>
          <a:ln/>
        </p:spPr>
        <p:txBody>
          <a:bodyPr wrap="square" lIns="0" tIns="0" rIns="0" bIns="0" rtlCol="0" anchor="ctr"/>
          <a:lstStyle/>
          <a:p>
            <a:pPr marL="0" indent="0">
              <a:buNone/>
            </a:pPr>
            <a:r>
              <a:rPr lang="en-US" sz="1300" b="1" dirty="0">
                <a:solidFill>
                  <a:srgbClr val="FF8200"/>
                </a:solidFill>
                <a:latin typeface="Pretendard" pitchFamily="34" charset="0"/>
                <a:ea typeface="Pretendard" pitchFamily="34" charset="-122"/>
                <a:cs typeface="Pretendard" pitchFamily="34" charset="-120"/>
              </a:rPr>
              <a:t>X-RAY 管</a:t>
            </a:r>
            <a:endParaRPr lang="en-US" sz="1300" dirty="0"/>
          </a:p>
        </p:txBody>
      </p:sp>
      <p:sp>
        <p:nvSpPr>
          <p:cNvPr id="23" name="Shape 19"/>
          <p:cNvSpPr/>
          <p:nvPr/>
        </p:nvSpPr>
        <p:spPr>
          <a:xfrm>
            <a:off x="2764536" y="6400800"/>
            <a:ext cx="2033016" cy="914400"/>
          </a:xfrm>
          <a:prstGeom prst="rect">
            <a:avLst/>
          </a:prstGeom>
          <a:solidFill>
            <a:srgbClr val="F4F6F8"/>
          </a:solidFill>
          <a:ln/>
        </p:spPr>
        <p:txBody>
          <a:bodyPr/>
          <a:lstStyle/>
          <a:p>
            <a:endParaRPr lang="ko-KR" altLang="en-US"/>
          </a:p>
        </p:txBody>
      </p:sp>
      <p:sp>
        <p:nvSpPr>
          <p:cNvPr id="24" name="Shape 20"/>
          <p:cNvSpPr/>
          <p:nvPr/>
        </p:nvSpPr>
        <p:spPr>
          <a:xfrm>
            <a:off x="2764536" y="6400800"/>
            <a:ext cx="2033016" cy="54864"/>
          </a:xfrm>
          <a:prstGeom prst="rect">
            <a:avLst/>
          </a:prstGeom>
          <a:solidFill>
            <a:srgbClr val="4A6FA5"/>
          </a:solidFill>
          <a:ln/>
        </p:spPr>
        <p:txBody>
          <a:bodyPr/>
          <a:lstStyle/>
          <a:p>
            <a:endParaRPr lang="ko-KR" altLang="en-US"/>
          </a:p>
        </p:txBody>
      </p:sp>
      <p:pic>
        <p:nvPicPr>
          <p:cNvPr id="25" name="Image 2" descr="preencoded.png"/>
          <p:cNvPicPr>
            <a:picLocks noChangeAspect="1"/>
          </p:cNvPicPr>
          <p:nvPr/>
        </p:nvPicPr>
        <p:blipFill>
          <a:blip r:embed="rId5"/>
          <a:stretch>
            <a:fillRect/>
          </a:stretch>
        </p:blipFill>
        <p:spPr>
          <a:xfrm>
            <a:off x="2947416" y="6629400"/>
            <a:ext cx="365760" cy="365760"/>
          </a:xfrm>
          <a:prstGeom prst="rect">
            <a:avLst/>
          </a:prstGeom>
        </p:spPr>
      </p:pic>
      <p:sp>
        <p:nvSpPr>
          <p:cNvPr id="26" name="Text 21"/>
          <p:cNvSpPr/>
          <p:nvPr/>
        </p:nvSpPr>
        <p:spPr>
          <a:xfrm>
            <a:off x="3450336" y="6583680"/>
            <a:ext cx="1255776"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工作台</a:t>
            </a:r>
            <a:endParaRPr lang="en-US" sz="1100" dirty="0"/>
          </a:p>
        </p:txBody>
      </p:sp>
      <p:sp>
        <p:nvSpPr>
          <p:cNvPr id="27" name="Text 22"/>
          <p:cNvSpPr/>
          <p:nvPr/>
        </p:nvSpPr>
        <p:spPr>
          <a:xfrm>
            <a:off x="3450336" y="6858000"/>
            <a:ext cx="1255776" cy="274320"/>
          </a:xfrm>
          <a:prstGeom prst="rect">
            <a:avLst/>
          </a:prstGeom>
          <a:noFill/>
          <a:ln/>
        </p:spPr>
        <p:txBody>
          <a:bodyPr wrap="square" lIns="0" tIns="0" rIns="0" bIns="0" rtlCol="0" anchor="ctr"/>
          <a:lstStyle/>
          <a:p>
            <a:pPr marL="0" indent="0">
              <a:buNone/>
            </a:pPr>
            <a:r>
              <a:rPr lang="ko-KR" altLang="en-US" sz="1300" b="1" dirty="0">
                <a:solidFill>
                  <a:srgbClr val="4A6FA5"/>
                </a:solidFill>
                <a:latin typeface="Pretendard" pitchFamily="34" charset="0"/>
                <a:ea typeface="Pretendard" pitchFamily="34" charset="-122"/>
                <a:cs typeface="Pretendard" pitchFamily="34" charset="-120"/>
              </a:rPr>
              <a:t>载物台</a:t>
            </a:r>
            <a:endParaRPr lang="en-US" sz="1300" dirty="0"/>
          </a:p>
        </p:txBody>
      </p:sp>
      <p:sp>
        <p:nvSpPr>
          <p:cNvPr id="28" name="Shape 23"/>
          <p:cNvSpPr/>
          <p:nvPr/>
        </p:nvSpPr>
        <p:spPr>
          <a:xfrm>
            <a:off x="4980432" y="6400800"/>
            <a:ext cx="2033016" cy="914400"/>
          </a:xfrm>
          <a:prstGeom prst="rect">
            <a:avLst/>
          </a:prstGeom>
          <a:solidFill>
            <a:srgbClr val="F4F6F8"/>
          </a:solidFill>
          <a:ln/>
        </p:spPr>
        <p:txBody>
          <a:bodyPr/>
          <a:lstStyle/>
          <a:p>
            <a:endParaRPr lang="ko-KR" altLang="en-US"/>
          </a:p>
        </p:txBody>
      </p:sp>
      <p:sp>
        <p:nvSpPr>
          <p:cNvPr id="29" name="Shape 24"/>
          <p:cNvSpPr/>
          <p:nvPr/>
        </p:nvSpPr>
        <p:spPr>
          <a:xfrm>
            <a:off x="4980432" y="6400800"/>
            <a:ext cx="2033016" cy="54864"/>
          </a:xfrm>
          <a:prstGeom prst="rect">
            <a:avLst/>
          </a:prstGeom>
          <a:solidFill>
            <a:srgbClr val="005EB8"/>
          </a:solidFill>
          <a:ln/>
        </p:spPr>
        <p:txBody>
          <a:bodyPr/>
          <a:lstStyle/>
          <a:p>
            <a:endParaRPr lang="ko-KR" altLang="en-US"/>
          </a:p>
        </p:txBody>
      </p:sp>
      <p:pic>
        <p:nvPicPr>
          <p:cNvPr id="30" name="Image 3" descr="preencoded.png"/>
          <p:cNvPicPr>
            <a:picLocks noChangeAspect="1"/>
          </p:cNvPicPr>
          <p:nvPr/>
        </p:nvPicPr>
        <p:blipFill>
          <a:blip r:embed="rId6"/>
          <a:stretch>
            <a:fillRect/>
          </a:stretch>
        </p:blipFill>
        <p:spPr>
          <a:xfrm>
            <a:off x="5163312" y="6629400"/>
            <a:ext cx="365760" cy="365760"/>
          </a:xfrm>
          <a:prstGeom prst="rect">
            <a:avLst/>
          </a:prstGeom>
        </p:spPr>
      </p:pic>
      <p:sp>
        <p:nvSpPr>
          <p:cNvPr id="31" name="Text 25"/>
          <p:cNvSpPr/>
          <p:nvPr/>
        </p:nvSpPr>
        <p:spPr>
          <a:xfrm>
            <a:off x="5666232" y="6583680"/>
            <a:ext cx="1255776"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探测器</a:t>
            </a:r>
            <a:endParaRPr lang="en-US" sz="1100" dirty="0"/>
          </a:p>
        </p:txBody>
      </p:sp>
      <p:sp>
        <p:nvSpPr>
          <p:cNvPr id="32" name="Text 26"/>
          <p:cNvSpPr/>
          <p:nvPr/>
        </p:nvSpPr>
        <p:spPr>
          <a:xfrm>
            <a:off x="5666232" y="6858000"/>
            <a:ext cx="1255776" cy="274320"/>
          </a:xfrm>
          <a:prstGeom prst="rect">
            <a:avLst/>
          </a:prstGeom>
          <a:noFill/>
          <a:ln/>
        </p:spPr>
        <p:txBody>
          <a:bodyPr wrap="square" lIns="0" tIns="0" rIns="0" bIns="0" rtlCol="0" anchor="ctr"/>
          <a:lstStyle/>
          <a:p>
            <a:pPr marL="0" indent="0">
              <a:buNone/>
            </a:pPr>
            <a:r>
              <a:rPr lang="en-US" sz="1300" b="1" dirty="0">
                <a:solidFill>
                  <a:srgbClr val="005EB8"/>
                </a:solidFill>
                <a:latin typeface="Pretendard" pitchFamily="34" charset="0"/>
                <a:ea typeface="Pretendard" pitchFamily="34" charset="-122"/>
                <a:cs typeface="Pretendard" pitchFamily="34" charset="-120"/>
              </a:rPr>
              <a:t>探测器</a:t>
            </a:r>
            <a:endParaRPr lang="en-US" sz="1300" dirty="0"/>
          </a:p>
        </p:txBody>
      </p:sp>
      <p:sp>
        <p:nvSpPr>
          <p:cNvPr id="33" name="Shape 27"/>
          <p:cNvSpPr/>
          <p:nvPr/>
        </p:nvSpPr>
        <p:spPr>
          <a:xfrm>
            <a:off x="548640" y="7498080"/>
            <a:ext cx="6464808" cy="731520"/>
          </a:xfrm>
          <a:prstGeom prst="rect">
            <a:avLst/>
          </a:prstGeom>
          <a:solidFill>
            <a:srgbClr val="F4F6F8"/>
          </a:solidFill>
          <a:ln w="6350">
            <a:solidFill>
              <a:srgbClr val="DDE3EA"/>
            </a:solidFill>
            <a:prstDash val="solid"/>
          </a:ln>
        </p:spPr>
        <p:txBody>
          <a:bodyPr/>
          <a:lstStyle/>
          <a:p>
            <a:endParaRPr lang="ko-KR" altLang="en-US"/>
          </a:p>
        </p:txBody>
      </p:sp>
      <p:pic>
        <p:nvPicPr>
          <p:cNvPr id="34" name="Image 4" descr="preencoded.png"/>
          <p:cNvPicPr>
            <a:picLocks noChangeAspect="1"/>
          </p:cNvPicPr>
          <p:nvPr/>
        </p:nvPicPr>
        <p:blipFill>
          <a:blip r:embed="rId7"/>
          <a:stretch>
            <a:fillRect/>
          </a:stretch>
        </p:blipFill>
        <p:spPr>
          <a:xfrm>
            <a:off x="731520" y="7680960"/>
            <a:ext cx="365760" cy="365760"/>
          </a:xfrm>
          <a:prstGeom prst="rect">
            <a:avLst/>
          </a:prstGeom>
        </p:spPr>
      </p:pic>
      <p:sp>
        <p:nvSpPr>
          <p:cNvPr id="35" name="Text 28"/>
          <p:cNvSpPr/>
          <p:nvPr/>
        </p:nvSpPr>
        <p:spPr>
          <a:xfrm>
            <a:off x="1234440" y="7543800"/>
            <a:ext cx="5687568"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Applicator Sliding Door · 样品投入滑动门</a:t>
            </a:r>
            <a:endParaRPr lang="en-US" sz="1100" dirty="0"/>
          </a:p>
        </p:txBody>
      </p:sp>
      <p:sp>
        <p:nvSpPr>
          <p:cNvPr id="36" name="Text 29"/>
          <p:cNvSpPr/>
          <p:nvPr/>
        </p:nvSpPr>
        <p:spPr>
          <a:xfrm>
            <a:off x="1234440" y="7818120"/>
            <a:ext cx="5687568" cy="274320"/>
          </a:xfrm>
          <a:prstGeom prst="rect">
            <a:avLst/>
          </a:prstGeom>
          <a:noFill/>
          <a:ln/>
        </p:spPr>
        <p:txBody>
          <a:bodyPr wrap="square" lIns="0" tIns="0" rIns="0" bIns="0" rtlCol="0" anchor="ctr"/>
          <a:lstStyle/>
          <a:p>
            <a:pPr marL="0" indent="0">
              <a:buNone/>
            </a:pPr>
            <a:r>
              <a:rPr lang="en-US" sz="950" dirty="0">
                <a:solidFill>
                  <a:srgbClr val="1F2937"/>
                </a:solidFill>
                <a:latin typeface="Pretendard" pitchFamily="34" charset="0"/>
                <a:ea typeface="Pretendard" pitchFamily="34" charset="-122"/>
                <a:cs typeface="Pretendard" pitchFamily="34" charset="-120"/>
              </a:rPr>
              <a:t>可将样品安全投入设备内部的滑动式门。</a:t>
            </a:r>
            <a:endParaRPr lang="en-US" sz="950" dirty="0"/>
          </a:p>
        </p:txBody>
      </p:sp>
      <p:sp>
        <p:nvSpPr>
          <p:cNvPr id="37" name="Shape 30"/>
          <p:cNvSpPr/>
          <p:nvPr/>
        </p:nvSpPr>
        <p:spPr>
          <a:xfrm>
            <a:off x="548640" y="8412480"/>
            <a:ext cx="6464808" cy="1161288"/>
          </a:xfrm>
          <a:prstGeom prst="rect">
            <a:avLst/>
          </a:prstGeom>
          <a:solidFill>
            <a:srgbClr val="F4F6F8"/>
          </a:solidFill>
          <a:ln w="12700">
            <a:solidFill>
              <a:srgbClr val="005EB8"/>
            </a:solidFill>
            <a:prstDash val="solid"/>
          </a:ln>
        </p:spPr>
        <p:txBody>
          <a:bodyPr/>
          <a:lstStyle/>
          <a:p>
            <a:endParaRPr lang="ko-KR" altLang="en-US"/>
          </a:p>
        </p:txBody>
      </p:sp>
      <p:sp>
        <p:nvSpPr>
          <p:cNvPr id="38" name="Shape 31"/>
          <p:cNvSpPr/>
          <p:nvPr/>
        </p:nvSpPr>
        <p:spPr>
          <a:xfrm>
            <a:off x="548640" y="8412480"/>
            <a:ext cx="73152" cy="1161288"/>
          </a:xfrm>
          <a:prstGeom prst="rect">
            <a:avLst/>
          </a:prstGeom>
          <a:solidFill>
            <a:srgbClr val="005EB8"/>
          </a:solidFill>
          <a:ln/>
        </p:spPr>
        <p:txBody>
          <a:bodyPr/>
          <a:lstStyle/>
          <a:p>
            <a:endParaRPr lang="ko-KR" altLang="en-US"/>
          </a:p>
        </p:txBody>
      </p:sp>
      <p:pic>
        <p:nvPicPr>
          <p:cNvPr id="39" name="Image 5" descr="preencoded.png"/>
          <p:cNvPicPr>
            <a:picLocks noChangeAspect="1"/>
          </p:cNvPicPr>
          <p:nvPr/>
        </p:nvPicPr>
        <p:blipFill>
          <a:blip r:embed="rId8"/>
          <a:stretch>
            <a:fillRect/>
          </a:stretch>
        </p:blipFill>
        <p:spPr>
          <a:xfrm>
            <a:off x="731520" y="8577072"/>
            <a:ext cx="292608" cy="292608"/>
          </a:xfrm>
          <a:prstGeom prst="rect">
            <a:avLst/>
          </a:prstGeom>
        </p:spPr>
      </p:pic>
      <p:sp>
        <p:nvSpPr>
          <p:cNvPr id="40" name="Text 32"/>
          <p:cNvSpPr/>
          <p:nvPr/>
        </p:nvSpPr>
        <p:spPr>
          <a:xfrm>
            <a:off x="1143000" y="8531352"/>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结构说明</a:t>
            </a:r>
            <a:endParaRPr lang="en-US" sz="900" dirty="0"/>
          </a:p>
        </p:txBody>
      </p:sp>
      <p:sp>
        <p:nvSpPr>
          <p:cNvPr id="41" name="Text 33"/>
          <p:cNvSpPr/>
          <p:nvPr/>
        </p:nvSpPr>
        <p:spPr>
          <a:xfrm>
            <a:off x="1143000" y="8778240"/>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实际内部结构可能不同</a:t>
            </a:r>
            <a:endParaRPr lang="en-US" sz="1200" dirty="0"/>
          </a:p>
        </p:txBody>
      </p:sp>
      <p:sp>
        <p:nvSpPr>
          <p:cNvPr id="42" name="Text 34"/>
          <p:cNvSpPr/>
          <p:nvPr/>
        </p:nvSpPr>
        <p:spPr>
          <a:xfrm>
            <a:off x="1143000" y="9052560"/>
            <a:ext cx="5733288" cy="6400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本图用于说明一般锥束 CT 结构，实际部件的位置和形状可能因型号而异。准确结构请参阅第 16 章外观图（第 81 页）。</a:t>
            </a:r>
            <a:endParaRPr lang="en-US" sz="950" dirty="0"/>
          </a:p>
        </p:txBody>
      </p:sp>
      <p:pic>
        <p:nvPicPr>
          <p:cNvPr id="49" name="그림 48" descr="The image depicts a complex machinery setup, likely a 3D printer, with components such as a turret, print head, and various other parts arranged in a precise and organized manner, all connected to a computer interface.  AI 생성 콘텐츠는 정확하지 않을 수 있습니다.">
            <a:extLst>
              <a:ext uri="{FF2B5EF4-FFF2-40B4-BE49-F238E27FC236}">
                <a16:creationId xmlns:a16="http://schemas.microsoft.com/office/drawing/2014/main" id="{6A8DB84C-5EE9-B637-B1A1-1BD738A616B8}"/>
              </a:ext>
            </a:extLst>
          </p:cNvPr>
          <p:cNvPicPr>
            <a:picLocks noChangeAspect="1"/>
          </p:cNvPicPr>
          <p:nvPr/>
        </p:nvPicPr>
        <p:blipFill>
          <a:blip r:embed="rId9"/>
          <a:stretch>
            <a:fillRect/>
          </a:stretch>
        </p:blipFill>
        <p:spPr>
          <a:xfrm>
            <a:off x="914400" y="2232884"/>
            <a:ext cx="3298415" cy="24738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About This Manual · 关于本手册</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03</a:t>
            </a:r>
            <a:endParaRPr lang="en-US" sz="1000" dirty="0"/>
          </a:p>
        </p:txBody>
      </p:sp>
      <p:sp>
        <p:nvSpPr>
          <p:cNvPr id="10" name="Shape 8"/>
          <p:cNvSpPr/>
          <p:nvPr/>
        </p:nvSpPr>
        <p:spPr>
          <a:xfrm>
            <a:off x="548640" y="777240"/>
            <a:ext cx="91440" cy="502920"/>
          </a:xfrm>
          <a:prstGeom prst="rect">
            <a:avLst/>
          </a:prstGeom>
          <a:solidFill>
            <a:srgbClr val="1B2A41"/>
          </a:solidFill>
          <a:ln/>
        </p:spPr>
        <p:txBody>
          <a:bodyPr/>
          <a:lstStyle/>
          <a:p>
            <a:endParaRPr lang="ko-KR" altLang="en-US"/>
          </a:p>
        </p:txBody>
      </p:sp>
      <p:sp>
        <p:nvSpPr>
          <p:cNvPr id="11" name="Text 9"/>
          <p:cNvSpPr/>
          <p:nvPr/>
        </p:nvSpPr>
        <p:spPr>
          <a:xfrm>
            <a:off x="731520" y="777240"/>
            <a:ext cx="2743200" cy="228600"/>
          </a:xfrm>
          <a:prstGeom prst="rect">
            <a:avLst/>
          </a:prstGeom>
          <a:noFill/>
          <a:ln/>
        </p:spPr>
        <p:txBody>
          <a:bodyPr wrap="square" lIns="0" tIns="0" rIns="0" bIns="0" rtlCol="0" anchor="b"/>
          <a:lstStyle/>
          <a:p>
            <a:pPr marL="0" indent="0">
              <a:buNone/>
            </a:pPr>
            <a:r>
              <a:rPr lang="en-US" sz="900" b="1" kern="0" spc="400" dirty="0">
                <a:solidFill>
                  <a:srgbClr val="6B7280"/>
                </a:solidFill>
                <a:latin typeface="Pretendard" pitchFamily="34" charset="0"/>
                <a:ea typeface="Pretendard" pitchFamily="34" charset="-122"/>
                <a:cs typeface="Pretendard" pitchFamily="34" charset="-120"/>
              </a:rPr>
              <a:t>关于</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About This Manual · 关于本手册</a:t>
            </a:r>
            <a:endParaRPr lang="en-US" sz="1800" dirty="0"/>
          </a:p>
        </p:txBody>
      </p:sp>
      <p:sp>
        <p:nvSpPr>
          <p:cNvPr id="13" name="Text 11"/>
          <p:cNvSpPr/>
          <p:nvPr/>
        </p:nvSpPr>
        <p:spPr>
          <a:xfrm>
            <a:off x="548640" y="1508760"/>
            <a:ext cx="64648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本说明书的适用范围</a:t>
            </a:r>
            <a:endParaRPr lang="en-US" sz="1200" dirty="0"/>
          </a:p>
        </p:txBody>
      </p:sp>
      <p:sp>
        <p:nvSpPr>
          <p:cNvPr id="14" name="Text 12"/>
          <p:cNvSpPr/>
          <p:nvPr/>
        </p:nvSpPr>
        <p:spPr>
          <a:xfrm>
            <a:off x="548640" y="1783080"/>
            <a:ext cx="6652260" cy="6400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本说明书是关于 X 射线铸件检测设备 3205CT 运行的指南。为安全操作本设备，请仔细阅读并妥善保管本手册。</a:t>
            </a:r>
            <a:endParaRPr lang="en-US" sz="1050" dirty="0"/>
          </a:p>
        </p:txBody>
      </p:sp>
      <p:sp>
        <p:nvSpPr>
          <p:cNvPr id="15" name="Text 13"/>
          <p:cNvSpPr/>
          <p:nvPr/>
        </p:nvSpPr>
        <p:spPr>
          <a:xfrm>
            <a:off x="548640" y="2606040"/>
            <a:ext cx="64648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请熟知与本说明书相关的以下事项</a:t>
            </a:r>
            <a:endParaRPr lang="en-US" sz="1200" dirty="0"/>
          </a:p>
        </p:txBody>
      </p:sp>
      <p:sp>
        <p:nvSpPr>
          <p:cNvPr id="16" name="Text 14"/>
          <p:cNvSpPr/>
          <p:nvPr/>
        </p:nvSpPr>
        <p:spPr>
          <a:xfrm>
            <a:off x="548640" y="2926080"/>
            <a:ext cx="6652260" cy="1828800"/>
          </a:xfrm>
          <a:prstGeom prst="rect">
            <a:avLst/>
          </a:prstGeom>
          <a:noFill/>
          <a:ln/>
        </p:spPr>
        <p:txBody>
          <a:bodyPr wrap="square" lIns="0" tIns="0" rIns="0" bIns="0" rtlCol="0" anchor="t"/>
          <a:lstStyle/>
          <a:p>
            <a:pPr marL="0" indent="0">
              <a:spcAft>
                <a:spcPts val="600"/>
              </a:spcAft>
              <a:buNone/>
            </a:pPr>
            <a:r>
              <a:rPr lang="en-US" sz="1050" b="1" dirty="0">
                <a:solidFill>
                  <a:srgbClr val="4A6FA5"/>
                </a:solidFill>
                <a:latin typeface="Pretendard" pitchFamily="34" charset="0"/>
                <a:ea typeface="Pretendard" pitchFamily="34" charset="-122"/>
                <a:cs typeface="Pretendard" pitchFamily="34" charset="-120"/>
              </a:rPr>
              <a:t>•  本说明书包含与可能对人体造成影响的 X 射线设备运行相关的内容。</a:t>
            </a:r>
            <a:endParaRPr lang="en-US" sz="1050" dirty="0"/>
          </a:p>
          <a:p>
            <a:pPr marL="0" indent="0">
              <a:spcAft>
                <a:spcPts val="600"/>
              </a:spcAft>
              <a:buNone/>
            </a:pPr>
            <a:r>
              <a:rPr lang="en-US" sz="1050" b="1" dirty="0">
                <a:solidFill>
                  <a:srgbClr val="4A6FA5"/>
                </a:solidFill>
                <a:latin typeface="Pretendard" pitchFamily="34" charset="0"/>
                <a:ea typeface="Pretendard" pitchFamily="34" charset="-122"/>
                <a:cs typeface="Pretendard" pitchFamily="34" charset="-120"/>
              </a:rPr>
              <a:t>•  安全事项中详细说明了有关 X 射线暴露的内容，使用时请务必遵守。</a:t>
            </a:r>
            <a:endParaRPr lang="en-US" sz="1050" dirty="0"/>
          </a:p>
          <a:p>
            <a:pPr marL="0" indent="0">
              <a:spcAft>
                <a:spcPts val="600"/>
              </a:spcAft>
              <a:buNone/>
            </a:pPr>
            <a:r>
              <a:rPr lang="en-US" sz="1050" b="1" dirty="0">
                <a:solidFill>
                  <a:srgbClr val="4A6FA5"/>
                </a:solidFill>
                <a:latin typeface="Pretendard" pitchFamily="34" charset="0"/>
                <a:ea typeface="Pretendard" pitchFamily="34" charset="-122"/>
                <a:cs typeface="Pretendard" pitchFamily="34" charset="-120"/>
              </a:rPr>
              <a:t>•  请勿在未理解本指南内容的情况下擅自更换零部件或自行维修。</a:t>
            </a:r>
            <a:endParaRPr lang="en-US" sz="1050" dirty="0"/>
          </a:p>
          <a:p>
            <a:pPr marL="0" indent="0">
              <a:spcAft>
                <a:spcPts val="600"/>
              </a:spcAft>
              <a:buNone/>
            </a:pPr>
            <a:r>
              <a:rPr lang="en-US" sz="1050" b="1" dirty="0">
                <a:solidFill>
                  <a:srgbClr val="4A6FA5"/>
                </a:solidFill>
                <a:latin typeface="Pretendard" pitchFamily="34" charset="0"/>
                <a:ea typeface="Pretendard" pitchFamily="34" charset="-122"/>
                <a:cs typeface="Pretendard" pitchFamily="34" charset="-120"/>
              </a:rPr>
              <a:t>•  设备发生增加／变更／异常信号时，请与本公司联系。</a:t>
            </a:r>
            <a:endParaRPr lang="en-US" sz="1050" dirty="0"/>
          </a:p>
          <a:p>
            <a:pPr marL="0" indent="0">
              <a:spcAft>
                <a:spcPts val="600"/>
              </a:spcAft>
              <a:buNone/>
            </a:pPr>
            <a:r>
              <a:rPr lang="en-US" sz="1050" b="1" dirty="0">
                <a:solidFill>
                  <a:srgbClr val="4A6FA5"/>
                </a:solidFill>
                <a:latin typeface="Pretendard" pitchFamily="34" charset="0"/>
                <a:ea typeface="Pretendard" pitchFamily="34" charset="-122"/>
                <a:cs typeface="Pretendard" pitchFamily="34" charset="-120"/>
              </a:rPr>
              <a:t>•  设备的维修程序不得由用户擅自进行。务必由本公司登记的维修人员进行维修。</a:t>
            </a:r>
            <a:endParaRPr lang="en-US" sz="1050" dirty="0"/>
          </a:p>
        </p:txBody>
      </p:sp>
      <p:sp>
        <p:nvSpPr>
          <p:cNvPr id="17" name="Text 15"/>
          <p:cNvSpPr/>
          <p:nvPr/>
        </p:nvSpPr>
        <p:spPr>
          <a:xfrm>
            <a:off x="548640" y="5029200"/>
            <a:ext cx="64648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Contact Information · 联系方式</a:t>
            </a:r>
            <a:endParaRPr lang="en-US" sz="1200" dirty="0"/>
          </a:p>
        </p:txBody>
      </p:sp>
      <p:sp>
        <p:nvSpPr>
          <p:cNvPr id="18" name="Shape 16"/>
          <p:cNvSpPr/>
          <p:nvPr/>
        </p:nvSpPr>
        <p:spPr>
          <a:xfrm>
            <a:off x="548640" y="5349240"/>
            <a:ext cx="1371600" cy="36576"/>
          </a:xfrm>
          <a:prstGeom prst="rect">
            <a:avLst/>
          </a:prstGeom>
          <a:solidFill>
            <a:srgbClr val="4A6FA5"/>
          </a:solidFill>
          <a:ln/>
        </p:spPr>
        <p:txBody>
          <a:bodyPr/>
          <a:lstStyle/>
          <a:p>
            <a:endParaRPr lang="ko-KR" altLang="en-US"/>
          </a:p>
        </p:txBody>
      </p:sp>
      <p:sp>
        <p:nvSpPr>
          <p:cNvPr id="19" name="Shape 17"/>
          <p:cNvSpPr/>
          <p:nvPr/>
        </p:nvSpPr>
        <p:spPr>
          <a:xfrm>
            <a:off x="548640" y="5532120"/>
            <a:ext cx="6464808" cy="2377440"/>
          </a:xfrm>
          <a:prstGeom prst="rect">
            <a:avLst/>
          </a:prstGeom>
          <a:solidFill>
            <a:srgbClr val="1B2A41"/>
          </a:solidFill>
          <a:ln/>
        </p:spPr>
        <p:txBody>
          <a:bodyPr/>
          <a:lstStyle/>
          <a:p>
            <a:endParaRPr lang="ko-KR" altLang="en-US"/>
          </a:p>
        </p:txBody>
      </p:sp>
      <p:sp>
        <p:nvSpPr>
          <p:cNvPr id="20" name="Shape 18"/>
          <p:cNvSpPr/>
          <p:nvPr/>
        </p:nvSpPr>
        <p:spPr>
          <a:xfrm>
            <a:off x="548640" y="5532120"/>
            <a:ext cx="109728" cy="2377440"/>
          </a:xfrm>
          <a:prstGeom prst="rect">
            <a:avLst/>
          </a:prstGeom>
          <a:solidFill>
            <a:srgbClr val="4A6FA5"/>
          </a:solidFill>
          <a:ln/>
        </p:spPr>
        <p:txBody>
          <a:bodyPr/>
          <a:lstStyle/>
          <a:p>
            <a:endParaRPr lang="ko-KR" altLang="en-US"/>
          </a:p>
        </p:txBody>
      </p:sp>
      <p:sp>
        <p:nvSpPr>
          <p:cNvPr id="21" name="Text 19"/>
          <p:cNvSpPr/>
          <p:nvPr/>
        </p:nvSpPr>
        <p:spPr>
          <a:xfrm>
            <a:off x="822960" y="5760720"/>
            <a:ext cx="4572000" cy="365760"/>
          </a:xfrm>
          <a:prstGeom prst="rect">
            <a:avLst/>
          </a:prstGeom>
          <a:noFill/>
          <a:ln/>
        </p:spPr>
        <p:txBody>
          <a:bodyPr wrap="square" lIns="0" tIns="0" rIns="0" bIns="0" rtlCol="0" anchor="ctr"/>
          <a:lstStyle/>
          <a:p>
            <a:pPr marL="0" indent="0">
              <a:buNone/>
            </a:pPr>
            <a:r>
              <a:rPr lang="en-US" sz="1800" b="1" dirty="0">
                <a:solidFill>
                  <a:srgbClr val="FFFFFF"/>
                </a:solidFill>
                <a:latin typeface="Pretendard" pitchFamily="34" charset="0"/>
                <a:ea typeface="Pretendard" pitchFamily="34" charset="-122"/>
                <a:cs typeface="Pretendard" pitchFamily="34" charset="-120"/>
              </a:rPr>
              <a:t>TECHVALLEY Co., Ltd.</a:t>
            </a:r>
            <a:endParaRPr lang="en-US" sz="1800" dirty="0"/>
          </a:p>
        </p:txBody>
      </p:sp>
      <p:sp>
        <p:nvSpPr>
          <p:cNvPr id="22" name="Text 20"/>
          <p:cNvSpPr/>
          <p:nvPr/>
        </p:nvSpPr>
        <p:spPr>
          <a:xfrm>
            <a:off x="822960" y="6126480"/>
            <a:ext cx="4572000" cy="274320"/>
          </a:xfrm>
          <a:prstGeom prst="rect">
            <a:avLst/>
          </a:prstGeom>
          <a:noFill/>
          <a:ln/>
        </p:spPr>
        <p:txBody>
          <a:bodyPr wrap="square" lIns="0" tIns="0" rIns="0" bIns="0" rtlCol="0" anchor="ctr"/>
          <a:lstStyle/>
          <a:p>
            <a:pPr marL="0" indent="0">
              <a:buNone/>
            </a:pPr>
            <a:r>
              <a:rPr lang="en-US" sz="1200" dirty="0">
                <a:solidFill>
                  <a:srgbClr val="8AA9D1"/>
                </a:solidFill>
                <a:latin typeface="Pretendard" pitchFamily="34" charset="0"/>
                <a:ea typeface="Pretendard" pitchFamily="34" charset="-122"/>
                <a:cs typeface="Pretendard" pitchFamily="34" charset="-120"/>
              </a:rPr>
              <a:t>TECHVALLEY 株式会社</a:t>
            </a:r>
            <a:endParaRPr lang="en-US" sz="1200" dirty="0"/>
          </a:p>
        </p:txBody>
      </p:sp>
      <p:pic>
        <p:nvPicPr>
          <p:cNvPr id="23" name="Image 0" descr="preencoded.png"/>
          <p:cNvPicPr>
            <a:picLocks noChangeAspect="1"/>
          </p:cNvPicPr>
          <p:nvPr/>
        </p:nvPicPr>
        <p:blipFill>
          <a:blip r:embed="rId3"/>
          <a:stretch>
            <a:fillRect/>
          </a:stretch>
        </p:blipFill>
        <p:spPr>
          <a:xfrm>
            <a:off x="822960" y="6675120"/>
            <a:ext cx="228600" cy="228600"/>
          </a:xfrm>
          <a:prstGeom prst="rect">
            <a:avLst/>
          </a:prstGeom>
        </p:spPr>
      </p:pic>
      <p:sp>
        <p:nvSpPr>
          <p:cNvPr id="24" name="Text 21"/>
          <p:cNvSpPr/>
          <p:nvPr/>
        </p:nvSpPr>
        <p:spPr>
          <a:xfrm>
            <a:off x="1143000" y="6629400"/>
            <a:ext cx="548640" cy="201168"/>
          </a:xfrm>
          <a:prstGeom prst="rect">
            <a:avLst/>
          </a:prstGeom>
          <a:noFill/>
          <a:ln/>
        </p:spPr>
        <p:txBody>
          <a:bodyPr wrap="square" lIns="0" tIns="0" rIns="0" bIns="0" rtlCol="0" anchor="ctr"/>
          <a:lstStyle/>
          <a:p>
            <a:pPr marL="0" indent="0">
              <a:buNone/>
            </a:pPr>
            <a:r>
              <a:rPr lang="en-US" sz="800" b="1" kern="0" spc="300" dirty="0">
                <a:solidFill>
                  <a:srgbClr val="8AA9D1"/>
                </a:solidFill>
                <a:latin typeface="Pretendard" pitchFamily="34" charset="0"/>
                <a:ea typeface="Pretendard" pitchFamily="34" charset="-122"/>
                <a:cs typeface="Pretendard" pitchFamily="34" charset="-120"/>
              </a:rPr>
              <a:t>电话</a:t>
            </a:r>
            <a:endParaRPr lang="en-US" sz="800" dirty="0"/>
          </a:p>
        </p:txBody>
      </p:sp>
      <p:sp>
        <p:nvSpPr>
          <p:cNvPr id="25" name="Text 22"/>
          <p:cNvSpPr/>
          <p:nvPr/>
        </p:nvSpPr>
        <p:spPr>
          <a:xfrm>
            <a:off x="1143000" y="6812280"/>
            <a:ext cx="2592324" cy="228600"/>
          </a:xfrm>
          <a:prstGeom prst="rect">
            <a:avLst/>
          </a:prstGeom>
          <a:noFill/>
          <a:ln/>
        </p:spPr>
        <p:txBody>
          <a:bodyPr wrap="square" lIns="0" tIns="0" rIns="0" bIns="0" rtlCol="0" anchor="ctr"/>
          <a:lstStyle/>
          <a:p>
            <a:pPr marL="0" indent="0">
              <a:buNone/>
            </a:pPr>
            <a:r>
              <a:rPr lang="en-US" sz="1100" b="1" dirty="0">
                <a:solidFill>
                  <a:srgbClr val="FFFFFF"/>
                </a:solidFill>
                <a:latin typeface="Pretendard" pitchFamily="34" charset="0"/>
                <a:ea typeface="Pretendard" pitchFamily="34" charset="-122"/>
                <a:cs typeface="Pretendard" pitchFamily="34" charset="-120"/>
              </a:rPr>
              <a:t>+82-31-738-8935</a:t>
            </a:r>
            <a:endParaRPr lang="en-US" sz="1100" dirty="0"/>
          </a:p>
        </p:txBody>
      </p:sp>
      <p:pic>
        <p:nvPicPr>
          <p:cNvPr id="26" name="Image 1" descr="preencoded.png"/>
          <p:cNvPicPr>
            <a:picLocks noChangeAspect="1"/>
          </p:cNvPicPr>
          <p:nvPr/>
        </p:nvPicPr>
        <p:blipFill>
          <a:blip r:embed="rId3"/>
          <a:stretch>
            <a:fillRect/>
          </a:stretch>
        </p:blipFill>
        <p:spPr>
          <a:xfrm>
            <a:off x="3781044" y="6675120"/>
            <a:ext cx="228600" cy="228600"/>
          </a:xfrm>
          <a:prstGeom prst="rect">
            <a:avLst/>
          </a:prstGeom>
        </p:spPr>
      </p:pic>
      <p:sp>
        <p:nvSpPr>
          <p:cNvPr id="27" name="Text 23"/>
          <p:cNvSpPr/>
          <p:nvPr/>
        </p:nvSpPr>
        <p:spPr>
          <a:xfrm>
            <a:off x="4101084" y="6629400"/>
            <a:ext cx="548640" cy="201168"/>
          </a:xfrm>
          <a:prstGeom prst="rect">
            <a:avLst/>
          </a:prstGeom>
          <a:noFill/>
          <a:ln/>
        </p:spPr>
        <p:txBody>
          <a:bodyPr wrap="square" lIns="0" tIns="0" rIns="0" bIns="0" rtlCol="0" anchor="ctr"/>
          <a:lstStyle/>
          <a:p>
            <a:pPr marL="0" indent="0">
              <a:buNone/>
            </a:pPr>
            <a:r>
              <a:rPr lang="en-US" sz="800" b="1" kern="0" spc="300" dirty="0">
                <a:solidFill>
                  <a:srgbClr val="8AA9D1"/>
                </a:solidFill>
                <a:latin typeface="Pretendard" pitchFamily="34" charset="0"/>
                <a:ea typeface="Pretendard" pitchFamily="34" charset="-122"/>
                <a:cs typeface="Pretendard" pitchFamily="34" charset="-120"/>
              </a:rPr>
              <a:t>传真</a:t>
            </a:r>
            <a:endParaRPr lang="en-US" sz="800" dirty="0"/>
          </a:p>
        </p:txBody>
      </p:sp>
      <p:sp>
        <p:nvSpPr>
          <p:cNvPr id="28" name="Text 24"/>
          <p:cNvSpPr/>
          <p:nvPr/>
        </p:nvSpPr>
        <p:spPr>
          <a:xfrm>
            <a:off x="4101084" y="6812280"/>
            <a:ext cx="2592324" cy="228600"/>
          </a:xfrm>
          <a:prstGeom prst="rect">
            <a:avLst/>
          </a:prstGeom>
          <a:noFill/>
          <a:ln/>
        </p:spPr>
        <p:txBody>
          <a:bodyPr wrap="square" lIns="0" tIns="0" rIns="0" bIns="0" rtlCol="0" anchor="ctr"/>
          <a:lstStyle/>
          <a:p>
            <a:pPr marL="0" indent="0">
              <a:buNone/>
            </a:pPr>
            <a:r>
              <a:rPr lang="en-US" sz="1100" b="1" dirty="0">
                <a:solidFill>
                  <a:srgbClr val="FFFFFF"/>
                </a:solidFill>
                <a:latin typeface="Pretendard" pitchFamily="34" charset="0"/>
                <a:ea typeface="Pretendard" pitchFamily="34" charset="-122"/>
                <a:cs typeface="Pretendard" pitchFamily="34" charset="-120"/>
              </a:rPr>
              <a:t>+82-31-738-8915</a:t>
            </a:r>
            <a:endParaRPr lang="en-US" sz="1100" dirty="0"/>
          </a:p>
        </p:txBody>
      </p:sp>
      <p:pic>
        <p:nvPicPr>
          <p:cNvPr id="29" name="Image 2" descr="preencoded.png"/>
          <p:cNvPicPr>
            <a:picLocks noChangeAspect="1"/>
          </p:cNvPicPr>
          <p:nvPr/>
        </p:nvPicPr>
        <p:blipFill>
          <a:blip r:embed="rId4"/>
          <a:stretch>
            <a:fillRect/>
          </a:stretch>
        </p:blipFill>
        <p:spPr>
          <a:xfrm>
            <a:off x="822960" y="7132320"/>
            <a:ext cx="228600" cy="228600"/>
          </a:xfrm>
          <a:prstGeom prst="rect">
            <a:avLst/>
          </a:prstGeom>
        </p:spPr>
      </p:pic>
      <p:sp>
        <p:nvSpPr>
          <p:cNvPr id="30" name="Text 25"/>
          <p:cNvSpPr/>
          <p:nvPr/>
        </p:nvSpPr>
        <p:spPr>
          <a:xfrm>
            <a:off x="1143000" y="7086600"/>
            <a:ext cx="548640" cy="201168"/>
          </a:xfrm>
          <a:prstGeom prst="rect">
            <a:avLst/>
          </a:prstGeom>
          <a:noFill/>
          <a:ln/>
        </p:spPr>
        <p:txBody>
          <a:bodyPr wrap="square" lIns="0" tIns="0" rIns="0" bIns="0" rtlCol="0" anchor="ctr"/>
          <a:lstStyle/>
          <a:p>
            <a:pPr marL="0" indent="0">
              <a:buNone/>
            </a:pPr>
            <a:r>
              <a:rPr lang="en-US" sz="800" b="1" kern="0" spc="300" dirty="0">
                <a:solidFill>
                  <a:srgbClr val="8AA9D1"/>
                </a:solidFill>
                <a:latin typeface="Pretendard" pitchFamily="34" charset="0"/>
                <a:ea typeface="Pretendard" pitchFamily="34" charset="-122"/>
                <a:cs typeface="Pretendard" pitchFamily="34" charset="-120"/>
              </a:rPr>
              <a:t>电子邮件</a:t>
            </a:r>
            <a:endParaRPr lang="en-US" sz="800" dirty="0"/>
          </a:p>
        </p:txBody>
      </p:sp>
      <p:sp>
        <p:nvSpPr>
          <p:cNvPr id="31" name="Text 26"/>
          <p:cNvSpPr/>
          <p:nvPr/>
        </p:nvSpPr>
        <p:spPr>
          <a:xfrm>
            <a:off x="1143000" y="7269480"/>
            <a:ext cx="2592324" cy="228600"/>
          </a:xfrm>
          <a:prstGeom prst="rect">
            <a:avLst/>
          </a:prstGeom>
          <a:noFill/>
          <a:ln/>
        </p:spPr>
        <p:txBody>
          <a:bodyPr wrap="square" lIns="0" tIns="0" rIns="0" bIns="0" rtlCol="0" anchor="ctr"/>
          <a:lstStyle/>
          <a:p>
            <a:pPr marL="0" indent="0">
              <a:buNone/>
            </a:pPr>
            <a:r>
              <a:rPr lang="en-US" sz="1100" b="1" dirty="0">
                <a:solidFill>
                  <a:srgbClr val="FFFFFF"/>
                </a:solidFill>
                <a:latin typeface="Pretendard" pitchFamily="34" charset="0"/>
                <a:ea typeface="Pretendard" pitchFamily="34" charset="-122"/>
                <a:cs typeface="Pretendard" pitchFamily="34" charset="-120"/>
              </a:rPr>
              <a:t>sales@techvalley.co.kr</a:t>
            </a:r>
            <a:endParaRPr lang="en-US" sz="1100" dirty="0"/>
          </a:p>
        </p:txBody>
      </p:sp>
      <p:pic>
        <p:nvPicPr>
          <p:cNvPr id="32" name="Image 3" descr="preencoded.png"/>
          <p:cNvPicPr>
            <a:picLocks noChangeAspect="1"/>
          </p:cNvPicPr>
          <p:nvPr/>
        </p:nvPicPr>
        <p:blipFill>
          <a:blip r:embed="rId5"/>
          <a:stretch>
            <a:fillRect/>
          </a:stretch>
        </p:blipFill>
        <p:spPr>
          <a:xfrm>
            <a:off x="3781044" y="7132320"/>
            <a:ext cx="228600" cy="228600"/>
          </a:xfrm>
          <a:prstGeom prst="rect">
            <a:avLst/>
          </a:prstGeom>
        </p:spPr>
      </p:pic>
      <p:sp>
        <p:nvSpPr>
          <p:cNvPr id="33" name="Text 27"/>
          <p:cNvSpPr/>
          <p:nvPr/>
        </p:nvSpPr>
        <p:spPr>
          <a:xfrm>
            <a:off x="4101084" y="7086600"/>
            <a:ext cx="548640" cy="201168"/>
          </a:xfrm>
          <a:prstGeom prst="rect">
            <a:avLst/>
          </a:prstGeom>
          <a:noFill/>
          <a:ln/>
        </p:spPr>
        <p:txBody>
          <a:bodyPr wrap="square" lIns="0" tIns="0" rIns="0" bIns="0" rtlCol="0" anchor="ctr"/>
          <a:lstStyle/>
          <a:p>
            <a:pPr marL="0" indent="0">
              <a:buNone/>
            </a:pPr>
            <a:r>
              <a:rPr lang="en-US" sz="800" b="1" kern="0" spc="300" dirty="0">
                <a:solidFill>
                  <a:srgbClr val="8AA9D1"/>
                </a:solidFill>
                <a:latin typeface="Pretendard" pitchFamily="34" charset="0"/>
                <a:ea typeface="Pretendard" pitchFamily="34" charset="-122"/>
                <a:cs typeface="Pretendard" pitchFamily="34" charset="-120"/>
              </a:rPr>
              <a:t>网址</a:t>
            </a:r>
            <a:endParaRPr lang="en-US" sz="800" dirty="0"/>
          </a:p>
        </p:txBody>
      </p:sp>
      <p:sp>
        <p:nvSpPr>
          <p:cNvPr id="34" name="Text 28"/>
          <p:cNvSpPr/>
          <p:nvPr/>
        </p:nvSpPr>
        <p:spPr>
          <a:xfrm>
            <a:off x="4101084" y="7269480"/>
            <a:ext cx="2592324" cy="228600"/>
          </a:xfrm>
          <a:prstGeom prst="rect">
            <a:avLst/>
          </a:prstGeom>
          <a:noFill/>
          <a:ln/>
        </p:spPr>
        <p:txBody>
          <a:bodyPr wrap="square" lIns="0" tIns="0" rIns="0" bIns="0" rtlCol="0" anchor="ctr"/>
          <a:lstStyle/>
          <a:p>
            <a:pPr marL="0" indent="0">
              <a:buNone/>
            </a:pPr>
            <a:r>
              <a:rPr lang="en-US" sz="1100" b="1" dirty="0">
                <a:solidFill>
                  <a:srgbClr val="FFFFFF"/>
                </a:solidFill>
                <a:latin typeface="Pretendard" pitchFamily="34" charset="0"/>
                <a:ea typeface="Pretendard" pitchFamily="34" charset="-122"/>
                <a:cs typeface="Pretendard" pitchFamily="34" charset="-120"/>
              </a:rPr>
              <a:t>www.techvalley.co.kr</a:t>
            </a:r>
            <a:endParaRPr lang="en-US" sz="1100" dirty="0"/>
          </a:p>
        </p:txBody>
      </p:sp>
      <p:sp>
        <p:nvSpPr>
          <p:cNvPr id="35" name="Text 29"/>
          <p:cNvSpPr/>
          <p:nvPr/>
        </p:nvSpPr>
        <p:spPr>
          <a:xfrm>
            <a:off x="548640" y="9774936"/>
            <a:ext cx="6464808" cy="457200"/>
          </a:xfrm>
          <a:prstGeom prst="rect">
            <a:avLst/>
          </a:prstGeom>
          <a:noFill/>
          <a:ln/>
        </p:spPr>
        <p:txBody>
          <a:bodyPr wrap="square" lIns="0" tIns="0" rIns="0" bIns="0" rtlCol="0" anchor="t"/>
          <a:lstStyle/>
          <a:p>
            <a:pPr marL="0" indent="0" algn="ctr">
              <a:buNone/>
            </a:pPr>
            <a:r>
              <a:rPr lang="en-US" sz="900" i="1" dirty="0">
                <a:solidFill>
                  <a:srgbClr val="6B7280"/>
                </a:solidFill>
                <a:latin typeface="Pretendard" pitchFamily="34" charset="0"/>
                <a:ea typeface="Pretendard" pitchFamily="34" charset="-122"/>
                <a:cs typeface="Pretendard" pitchFamily="34" charset="-120"/>
              </a:rPr>
              <a:t>请充分利用随设备附带的操作相关手册，以安全地运行本设备。本公司手册的著作权归本公司所有。</a:t>
            </a:r>
            <a:endParaRPr lang="en-US" sz="9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09</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2800" b="1" dirty="0">
                <a:solidFill>
                  <a:srgbClr val="FFFFFF"/>
                </a:solidFill>
                <a:latin typeface="Pretendard" pitchFamily="34" charset="0"/>
                <a:ea typeface="Pretendard" pitchFamily="34" charset="-122"/>
                <a:cs typeface="Pretendard" pitchFamily="34" charset="-120"/>
              </a:rPr>
              <a:t>系统操作</a:t>
            </a:r>
            <a:endParaRPr lang="en-US" sz="28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系统操作</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9.1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操作准备</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准备</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9.2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启动准备</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启动程序</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9.3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轴初始化</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轴初始化</a:t>
            </a:r>
            <a:endParaRPr lang="en-US" sz="950" dirty="0"/>
          </a:p>
        </p:txBody>
      </p:sp>
      <p:sp>
        <p:nvSpPr>
          <p:cNvPr id="23" name="Shape 21"/>
          <p:cNvSpPr/>
          <p:nvPr/>
        </p:nvSpPr>
        <p:spPr>
          <a:xfrm>
            <a:off x="548640" y="6885432"/>
            <a:ext cx="6464808" cy="4572"/>
          </a:xfrm>
          <a:prstGeom prst="rect">
            <a:avLst/>
          </a:prstGeom>
          <a:solidFill>
            <a:srgbClr val="DDE3EA"/>
          </a:solidFill>
          <a:ln/>
        </p:spPr>
        <p:txBody>
          <a:bodyPr/>
          <a:lstStyle/>
          <a:p>
            <a:endParaRPr lang="ko-KR" altLang="en-US"/>
          </a:p>
        </p:txBody>
      </p:sp>
      <p:sp>
        <p:nvSpPr>
          <p:cNvPr id="24" name="Text 22"/>
          <p:cNvSpPr/>
          <p:nvPr/>
        </p:nvSpPr>
        <p:spPr>
          <a:xfrm>
            <a:off x="548640" y="690372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9.4</a:t>
            </a:r>
            <a:endParaRPr lang="en-US" sz="1600" dirty="0"/>
          </a:p>
        </p:txBody>
      </p:sp>
      <p:sp>
        <p:nvSpPr>
          <p:cNvPr id="25" name="Text 23"/>
          <p:cNvSpPr/>
          <p:nvPr/>
        </p:nvSpPr>
        <p:spPr>
          <a:xfrm>
            <a:off x="1463040" y="690372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探测器校准</a:t>
            </a:r>
            <a:endParaRPr lang="en-US" sz="1200" dirty="0"/>
          </a:p>
        </p:txBody>
      </p:sp>
      <p:sp>
        <p:nvSpPr>
          <p:cNvPr id="26" name="Text 24"/>
          <p:cNvSpPr/>
          <p:nvPr/>
        </p:nvSpPr>
        <p:spPr>
          <a:xfrm>
            <a:off x="1463040" y="717804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探测器校准</a:t>
            </a:r>
            <a:endParaRPr lang="en-US" sz="950" dirty="0"/>
          </a:p>
        </p:txBody>
      </p:sp>
      <p:sp>
        <p:nvSpPr>
          <p:cNvPr id="27" name="Text 25"/>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09 · System Operation · 系统操作</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31</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9.1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Preparation · 操作准备</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预计时间：3-5 分钟</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要启动 X 射线检测设备 3205CT，请遵循以下顺序。确认各步骤完成后再进行下一步。</a:t>
            </a:r>
            <a:endParaRPr lang="en-US" sz="1000" dirty="0"/>
          </a:p>
        </p:txBody>
      </p:sp>
      <p:sp>
        <p:nvSpPr>
          <p:cNvPr id="15" name="Shape 13"/>
          <p:cNvSpPr/>
          <p:nvPr/>
        </p:nvSpPr>
        <p:spPr>
          <a:xfrm>
            <a:off x="548640" y="2011680"/>
            <a:ext cx="3474720" cy="1371600"/>
          </a:xfrm>
          <a:prstGeom prst="rect">
            <a:avLst/>
          </a:prstGeom>
          <a:solidFill>
            <a:srgbClr val="FFFFFF"/>
          </a:solidFill>
          <a:ln w="12700">
            <a:solidFill>
              <a:srgbClr val="DDE3EA"/>
            </a:solidFill>
            <a:prstDash val="solid"/>
          </a:ln>
          <a:effectLst>
            <a:outerShdw blurRad="76200" dist="12700" dir="5400000" algn="bl" rotWithShape="0">
              <a:srgbClr val="000000">
                <a:alpha val="5000"/>
              </a:srgbClr>
            </a:outerShdw>
          </a:effectLst>
        </p:spPr>
        <p:txBody>
          <a:bodyPr/>
          <a:lstStyle/>
          <a:p>
            <a:endParaRPr lang="ko-KR" altLang="en-US"/>
          </a:p>
        </p:txBody>
      </p:sp>
      <p:sp>
        <p:nvSpPr>
          <p:cNvPr id="16" name="Shape 14"/>
          <p:cNvSpPr/>
          <p:nvPr/>
        </p:nvSpPr>
        <p:spPr>
          <a:xfrm>
            <a:off x="548640" y="2011680"/>
            <a:ext cx="731520" cy="1371600"/>
          </a:xfrm>
          <a:prstGeom prst="rect">
            <a:avLst/>
          </a:prstGeom>
          <a:solidFill>
            <a:srgbClr val="1B2A41"/>
          </a:solidFill>
          <a:ln/>
        </p:spPr>
        <p:txBody>
          <a:bodyPr/>
          <a:lstStyle/>
          <a:p>
            <a:endParaRPr lang="ko-KR" altLang="en-US"/>
          </a:p>
        </p:txBody>
      </p:sp>
      <p:sp>
        <p:nvSpPr>
          <p:cNvPr id="17" name="Text 15"/>
          <p:cNvSpPr/>
          <p:nvPr/>
        </p:nvSpPr>
        <p:spPr>
          <a:xfrm>
            <a:off x="548640" y="2194560"/>
            <a:ext cx="731520" cy="201168"/>
          </a:xfrm>
          <a:prstGeom prst="rect">
            <a:avLst/>
          </a:prstGeom>
          <a:noFill/>
          <a:ln/>
        </p:spPr>
        <p:txBody>
          <a:bodyPr wrap="square" lIns="0" tIns="0" rIns="0" bIns="0" rtlCol="0" anchor="ctr"/>
          <a:lstStyle/>
          <a:p>
            <a:pPr marL="0" indent="0" algn="ctr">
              <a:buNone/>
            </a:pPr>
            <a:r>
              <a:rPr lang="en-US" sz="850" b="1" kern="0" spc="300" dirty="0">
                <a:solidFill>
                  <a:srgbClr val="8AA9D1"/>
                </a:solidFill>
                <a:latin typeface="Pretendard" pitchFamily="34" charset="0"/>
                <a:ea typeface="Pretendard" pitchFamily="34" charset="-122"/>
                <a:cs typeface="Pretendard" pitchFamily="34" charset="-120"/>
              </a:rPr>
              <a:t>STEP</a:t>
            </a:r>
            <a:endParaRPr lang="en-US" sz="850" dirty="0"/>
          </a:p>
        </p:txBody>
      </p:sp>
      <p:sp>
        <p:nvSpPr>
          <p:cNvPr id="18" name="Text 16"/>
          <p:cNvSpPr/>
          <p:nvPr/>
        </p:nvSpPr>
        <p:spPr>
          <a:xfrm>
            <a:off x="548640" y="2377440"/>
            <a:ext cx="731520" cy="731520"/>
          </a:xfrm>
          <a:prstGeom prst="rect">
            <a:avLst/>
          </a:prstGeom>
          <a:noFill/>
          <a:ln/>
        </p:spPr>
        <p:txBody>
          <a:bodyPr wrap="square" lIns="0" tIns="0" rIns="0" bIns="0" rtlCol="0" anchor="ctr"/>
          <a:lstStyle/>
          <a:p>
            <a:pPr marL="0" indent="0" algn="ctr">
              <a:buNone/>
            </a:pPr>
            <a:r>
              <a:rPr lang="en-US" sz="4000" b="1" dirty="0">
                <a:solidFill>
                  <a:srgbClr val="FFFFFF"/>
                </a:solidFill>
                <a:latin typeface="Pretendard" pitchFamily="34" charset="0"/>
                <a:ea typeface="Pretendard" pitchFamily="34" charset="-122"/>
                <a:cs typeface="Pretendard" pitchFamily="34" charset="-120"/>
              </a:rPr>
              <a:t>01</a:t>
            </a:r>
            <a:endParaRPr lang="en-US" sz="4000" dirty="0"/>
          </a:p>
        </p:txBody>
      </p:sp>
      <p:pic>
        <p:nvPicPr>
          <p:cNvPr id="19" name="Image 0" descr="preencoded.png"/>
          <p:cNvPicPr>
            <a:picLocks noChangeAspect="1"/>
          </p:cNvPicPr>
          <p:nvPr/>
        </p:nvPicPr>
        <p:blipFill>
          <a:blip r:embed="rId3"/>
          <a:stretch>
            <a:fillRect/>
          </a:stretch>
        </p:blipFill>
        <p:spPr>
          <a:xfrm>
            <a:off x="1463040" y="2194560"/>
            <a:ext cx="320040" cy="320040"/>
          </a:xfrm>
          <a:prstGeom prst="rect">
            <a:avLst/>
          </a:prstGeom>
        </p:spPr>
      </p:pic>
      <p:sp>
        <p:nvSpPr>
          <p:cNvPr id="20" name="Text 17"/>
          <p:cNvSpPr/>
          <p:nvPr/>
        </p:nvSpPr>
        <p:spPr>
          <a:xfrm>
            <a:off x="1874520" y="2176272"/>
            <a:ext cx="2103120" cy="32004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电源钥匙 ON</a:t>
            </a:r>
            <a:endParaRPr lang="en-US" sz="1400" dirty="0"/>
          </a:p>
        </p:txBody>
      </p:sp>
      <p:sp>
        <p:nvSpPr>
          <p:cNvPr id="21" name="Text 18"/>
          <p:cNvSpPr/>
          <p:nvPr/>
        </p:nvSpPr>
        <p:spPr>
          <a:xfrm>
            <a:off x="1463040" y="2606040"/>
            <a:ext cx="2468880"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将「POWER KEY」顺时针旋转开启电源。</a:t>
            </a:r>
            <a:endParaRPr lang="en-US" sz="950" dirty="0"/>
          </a:p>
        </p:txBody>
      </p:sp>
      <p:sp>
        <p:nvSpPr>
          <p:cNvPr id="22" name="Shape 19"/>
          <p:cNvSpPr/>
          <p:nvPr/>
        </p:nvSpPr>
        <p:spPr>
          <a:xfrm>
            <a:off x="1463040" y="3017520"/>
            <a:ext cx="2468880" cy="9144"/>
          </a:xfrm>
          <a:prstGeom prst="rect">
            <a:avLst/>
          </a:prstGeom>
          <a:solidFill>
            <a:srgbClr val="DDE3EA"/>
          </a:solidFill>
          <a:ln/>
        </p:spPr>
        <p:txBody>
          <a:bodyPr/>
          <a:lstStyle/>
          <a:p>
            <a:endParaRPr lang="ko-KR" altLang="en-US"/>
          </a:p>
        </p:txBody>
      </p:sp>
      <p:sp>
        <p:nvSpPr>
          <p:cNvPr id="23" name="Text 20"/>
          <p:cNvSpPr/>
          <p:nvPr/>
        </p:nvSpPr>
        <p:spPr>
          <a:xfrm>
            <a:off x="1463040" y="3054096"/>
            <a:ext cx="2468880" cy="274320"/>
          </a:xfrm>
          <a:prstGeom prst="rect">
            <a:avLst/>
          </a:prstGeom>
          <a:noFill/>
          <a:ln/>
        </p:spPr>
        <p:txBody>
          <a:bodyPr wrap="square" lIns="0" tIns="0" rIns="0" bIns="0" rtlCol="0" anchor="ctr"/>
          <a:lstStyle/>
          <a:p>
            <a:pPr marL="0" indent="0">
              <a:buNone/>
            </a:pPr>
            <a:r>
              <a:rPr lang="en-US" sz="950" b="1" dirty="0">
                <a:solidFill>
                  <a:srgbClr val="0F8554"/>
                </a:solidFill>
                <a:latin typeface="Pretendard" pitchFamily="34" charset="0"/>
                <a:ea typeface="Pretendard" pitchFamily="34" charset="-122"/>
                <a:cs typeface="Pretendard" pitchFamily="34" charset="-120"/>
              </a:rPr>
              <a:t>✓  确认：设备前面电源指示灯点亮</a:t>
            </a:r>
            <a:endParaRPr lang="en-US" sz="950" dirty="0"/>
          </a:p>
        </p:txBody>
      </p:sp>
      <p:sp>
        <p:nvSpPr>
          <p:cNvPr id="24" name="Shape 21"/>
          <p:cNvSpPr/>
          <p:nvPr/>
        </p:nvSpPr>
        <p:spPr>
          <a:xfrm>
            <a:off x="548640" y="3520440"/>
            <a:ext cx="3474720" cy="1371600"/>
          </a:xfrm>
          <a:prstGeom prst="rect">
            <a:avLst/>
          </a:prstGeom>
          <a:solidFill>
            <a:srgbClr val="FFFFFF"/>
          </a:solidFill>
          <a:ln w="12700">
            <a:solidFill>
              <a:srgbClr val="DDE3EA"/>
            </a:solidFill>
            <a:prstDash val="solid"/>
          </a:ln>
          <a:effectLst>
            <a:outerShdw blurRad="76200" dist="12700" dir="5400000" algn="bl" rotWithShape="0">
              <a:srgbClr val="000000">
                <a:alpha val="5000"/>
              </a:srgbClr>
            </a:outerShdw>
          </a:effectLst>
        </p:spPr>
        <p:txBody>
          <a:bodyPr/>
          <a:lstStyle/>
          <a:p>
            <a:endParaRPr lang="ko-KR" altLang="en-US"/>
          </a:p>
        </p:txBody>
      </p:sp>
      <p:sp>
        <p:nvSpPr>
          <p:cNvPr id="25" name="Shape 22"/>
          <p:cNvSpPr/>
          <p:nvPr/>
        </p:nvSpPr>
        <p:spPr>
          <a:xfrm>
            <a:off x="548640" y="3520440"/>
            <a:ext cx="731520" cy="1371600"/>
          </a:xfrm>
          <a:prstGeom prst="rect">
            <a:avLst/>
          </a:prstGeom>
          <a:solidFill>
            <a:srgbClr val="1B2A41"/>
          </a:solidFill>
          <a:ln/>
        </p:spPr>
        <p:txBody>
          <a:bodyPr/>
          <a:lstStyle/>
          <a:p>
            <a:endParaRPr lang="ko-KR" altLang="en-US"/>
          </a:p>
        </p:txBody>
      </p:sp>
      <p:sp>
        <p:nvSpPr>
          <p:cNvPr id="26" name="Text 23"/>
          <p:cNvSpPr/>
          <p:nvPr/>
        </p:nvSpPr>
        <p:spPr>
          <a:xfrm>
            <a:off x="548640" y="3703320"/>
            <a:ext cx="731520" cy="201168"/>
          </a:xfrm>
          <a:prstGeom prst="rect">
            <a:avLst/>
          </a:prstGeom>
          <a:noFill/>
          <a:ln/>
        </p:spPr>
        <p:txBody>
          <a:bodyPr wrap="square" lIns="0" tIns="0" rIns="0" bIns="0" rtlCol="0" anchor="ctr"/>
          <a:lstStyle/>
          <a:p>
            <a:pPr marL="0" indent="0" algn="ctr">
              <a:buNone/>
            </a:pPr>
            <a:r>
              <a:rPr lang="en-US" sz="850" b="1" kern="0" spc="300" dirty="0">
                <a:solidFill>
                  <a:srgbClr val="8AA9D1"/>
                </a:solidFill>
                <a:latin typeface="Pretendard" pitchFamily="34" charset="0"/>
                <a:ea typeface="Pretendard" pitchFamily="34" charset="-122"/>
                <a:cs typeface="Pretendard" pitchFamily="34" charset="-120"/>
              </a:rPr>
              <a:t>STEP</a:t>
            </a:r>
            <a:endParaRPr lang="en-US" sz="850" dirty="0"/>
          </a:p>
        </p:txBody>
      </p:sp>
      <p:sp>
        <p:nvSpPr>
          <p:cNvPr id="27" name="Text 24"/>
          <p:cNvSpPr/>
          <p:nvPr/>
        </p:nvSpPr>
        <p:spPr>
          <a:xfrm>
            <a:off x="548640" y="3886200"/>
            <a:ext cx="731520" cy="731520"/>
          </a:xfrm>
          <a:prstGeom prst="rect">
            <a:avLst/>
          </a:prstGeom>
          <a:noFill/>
          <a:ln/>
        </p:spPr>
        <p:txBody>
          <a:bodyPr wrap="square" lIns="0" tIns="0" rIns="0" bIns="0" rtlCol="0" anchor="ctr"/>
          <a:lstStyle/>
          <a:p>
            <a:pPr marL="0" indent="0" algn="ctr">
              <a:buNone/>
            </a:pPr>
            <a:r>
              <a:rPr lang="en-US" sz="4000" b="1" dirty="0">
                <a:solidFill>
                  <a:srgbClr val="FFFFFF"/>
                </a:solidFill>
                <a:latin typeface="Pretendard" pitchFamily="34" charset="0"/>
                <a:ea typeface="Pretendard" pitchFamily="34" charset="-122"/>
                <a:cs typeface="Pretendard" pitchFamily="34" charset="-120"/>
              </a:rPr>
              <a:t>02</a:t>
            </a:r>
            <a:endParaRPr lang="en-US" sz="4000" dirty="0"/>
          </a:p>
        </p:txBody>
      </p:sp>
      <p:pic>
        <p:nvPicPr>
          <p:cNvPr id="28" name="Image 1" descr="preencoded.png"/>
          <p:cNvPicPr>
            <a:picLocks noChangeAspect="1"/>
          </p:cNvPicPr>
          <p:nvPr/>
        </p:nvPicPr>
        <p:blipFill>
          <a:blip r:embed="rId4"/>
          <a:stretch>
            <a:fillRect/>
          </a:stretch>
        </p:blipFill>
        <p:spPr>
          <a:xfrm>
            <a:off x="1463040" y="3703320"/>
            <a:ext cx="320040" cy="320040"/>
          </a:xfrm>
          <a:prstGeom prst="rect">
            <a:avLst/>
          </a:prstGeom>
        </p:spPr>
      </p:pic>
      <p:sp>
        <p:nvSpPr>
          <p:cNvPr id="29" name="Text 25"/>
          <p:cNvSpPr/>
          <p:nvPr/>
        </p:nvSpPr>
        <p:spPr>
          <a:xfrm>
            <a:off x="1874520" y="3685032"/>
            <a:ext cx="2103120" cy="32004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系统启动</a:t>
            </a:r>
            <a:endParaRPr lang="en-US" sz="1400" dirty="0"/>
          </a:p>
        </p:txBody>
      </p:sp>
      <p:sp>
        <p:nvSpPr>
          <p:cNvPr id="30" name="Text 26"/>
          <p:cNvSpPr/>
          <p:nvPr/>
        </p:nvSpPr>
        <p:spPr>
          <a:xfrm>
            <a:off x="1463040" y="4114800"/>
            <a:ext cx="2468880"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按下「SYSTEM START」按钮启动系统。</a:t>
            </a:r>
            <a:endParaRPr lang="en-US" sz="950" dirty="0"/>
          </a:p>
        </p:txBody>
      </p:sp>
      <p:sp>
        <p:nvSpPr>
          <p:cNvPr id="31" name="Shape 27"/>
          <p:cNvSpPr/>
          <p:nvPr/>
        </p:nvSpPr>
        <p:spPr>
          <a:xfrm>
            <a:off x="1463040" y="4526280"/>
            <a:ext cx="2468880" cy="9144"/>
          </a:xfrm>
          <a:prstGeom prst="rect">
            <a:avLst/>
          </a:prstGeom>
          <a:solidFill>
            <a:srgbClr val="DDE3EA"/>
          </a:solidFill>
          <a:ln/>
        </p:spPr>
        <p:txBody>
          <a:bodyPr/>
          <a:lstStyle/>
          <a:p>
            <a:endParaRPr lang="ko-KR" altLang="en-US"/>
          </a:p>
        </p:txBody>
      </p:sp>
      <p:sp>
        <p:nvSpPr>
          <p:cNvPr id="32" name="Text 28"/>
          <p:cNvSpPr/>
          <p:nvPr/>
        </p:nvSpPr>
        <p:spPr>
          <a:xfrm>
            <a:off x="1463040" y="4562856"/>
            <a:ext cx="2468880" cy="274320"/>
          </a:xfrm>
          <a:prstGeom prst="rect">
            <a:avLst/>
          </a:prstGeom>
          <a:noFill/>
          <a:ln/>
        </p:spPr>
        <p:txBody>
          <a:bodyPr wrap="square" lIns="0" tIns="0" rIns="0" bIns="0" rtlCol="0" anchor="ctr"/>
          <a:lstStyle/>
          <a:p>
            <a:pPr marL="0" indent="0">
              <a:buNone/>
            </a:pPr>
            <a:r>
              <a:rPr lang="en-US" sz="950" b="1" dirty="0">
                <a:solidFill>
                  <a:srgbClr val="0F8554"/>
                </a:solidFill>
                <a:latin typeface="Pretendard" pitchFamily="34" charset="0"/>
                <a:ea typeface="Pretendard" pitchFamily="34" charset="-122"/>
                <a:cs typeface="Pretendard" pitchFamily="34" charset="-120"/>
              </a:rPr>
              <a:t>✓  确认：风扇运转声及设备侧面指示灯点亮</a:t>
            </a:r>
            <a:endParaRPr lang="en-US" sz="950" dirty="0"/>
          </a:p>
        </p:txBody>
      </p:sp>
      <p:sp>
        <p:nvSpPr>
          <p:cNvPr id="33" name="Shape 29"/>
          <p:cNvSpPr/>
          <p:nvPr/>
        </p:nvSpPr>
        <p:spPr>
          <a:xfrm>
            <a:off x="548640" y="5029200"/>
            <a:ext cx="3474720" cy="1371600"/>
          </a:xfrm>
          <a:prstGeom prst="rect">
            <a:avLst/>
          </a:prstGeom>
          <a:solidFill>
            <a:srgbClr val="FFFFFF"/>
          </a:solidFill>
          <a:ln w="12700">
            <a:solidFill>
              <a:srgbClr val="DDE3EA"/>
            </a:solidFill>
            <a:prstDash val="solid"/>
          </a:ln>
          <a:effectLst>
            <a:outerShdw blurRad="76200" dist="12700" dir="5400000" algn="bl" rotWithShape="0">
              <a:srgbClr val="000000">
                <a:alpha val="5000"/>
              </a:srgbClr>
            </a:outerShdw>
          </a:effectLst>
        </p:spPr>
        <p:txBody>
          <a:bodyPr/>
          <a:lstStyle/>
          <a:p>
            <a:endParaRPr lang="ko-KR" altLang="en-US"/>
          </a:p>
        </p:txBody>
      </p:sp>
      <p:sp>
        <p:nvSpPr>
          <p:cNvPr id="34" name="Shape 30"/>
          <p:cNvSpPr/>
          <p:nvPr/>
        </p:nvSpPr>
        <p:spPr>
          <a:xfrm>
            <a:off x="548640" y="5029200"/>
            <a:ext cx="731520" cy="1371600"/>
          </a:xfrm>
          <a:prstGeom prst="rect">
            <a:avLst/>
          </a:prstGeom>
          <a:solidFill>
            <a:srgbClr val="1B2A41"/>
          </a:solidFill>
          <a:ln/>
        </p:spPr>
        <p:txBody>
          <a:bodyPr/>
          <a:lstStyle/>
          <a:p>
            <a:endParaRPr lang="ko-KR" altLang="en-US"/>
          </a:p>
        </p:txBody>
      </p:sp>
      <p:sp>
        <p:nvSpPr>
          <p:cNvPr id="35" name="Text 31"/>
          <p:cNvSpPr/>
          <p:nvPr/>
        </p:nvSpPr>
        <p:spPr>
          <a:xfrm>
            <a:off x="548640" y="5212080"/>
            <a:ext cx="731520" cy="201168"/>
          </a:xfrm>
          <a:prstGeom prst="rect">
            <a:avLst/>
          </a:prstGeom>
          <a:noFill/>
          <a:ln/>
        </p:spPr>
        <p:txBody>
          <a:bodyPr wrap="square" lIns="0" tIns="0" rIns="0" bIns="0" rtlCol="0" anchor="ctr"/>
          <a:lstStyle/>
          <a:p>
            <a:pPr marL="0" indent="0" algn="ctr">
              <a:buNone/>
            </a:pPr>
            <a:r>
              <a:rPr lang="en-US" sz="850" b="1" kern="0" spc="300" dirty="0">
                <a:solidFill>
                  <a:srgbClr val="8AA9D1"/>
                </a:solidFill>
                <a:latin typeface="Pretendard" pitchFamily="34" charset="0"/>
                <a:ea typeface="Pretendard" pitchFamily="34" charset="-122"/>
                <a:cs typeface="Pretendard" pitchFamily="34" charset="-120"/>
              </a:rPr>
              <a:t>STEP</a:t>
            </a:r>
            <a:endParaRPr lang="en-US" sz="850" dirty="0"/>
          </a:p>
        </p:txBody>
      </p:sp>
      <p:sp>
        <p:nvSpPr>
          <p:cNvPr id="36" name="Text 32"/>
          <p:cNvSpPr/>
          <p:nvPr/>
        </p:nvSpPr>
        <p:spPr>
          <a:xfrm>
            <a:off x="548640" y="5394960"/>
            <a:ext cx="731520" cy="731520"/>
          </a:xfrm>
          <a:prstGeom prst="rect">
            <a:avLst/>
          </a:prstGeom>
          <a:noFill/>
          <a:ln/>
        </p:spPr>
        <p:txBody>
          <a:bodyPr wrap="square" lIns="0" tIns="0" rIns="0" bIns="0" rtlCol="0" anchor="ctr"/>
          <a:lstStyle/>
          <a:p>
            <a:pPr marL="0" indent="0" algn="ctr">
              <a:buNone/>
            </a:pPr>
            <a:r>
              <a:rPr lang="en-US" sz="4000" b="1" dirty="0">
                <a:solidFill>
                  <a:srgbClr val="FFFFFF"/>
                </a:solidFill>
                <a:latin typeface="Pretendard" pitchFamily="34" charset="0"/>
                <a:ea typeface="Pretendard" pitchFamily="34" charset="-122"/>
                <a:cs typeface="Pretendard" pitchFamily="34" charset="-120"/>
              </a:rPr>
              <a:t>03</a:t>
            </a:r>
            <a:endParaRPr lang="en-US" sz="4000" dirty="0"/>
          </a:p>
        </p:txBody>
      </p:sp>
      <p:pic>
        <p:nvPicPr>
          <p:cNvPr id="37" name="Image 2" descr="preencoded.png"/>
          <p:cNvPicPr>
            <a:picLocks noChangeAspect="1"/>
          </p:cNvPicPr>
          <p:nvPr/>
        </p:nvPicPr>
        <p:blipFill>
          <a:blip r:embed="rId5"/>
          <a:stretch>
            <a:fillRect/>
          </a:stretch>
        </p:blipFill>
        <p:spPr>
          <a:xfrm>
            <a:off x="1463040" y="5212080"/>
            <a:ext cx="320040" cy="320040"/>
          </a:xfrm>
          <a:prstGeom prst="rect">
            <a:avLst/>
          </a:prstGeom>
        </p:spPr>
      </p:pic>
      <p:sp>
        <p:nvSpPr>
          <p:cNvPr id="38" name="Text 33"/>
          <p:cNvSpPr/>
          <p:nvPr/>
        </p:nvSpPr>
        <p:spPr>
          <a:xfrm>
            <a:off x="1874520" y="5193792"/>
            <a:ext cx="2103120" cy="32004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PC 电源 ON</a:t>
            </a:r>
            <a:endParaRPr lang="en-US" sz="1400" dirty="0"/>
          </a:p>
        </p:txBody>
      </p:sp>
      <p:sp>
        <p:nvSpPr>
          <p:cNvPr id="39" name="Text 34"/>
          <p:cNvSpPr/>
          <p:nvPr/>
        </p:nvSpPr>
        <p:spPr>
          <a:xfrm>
            <a:off x="1463040" y="5623560"/>
            <a:ext cx="2468880"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按下控制面板的「OPER PC」及「RECON PC」按钮开启 PC。</a:t>
            </a:r>
            <a:endParaRPr lang="en-US" sz="950" dirty="0"/>
          </a:p>
        </p:txBody>
      </p:sp>
      <p:sp>
        <p:nvSpPr>
          <p:cNvPr id="40" name="Shape 35"/>
          <p:cNvSpPr/>
          <p:nvPr/>
        </p:nvSpPr>
        <p:spPr>
          <a:xfrm>
            <a:off x="1463040" y="6035040"/>
            <a:ext cx="2468880" cy="9144"/>
          </a:xfrm>
          <a:prstGeom prst="rect">
            <a:avLst/>
          </a:prstGeom>
          <a:solidFill>
            <a:srgbClr val="DDE3EA"/>
          </a:solidFill>
          <a:ln/>
        </p:spPr>
        <p:txBody>
          <a:bodyPr/>
          <a:lstStyle/>
          <a:p>
            <a:endParaRPr lang="ko-KR" altLang="en-US"/>
          </a:p>
        </p:txBody>
      </p:sp>
      <p:sp>
        <p:nvSpPr>
          <p:cNvPr id="41" name="Text 36"/>
          <p:cNvSpPr/>
          <p:nvPr/>
        </p:nvSpPr>
        <p:spPr>
          <a:xfrm>
            <a:off x="1463040" y="6071616"/>
            <a:ext cx="2468880" cy="274320"/>
          </a:xfrm>
          <a:prstGeom prst="rect">
            <a:avLst/>
          </a:prstGeom>
          <a:noFill/>
          <a:ln/>
        </p:spPr>
        <p:txBody>
          <a:bodyPr wrap="square" lIns="0" tIns="0" rIns="0" bIns="0" rtlCol="0" anchor="ctr"/>
          <a:lstStyle/>
          <a:p>
            <a:pPr marL="0" indent="0">
              <a:buNone/>
            </a:pPr>
            <a:r>
              <a:rPr lang="en-US" sz="950" b="1" dirty="0">
                <a:solidFill>
                  <a:srgbClr val="0F8554"/>
                </a:solidFill>
                <a:latin typeface="Pretendard" pitchFamily="34" charset="0"/>
                <a:ea typeface="Pretendard" pitchFamily="34" charset="-122"/>
                <a:cs typeface="Pretendard" pitchFamily="34" charset="-120"/>
              </a:rPr>
              <a:t>✓  确认：Windows 启动完成</a:t>
            </a:r>
            <a:endParaRPr lang="en-US" sz="950" dirty="0"/>
          </a:p>
        </p:txBody>
      </p:sp>
      <p:sp>
        <p:nvSpPr>
          <p:cNvPr id="42" name="Shape 37"/>
          <p:cNvSpPr/>
          <p:nvPr/>
        </p:nvSpPr>
        <p:spPr>
          <a:xfrm>
            <a:off x="4663440" y="2103120"/>
            <a:ext cx="2286000" cy="3657600"/>
          </a:xfrm>
          <a:prstGeom prst="rect">
            <a:avLst/>
          </a:prstGeom>
          <a:solidFill>
            <a:srgbClr val="F4F6F8"/>
          </a:solidFill>
          <a:ln w="12700">
            <a:solidFill>
              <a:srgbClr val="DDE3EA"/>
            </a:solidFill>
            <a:prstDash val="solid"/>
          </a:ln>
        </p:spPr>
        <p:txBody>
          <a:bodyPr/>
          <a:lstStyle/>
          <a:p>
            <a:endParaRPr lang="ko-KR" altLang="en-US"/>
          </a:p>
        </p:txBody>
      </p:sp>
      <p:sp>
        <p:nvSpPr>
          <p:cNvPr id="44" name="Text 38"/>
          <p:cNvSpPr/>
          <p:nvPr/>
        </p:nvSpPr>
        <p:spPr>
          <a:xfrm>
            <a:off x="4663440" y="5486400"/>
            <a:ext cx="2286000"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9.1 · 控制面板</a:t>
            </a:r>
            <a:endParaRPr lang="en-US" sz="850" dirty="0"/>
          </a:p>
        </p:txBody>
      </p:sp>
      <p:sp>
        <p:nvSpPr>
          <p:cNvPr id="45" name="Shape 39"/>
          <p:cNvSpPr/>
          <p:nvPr/>
        </p:nvSpPr>
        <p:spPr>
          <a:xfrm>
            <a:off x="548640" y="9317736"/>
            <a:ext cx="6464808" cy="914400"/>
          </a:xfrm>
          <a:prstGeom prst="rect">
            <a:avLst/>
          </a:prstGeom>
          <a:solidFill>
            <a:srgbClr val="FFF8E1"/>
          </a:solidFill>
          <a:ln w="12700">
            <a:solidFill>
              <a:srgbClr val="F2C200"/>
            </a:solidFill>
            <a:prstDash val="solid"/>
          </a:ln>
        </p:spPr>
        <p:txBody>
          <a:bodyPr/>
          <a:lstStyle/>
          <a:p>
            <a:endParaRPr lang="ko-KR" altLang="en-US"/>
          </a:p>
        </p:txBody>
      </p:sp>
      <p:sp>
        <p:nvSpPr>
          <p:cNvPr id="46" name="Shape 40"/>
          <p:cNvSpPr/>
          <p:nvPr/>
        </p:nvSpPr>
        <p:spPr>
          <a:xfrm>
            <a:off x="548640" y="9317736"/>
            <a:ext cx="73152" cy="914400"/>
          </a:xfrm>
          <a:prstGeom prst="rect">
            <a:avLst/>
          </a:prstGeom>
          <a:solidFill>
            <a:srgbClr val="F2C200"/>
          </a:solidFill>
          <a:ln/>
        </p:spPr>
        <p:txBody>
          <a:bodyPr/>
          <a:lstStyle/>
          <a:p>
            <a:endParaRPr lang="ko-KR" altLang="en-US"/>
          </a:p>
        </p:txBody>
      </p:sp>
      <p:pic>
        <p:nvPicPr>
          <p:cNvPr id="47" name="Image 4" descr="preencoded.png"/>
          <p:cNvPicPr>
            <a:picLocks noChangeAspect="1"/>
          </p:cNvPicPr>
          <p:nvPr/>
        </p:nvPicPr>
        <p:blipFill>
          <a:blip r:embed="rId6"/>
          <a:stretch>
            <a:fillRect/>
          </a:stretch>
        </p:blipFill>
        <p:spPr>
          <a:xfrm>
            <a:off x="731520" y="9482328"/>
            <a:ext cx="292608" cy="292608"/>
          </a:xfrm>
          <a:prstGeom prst="rect">
            <a:avLst/>
          </a:prstGeom>
        </p:spPr>
      </p:pic>
      <p:sp>
        <p:nvSpPr>
          <p:cNvPr id="48" name="Text 41"/>
          <p:cNvSpPr/>
          <p:nvPr/>
        </p:nvSpPr>
        <p:spPr>
          <a:xfrm>
            <a:off x="1143000" y="9436608"/>
            <a:ext cx="5733288" cy="256032"/>
          </a:xfrm>
          <a:prstGeom prst="rect">
            <a:avLst/>
          </a:prstGeom>
          <a:noFill/>
          <a:ln/>
        </p:spPr>
        <p:txBody>
          <a:bodyPr wrap="square" lIns="0" tIns="0" rIns="0" bIns="0" rtlCol="0" anchor="ctr"/>
          <a:lstStyle/>
          <a:p>
            <a:pPr marL="0" indent="0">
              <a:buNone/>
            </a:pPr>
            <a:r>
              <a:rPr lang="en-US" sz="900" b="1" kern="0" spc="400" dirty="0">
                <a:solidFill>
                  <a:srgbClr val="F2C200"/>
                </a:solidFill>
                <a:latin typeface="Pretendard" pitchFamily="34" charset="0"/>
                <a:ea typeface="Pretendard" pitchFamily="34" charset="-122"/>
                <a:cs typeface="Pretendard" pitchFamily="34" charset="-120"/>
              </a:rPr>
              <a:t>CAUTION · 预热进行时</a:t>
            </a:r>
            <a:endParaRPr lang="en-US" sz="900" dirty="0"/>
          </a:p>
        </p:txBody>
      </p:sp>
      <p:sp>
        <p:nvSpPr>
          <p:cNvPr id="49" name="Text 42"/>
          <p:cNvSpPr/>
          <p:nvPr/>
        </p:nvSpPr>
        <p:spPr>
          <a:xfrm>
            <a:off x="1143000" y="9683496"/>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必须移除测试样品</a:t>
            </a:r>
            <a:endParaRPr lang="en-US" sz="1200" dirty="0"/>
          </a:p>
        </p:txBody>
      </p:sp>
      <p:sp>
        <p:nvSpPr>
          <p:cNvPr id="50" name="Text 43"/>
          <p:cNvSpPr/>
          <p:nvPr/>
        </p:nvSpPr>
        <p:spPr>
          <a:xfrm>
            <a:off x="1024128" y="9957816"/>
            <a:ext cx="5852160" cy="18288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进行管预热时，载物台上不得有测试样品。切勿与 eXer 程序同时运行。</a:t>
            </a:r>
            <a:endParaRPr lang="en-US" sz="1000" dirty="0"/>
          </a:p>
        </p:txBody>
      </p:sp>
      <p:pic>
        <p:nvPicPr>
          <p:cNvPr id="52" name="그림 51" descr="The image shows a control panel with various buttons and switches for a system, including options for starting the system, adjusting various controls, and opening or closing a door.  AI 생성 콘텐츠는 정확하지 않을 수 있습니다.">
            <a:extLst>
              <a:ext uri="{FF2B5EF4-FFF2-40B4-BE49-F238E27FC236}">
                <a16:creationId xmlns:a16="http://schemas.microsoft.com/office/drawing/2014/main" id="{D7D25960-3A91-215B-1511-E25DDC3B5AA0}"/>
              </a:ext>
            </a:extLst>
          </p:cNvPr>
          <p:cNvPicPr>
            <a:picLocks noChangeAspect="1"/>
          </p:cNvPicPr>
          <p:nvPr/>
        </p:nvPicPr>
        <p:blipFill>
          <a:blip r:embed="rId7"/>
          <a:srcRect t="16575" b="25241"/>
          <a:stretch>
            <a:fillRect/>
          </a:stretch>
        </p:blipFill>
        <p:spPr>
          <a:xfrm>
            <a:off x="4069080" y="2939457"/>
            <a:ext cx="3604176" cy="157276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09 · System Operation · 系统操作</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32</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9.2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Startup Procedure · 启动准备 — 管预热</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X-Com 程序</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ko-KR" altLang="en-US" sz="1000" dirty="0">
                <a:solidFill>
                  <a:srgbClr val="6B7280"/>
                </a:solidFill>
                <a:latin typeface="Pretendard" pitchFamily="34" charset="0"/>
                <a:ea typeface="Pretendard" pitchFamily="34" charset="-122"/>
                <a:cs typeface="Pretendard" pitchFamily="34" charset="-120"/>
              </a:rPr>
              <a:t>运行管预热程序，进行 X-Ray 管预热（Tube Seasoning）。 </a:t>
            </a:r>
          </a:p>
          <a:p>
            <a:pPr marL="0" indent="0">
              <a:buNone/>
            </a:pPr>
            <a:r>
              <a:rPr lang="en-US" sz="1000" dirty="0" err="1">
                <a:solidFill>
                  <a:srgbClr val="6B7280"/>
                </a:solidFill>
                <a:latin typeface="Pretendard" pitchFamily="34" charset="0"/>
                <a:ea typeface="Pretendard" pitchFamily="34" charset="-122"/>
                <a:cs typeface="Pretendard" pitchFamily="34" charset="-120"/>
              </a:rPr>
              <a:t>预热结束后 X-Ray 自动 OFF。</a:t>
            </a:r>
            <a:endParaRPr lang="en-US" sz="1000" dirty="0"/>
          </a:p>
        </p:txBody>
      </p:sp>
      <p:sp>
        <p:nvSpPr>
          <p:cNvPr id="15" name="Shape 13"/>
          <p:cNvSpPr/>
          <p:nvPr/>
        </p:nvSpPr>
        <p:spPr>
          <a:xfrm>
            <a:off x="548640" y="2011680"/>
            <a:ext cx="6464808" cy="77724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2011680"/>
            <a:ext cx="914400" cy="777240"/>
          </a:xfrm>
          <a:prstGeom prst="rect">
            <a:avLst/>
          </a:prstGeom>
          <a:solidFill>
            <a:srgbClr val="1B2A41"/>
          </a:solidFill>
          <a:ln/>
        </p:spPr>
        <p:txBody>
          <a:bodyPr/>
          <a:lstStyle/>
          <a:p>
            <a:endParaRPr lang="ko-KR" altLang="en-US"/>
          </a:p>
        </p:txBody>
      </p:sp>
      <p:sp>
        <p:nvSpPr>
          <p:cNvPr id="17" name="Text 15"/>
          <p:cNvSpPr/>
          <p:nvPr/>
        </p:nvSpPr>
        <p:spPr>
          <a:xfrm>
            <a:off x="548640" y="2011680"/>
            <a:ext cx="914400" cy="777240"/>
          </a:xfrm>
          <a:prstGeom prst="rect">
            <a:avLst/>
          </a:prstGeom>
          <a:noFill/>
          <a:ln/>
        </p:spPr>
        <p:txBody>
          <a:bodyPr wrap="square" lIns="0" tIns="0" rIns="0" bIns="0" rtlCol="0" anchor="ctr"/>
          <a:lstStyle/>
          <a:p>
            <a:pPr marL="0" indent="0" algn="ctr">
              <a:buNone/>
            </a:pPr>
            <a:r>
              <a:rPr lang="en-US" sz="3600" b="1" dirty="0">
                <a:solidFill>
                  <a:srgbClr val="FFFFFF"/>
                </a:solidFill>
                <a:latin typeface="Pretendard" pitchFamily="34" charset="0"/>
                <a:ea typeface="Pretendard" pitchFamily="34" charset="-122"/>
                <a:cs typeface="Pretendard" pitchFamily="34" charset="-120"/>
              </a:rPr>
              <a:t>01</a:t>
            </a:r>
            <a:endParaRPr lang="en-US" sz="3600" dirty="0"/>
          </a:p>
        </p:txBody>
      </p:sp>
      <p:sp>
        <p:nvSpPr>
          <p:cNvPr id="18" name="Text 16"/>
          <p:cNvSpPr/>
          <p:nvPr/>
        </p:nvSpPr>
        <p:spPr>
          <a:xfrm>
            <a:off x="1600200" y="2103120"/>
            <a:ext cx="527608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运行 X-Com 程序</a:t>
            </a:r>
            <a:endParaRPr lang="en-US" sz="1300" dirty="0"/>
          </a:p>
        </p:txBody>
      </p:sp>
      <p:sp>
        <p:nvSpPr>
          <p:cNvPr id="19" name="Text 17"/>
          <p:cNvSpPr/>
          <p:nvPr/>
        </p:nvSpPr>
        <p:spPr>
          <a:xfrm>
            <a:off x="1600200" y="2377440"/>
            <a:ext cx="527608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运行管老化（Tube Seasoning）程序。</a:t>
            </a:r>
            <a:endParaRPr lang="en-US" sz="1000" dirty="0"/>
          </a:p>
        </p:txBody>
      </p:sp>
      <p:sp>
        <p:nvSpPr>
          <p:cNvPr id="20" name="Shape 18"/>
          <p:cNvSpPr/>
          <p:nvPr/>
        </p:nvSpPr>
        <p:spPr>
          <a:xfrm>
            <a:off x="548640" y="2880360"/>
            <a:ext cx="6464808" cy="777240"/>
          </a:xfrm>
          <a:prstGeom prst="rect">
            <a:avLst/>
          </a:prstGeom>
          <a:solidFill>
            <a:srgbClr val="FFFFFF"/>
          </a:solidFill>
          <a:ln w="12700">
            <a:solidFill>
              <a:srgbClr val="DDE3EA"/>
            </a:solidFill>
            <a:prstDash val="solid"/>
          </a:ln>
        </p:spPr>
        <p:txBody>
          <a:bodyPr/>
          <a:lstStyle/>
          <a:p>
            <a:endParaRPr lang="ko-KR" altLang="en-US"/>
          </a:p>
        </p:txBody>
      </p:sp>
      <p:sp>
        <p:nvSpPr>
          <p:cNvPr id="21" name="Shape 19"/>
          <p:cNvSpPr/>
          <p:nvPr/>
        </p:nvSpPr>
        <p:spPr>
          <a:xfrm>
            <a:off x="548640" y="2880360"/>
            <a:ext cx="914400" cy="777240"/>
          </a:xfrm>
          <a:prstGeom prst="rect">
            <a:avLst/>
          </a:prstGeom>
          <a:solidFill>
            <a:srgbClr val="1B2A41"/>
          </a:solidFill>
          <a:ln/>
        </p:spPr>
        <p:txBody>
          <a:bodyPr/>
          <a:lstStyle/>
          <a:p>
            <a:endParaRPr lang="ko-KR" altLang="en-US"/>
          </a:p>
        </p:txBody>
      </p:sp>
      <p:sp>
        <p:nvSpPr>
          <p:cNvPr id="22" name="Text 20"/>
          <p:cNvSpPr/>
          <p:nvPr/>
        </p:nvSpPr>
        <p:spPr>
          <a:xfrm>
            <a:off x="548640" y="2880360"/>
            <a:ext cx="914400" cy="777240"/>
          </a:xfrm>
          <a:prstGeom prst="rect">
            <a:avLst/>
          </a:prstGeom>
          <a:noFill/>
          <a:ln/>
        </p:spPr>
        <p:txBody>
          <a:bodyPr wrap="square" lIns="0" tIns="0" rIns="0" bIns="0" rtlCol="0" anchor="ctr"/>
          <a:lstStyle/>
          <a:p>
            <a:pPr marL="0" indent="0" algn="ctr">
              <a:buNone/>
            </a:pPr>
            <a:r>
              <a:rPr lang="en-US" sz="3600" b="1" dirty="0">
                <a:solidFill>
                  <a:srgbClr val="FFFFFF"/>
                </a:solidFill>
                <a:latin typeface="Pretendard" pitchFamily="34" charset="0"/>
                <a:ea typeface="Pretendard" pitchFamily="34" charset="-122"/>
                <a:cs typeface="Pretendard" pitchFamily="34" charset="-120"/>
              </a:rPr>
              <a:t>02</a:t>
            </a:r>
            <a:endParaRPr lang="en-US" sz="3600" dirty="0"/>
          </a:p>
        </p:txBody>
      </p:sp>
      <p:sp>
        <p:nvSpPr>
          <p:cNvPr id="23" name="Text 21"/>
          <p:cNvSpPr/>
          <p:nvPr/>
        </p:nvSpPr>
        <p:spPr>
          <a:xfrm>
            <a:off x="1600200" y="2971800"/>
            <a:ext cx="527608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开始管老化</a:t>
            </a:r>
            <a:endParaRPr lang="en-US" sz="1300" dirty="0"/>
          </a:p>
        </p:txBody>
      </p:sp>
      <p:sp>
        <p:nvSpPr>
          <p:cNvPr id="24" name="Text 22"/>
          <p:cNvSpPr/>
          <p:nvPr/>
        </p:nvSpPr>
        <p:spPr>
          <a:xfrm>
            <a:off x="1600200" y="3246120"/>
            <a:ext cx="527608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勾选上方的 'Tube Seasoning' 后，在选项菜单中选择设备停机时间。</a:t>
            </a:r>
            <a:endParaRPr lang="en-US" sz="1000" dirty="0"/>
          </a:p>
        </p:txBody>
      </p:sp>
      <p:sp>
        <p:nvSpPr>
          <p:cNvPr id="25" name="Shape 23"/>
          <p:cNvSpPr/>
          <p:nvPr/>
        </p:nvSpPr>
        <p:spPr>
          <a:xfrm>
            <a:off x="548640" y="3749040"/>
            <a:ext cx="6464808" cy="777240"/>
          </a:xfrm>
          <a:prstGeom prst="rect">
            <a:avLst/>
          </a:prstGeom>
          <a:solidFill>
            <a:srgbClr val="FFFFFF"/>
          </a:solidFill>
          <a:ln w="12700">
            <a:solidFill>
              <a:srgbClr val="DDE3EA"/>
            </a:solidFill>
            <a:prstDash val="solid"/>
          </a:ln>
        </p:spPr>
        <p:txBody>
          <a:bodyPr/>
          <a:lstStyle/>
          <a:p>
            <a:endParaRPr lang="ko-KR" altLang="en-US"/>
          </a:p>
        </p:txBody>
      </p:sp>
      <p:sp>
        <p:nvSpPr>
          <p:cNvPr id="26" name="Shape 24"/>
          <p:cNvSpPr/>
          <p:nvPr/>
        </p:nvSpPr>
        <p:spPr>
          <a:xfrm>
            <a:off x="548640" y="3749040"/>
            <a:ext cx="914400" cy="777240"/>
          </a:xfrm>
          <a:prstGeom prst="rect">
            <a:avLst/>
          </a:prstGeom>
          <a:solidFill>
            <a:srgbClr val="1B2A41"/>
          </a:solidFill>
          <a:ln/>
        </p:spPr>
        <p:txBody>
          <a:bodyPr/>
          <a:lstStyle/>
          <a:p>
            <a:endParaRPr lang="ko-KR" altLang="en-US"/>
          </a:p>
        </p:txBody>
      </p:sp>
      <p:sp>
        <p:nvSpPr>
          <p:cNvPr id="27" name="Text 25"/>
          <p:cNvSpPr/>
          <p:nvPr/>
        </p:nvSpPr>
        <p:spPr>
          <a:xfrm>
            <a:off x="548640" y="3749040"/>
            <a:ext cx="914400" cy="777240"/>
          </a:xfrm>
          <a:prstGeom prst="rect">
            <a:avLst/>
          </a:prstGeom>
          <a:noFill/>
          <a:ln/>
        </p:spPr>
        <p:txBody>
          <a:bodyPr wrap="square" lIns="0" tIns="0" rIns="0" bIns="0" rtlCol="0" anchor="ctr"/>
          <a:lstStyle/>
          <a:p>
            <a:pPr marL="0" indent="0" algn="ctr">
              <a:buNone/>
            </a:pPr>
            <a:r>
              <a:rPr lang="en-US" sz="3600" b="1" dirty="0">
                <a:solidFill>
                  <a:srgbClr val="FFFFFF"/>
                </a:solidFill>
                <a:latin typeface="Pretendard" pitchFamily="34" charset="0"/>
                <a:ea typeface="Pretendard" pitchFamily="34" charset="-122"/>
                <a:cs typeface="Pretendard" pitchFamily="34" charset="-120"/>
              </a:rPr>
              <a:t>03</a:t>
            </a:r>
            <a:endParaRPr lang="en-US" sz="3600" dirty="0"/>
          </a:p>
        </p:txBody>
      </p:sp>
      <p:sp>
        <p:nvSpPr>
          <p:cNvPr id="28" name="Text 26"/>
          <p:cNvSpPr/>
          <p:nvPr/>
        </p:nvSpPr>
        <p:spPr>
          <a:xfrm>
            <a:off x="1600200" y="3840480"/>
            <a:ext cx="527608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X-Ray ON</a:t>
            </a:r>
            <a:endParaRPr lang="en-US" sz="1300" dirty="0"/>
          </a:p>
        </p:txBody>
      </p:sp>
      <p:sp>
        <p:nvSpPr>
          <p:cNvPr id="29" name="Text 27"/>
          <p:cNvSpPr/>
          <p:nvPr/>
        </p:nvSpPr>
        <p:spPr>
          <a:xfrm>
            <a:off x="1600200" y="4114800"/>
            <a:ext cx="527608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按下 X-Ray ON 按钮开始预热。</a:t>
            </a:r>
            <a:endParaRPr lang="en-US" sz="1000" dirty="0"/>
          </a:p>
        </p:txBody>
      </p:sp>
      <p:sp>
        <p:nvSpPr>
          <p:cNvPr id="30" name="Shape 28"/>
          <p:cNvSpPr/>
          <p:nvPr/>
        </p:nvSpPr>
        <p:spPr>
          <a:xfrm>
            <a:off x="548640" y="4617720"/>
            <a:ext cx="6464808" cy="777240"/>
          </a:xfrm>
          <a:prstGeom prst="rect">
            <a:avLst/>
          </a:prstGeom>
          <a:solidFill>
            <a:srgbClr val="FFFFFF"/>
          </a:solidFill>
          <a:ln w="12700">
            <a:solidFill>
              <a:srgbClr val="DDE3EA"/>
            </a:solidFill>
            <a:prstDash val="solid"/>
          </a:ln>
        </p:spPr>
        <p:txBody>
          <a:bodyPr/>
          <a:lstStyle/>
          <a:p>
            <a:endParaRPr lang="ko-KR" altLang="en-US"/>
          </a:p>
        </p:txBody>
      </p:sp>
      <p:sp>
        <p:nvSpPr>
          <p:cNvPr id="31" name="Shape 29"/>
          <p:cNvSpPr/>
          <p:nvPr/>
        </p:nvSpPr>
        <p:spPr>
          <a:xfrm>
            <a:off x="548640" y="4617720"/>
            <a:ext cx="914400" cy="777240"/>
          </a:xfrm>
          <a:prstGeom prst="rect">
            <a:avLst/>
          </a:prstGeom>
          <a:solidFill>
            <a:srgbClr val="1B2A41"/>
          </a:solidFill>
          <a:ln/>
        </p:spPr>
        <p:txBody>
          <a:bodyPr/>
          <a:lstStyle/>
          <a:p>
            <a:endParaRPr lang="ko-KR" altLang="en-US"/>
          </a:p>
        </p:txBody>
      </p:sp>
      <p:sp>
        <p:nvSpPr>
          <p:cNvPr id="32" name="Text 30"/>
          <p:cNvSpPr/>
          <p:nvPr/>
        </p:nvSpPr>
        <p:spPr>
          <a:xfrm>
            <a:off x="548640" y="4617720"/>
            <a:ext cx="914400" cy="777240"/>
          </a:xfrm>
          <a:prstGeom prst="rect">
            <a:avLst/>
          </a:prstGeom>
          <a:noFill/>
          <a:ln/>
        </p:spPr>
        <p:txBody>
          <a:bodyPr wrap="square" lIns="0" tIns="0" rIns="0" bIns="0" rtlCol="0" anchor="ctr"/>
          <a:lstStyle/>
          <a:p>
            <a:pPr marL="0" indent="0" algn="ctr">
              <a:buNone/>
            </a:pPr>
            <a:r>
              <a:rPr lang="en-US" sz="3600" b="1" dirty="0">
                <a:solidFill>
                  <a:srgbClr val="FFFFFF"/>
                </a:solidFill>
                <a:latin typeface="Pretendard" pitchFamily="34" charset="0"/>
                <a:ea typeface="Pretendard" pitchFamily="34" charset="-122"/>
                <a:cs typeface="Pretendard" pitchFamily="34" charset="-120"/>
              </a:rPr>
              <a:t>04</a:t>
            </a:r>
            <a:endParaRPr lang="en-US" sz="3600" dirty="0"/>
          </a:p>
        </p:txBody>
      </p:sp>
      <p:sp>
        <p:nvSpPr>
          <p:cNvPr id="33" name="Text 31"/>
          <p:cNvSpPr/>
          <p:nvPr/>
        </p:nvSpPr>
        <p:spPr>
          <a:xfrm>
            <a:off x="1600200" y="4709160"/>
            <a:ext cx="527608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等待预热结束</a:t>
            </a:r>
            <a:endParaRPr lang="en-US" sz="1300" dirty="0"/>
          </a:p>
        </p:txBody>
      </p:sp>
      <p:sp>
        <p:nvSpPr>
          <p:cNvPr id="34" name="Text 32"/>
          <p:cNvSpPr/>
          <p:nvPr/>
        </p:nvSpPr>
        <p:spPr>
          <a:xfrm>
            <a:off x="1600200" y="4983480"/>
            <a:ext cx="527608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预热结束后 X-Ray 自动 OFF。</a:t>
            </a:r>
            <a:endParaRPr lang="en-US" sz="1000" dirty="0"/>
          </a:p>
        </p:txBody>
      </p:sp>
      <p:sp>
        <p:nvSpPr>
          <p:cNvPr id="35" name="Shape 33"/>
          <p:cNvSpPr/>
          <p:nvPr/>
        </p:nvSpPr>
        <p:spPr>
          <a:xfrm>
            <a:off x="548640" y="5577840"/>
            <a:ext cx="6464808" cy="3200400"/>
          </a:xfrm>
          <a:prstGeom prst="rect">
            <a:avLst/>
          </a:prstGeom>
          <a:solidFill>
            <a:srgbClr val="F4F6F8"/>
          </a:solidFill>
          <a:ln w="12700">
            <a:solidFill>
              <a:srgbClr val="DDE3EA"/>
            </a:solidFill>
            <a:prstDash val="solid"/>
          </a:ln>
        </p:spPr>
        <p:txBody>
          <a:bodyPr/>
          <a:lstStyle/>
          <a:p>
            <a:endParaRPr lang="ko-KR" altLang="en-US"/>
          </a:p>
        </p:txBody>
      </p:sp>
      <p:sp>
        <p:nvSpPr>
          <p:cNvPr id="37" name="Text 34"/>
          <p:cNvSpPr/>
          <p:nvPr/>
        </p:nvSpPr>
        <p:spPr>
          <a:xfrm>
            <a:off x="548640" y="850392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9.2 · X-Com 管老化界面</a:t>
            </a:r>
            <a:endParaRPr lang="en-US" sz="850" dirty="0"/>
          </a:p>
        </p:txBody>
      </p:sp>
      <p:sp>
        <p:nvSpPr>
          <p:cNvPr id="38" name="Shape 35"/>
          <p:cNvSpPr/>
          <p:nvPr/>
        </p:nvSpPr>
        <p:spPr>
          <a:xfrm>
            <a:off x="548640" y="9683496"/>
            <a:ext cx="6464808" cy="548640"/>
          </a:xfrm>
          <a:prstGeom prst="rect">
            <a:avLst/>
          </a:prstGeom>
          <a:solidFill>
            <a:srgbClr val="FFF8E1"/>
          </a:solidFill>
          <a:ln w="12700">
            <a:solidFill>
              <a:srgbClr val="F2C200"/>
            </a:solidFill>
            <a:prstDash val="solid"/>
          </a:ln>
        </p:spPr>
        <p:txBody>
          <a:bodyPr/>
          <a:lstStyle/>
          <a:p>
            <a:endParaRPr lang="ko-KR" altLang="en-US"/>
          </a:p>
        </p:txBody>
      </p:sp>
      <p:sp>
        <p:nvSpPr>
          <p:cNvPr id="39" name="Shape 36"/>
          <p:cNvSpPr/>
          <p:nvPr/>
        </p:nvSpPr>
        <p:spPr>
          <a:xfrm>
            <a:off x="548640" y="9683496"/>
            <a:ext cx="73152" cy="548640"/>
          </a:xfrm>
          <a:prstGeom prst="rect">
            <a:avLst/>
          </a:prstGeom>
          <a:solidFill>
            <a:srgbClr val="F2C200"/>
          </a:solidFill>
          <a:ln/>
        </p:spPr>
        <p:txBody>
          <a:bodyPr/>
          <a:lstStyle/>
          <a:p>
            <a:endParaRPr lang="ko-KR" altLang="en-US"/>
          </a:p>
        </p:txBody>
      </p:sp>
      <p:pic>
        <p:nvPicPr>
          <p:cNvPr id="40" name="Image 1" descr="preencoded.png"/>
          <p:cNvPicPr>
            <a:picLocks noChangeAspect="1"/>
          </p:cNvPicPr>
          <p:nvPr/>
        </p:nvPicPr>
        <p:blipFill>
          <a:blip r:embed="rId3"/>
          <a:stretch>
            <a:fillRect/>
          </a:stretch>
        </p:blipFill>
        <p:spPr>
          <a:xfrm>
            <a:off x="731520" y="9848088"/>
            <a:ext cx="292608" cy="292608"/>
          </a:xfrm>
          <a:prstGeom prst="rect">
            <a:avLst/>
          </a:prstGeom>
        </p:spPr>
      </p:pic>
      <p:sp>
        <p:nvSpPr>
          <p:cNvPr id="41" name="Text 37"/>
          <p:cNvSpPr/>
          <p:nvPr/>
        </p:nvSpPr>
        <p:spPr>
          <a:xfrm>
            <a:off x="1143000" y="9802368"/>
            <a:ext cx="5733288" cy="256032"/>
          </a:xfrm>
          <a:prstGeom prst="rect">
            <a:avLst/>
          </a:prstGeom>
          <a:noFill/>
          <a:ln/>
        </p:spPr>
        <p:txBody>
          <a:bodyPr wrap="square" lIns="0" tIns="0" rIns="0" bIns="0" rtlCol="0" anchor="ctr"/>
          <a:lstStyle/>
          <a:p>
            <a:pPr marL="0" indent="0">
              <a:buNone/>
            </a:pPr>
            <a:r>
              <a:rPr lang="en-US" sz="900" b="1" kern="0" spc="400" dirty="0">
                <a:solidFill>
                  <a:srgbClr val="F2C200"/>
                </a:solidFill>
                <a:latin typeface="Pretendard" pitchFamily="34" charset="0"/>
                <a:ea typeface="Pretendard" pitchFamily="34" charset="-122"/>
                <a:cs typeface="Pretendard" pitchFamily="34" charset="-120"/>
              </a:rPr>
              <a:t>CAUTION</a:t>
            </a:r>
            <a:endParaRPr lang="en-US" sz="900" dirty="0"/>
          </a:p>
        </p:txBody>
      </p:sp>
      <p:sp>
        <p:nvSpPr>
          <p:cNvPr id="42" name="Text 38"/>
          <p:cNvSpPr/>
          <p:nvPr/>
        </p:nvSpPr>
        <p:spPr>
          <a:xfrm>
            <a:off x="1143000" y="10049256"/>
            <a:ext cx="5733288" cy="9144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进行预热时，载物台上不得有测试样品。切勿与 eXer 程序同时运行。</a:t>
            </a:r>
            <a:endParaRPr lang="en-US" sz="1000" dirty="0"/>
          </a:p>
        </p:txBody>
      </p:sp>
      <p:pic>
        <p:nvPicPr>
          <p:cNvPr id="44" name="그림 43">
            <a:extLst>
              <a:ext uri="{FF2B5EF4-FFF2-40B4-BE49-F238E27FC236}">
                <a16:creationId xmlns:a16="http://schemas.microsoft.com/office/drawing/2014/main" id="{F54D5597-92B0-100B-BCAB-773CC4D40F30}"/>
              </a:ext>
            </a:extLst>
          </p:cNvPr>
          <p:cNvPicPr>
            <a:picLocks noChangeAspect="1"/>
          </p:cNvPicPr>
          <p:nvPr/>
        </p:nvPicPr>
        <p:blipFill>
          <a:blip r:embed="rId4"/>
          <a:stretch>
            <a:fillRect/>
          </a:stretch>
        </p:blipFill>
        <p:spPr>
          <a:xfrm>
            <a:off x="2377439" y="5704495"/>
            <a:ext cx="2655993" cy="2753705"/>
          </a:xfrm>
          <a:prstGeom prst="rect">
            <a:avLst/>
          </a:prstGeom>
        </p:spPr>
      </p:pic>
      <p:sp>
        <p:nvSpPr>
          <p:cNvPr id="45" name="직사각형 44">
            <a:extLst>
              <a:ext uri="{FF2B5EF4-FFF2-40B4-BE49-F238E27FC236}">
                <a16:creationId xmlns:a16="http://schemas.microsoft.com/office/drawing/2014/main" id="{5F715CB7-A72E-B4FA-C998-AC59447980B8}"/>
              </a:ext>
            </a:extLst>
          </p:cNvPr>
          <p:cNvSpPr/>
          <p:nvPr/>
        </p:nvSpPr>
        <p:spPr>
          <a:xfrm>
            <a:off x="2421467" y="7861300"/>
            <a:ext cx="673100" cy="51646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09 · System Operation · 系统操作</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33</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9.3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Axis Initialization · 轴初始化</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eXer 程序</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预热完成后，运行 eXer 程序进行 9 轴运动初始化。为确保检测准确，请务必进行初始化。</a:t>
            </a:r>
            <a:endParaRPr lang="en-US" sz="1000" dirty="0"/>
          </a:p>
        </p:txBody>
      </p:sp>
      <p:sp>
        <p:nvSpPr>
          <p:cNvPr id="15" name="Shape 13"/>
          <p:cNvSpPr/>
          <p:nvPr/>
        </p:nvSpPr>
        <p:spPr>
          <a:xfrm>
            <a:off x="548640" y="2011680"/>
            <a:ext cx="6464808" cy="146304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2011680"/>
            <a:ext cx="731520" cy="1463040"/>
          </a:xfrm>
          <a:prstGeom prst="rect">
            <a:avLst/>
          </a:prstGeom>
          <a:solidFill>
            <a:srgbClr val="1B2A41"/>
          </a:solidFill>
          <a:ln/>
        </p:spPr>
        <p:txBody>
          <a:bodyPr/>
          <a:lstStyle/>
          <a:p>
            <a:endParaRPr lang="ko-KR" altLang="en-US"/>
          </a:p>
        </p:txBody>
      </p:sp>
      <p:sp>
        <p:nvSpPr>
          <p:cNvPr id="17" name="Text 15"/>
          <p:cNvSpPr/>
          <p:nvPr/>
        </p:nvSpPr>
        <p:spPr>
          <a:xfrm>
            <a:off x="548640" y="2011680"/>
            <a:ext cx="731520" cy="1463040"/>
          </a:xfrm>
          <a:prstGeom prst="rect">
            <a:avLst/>
          </a:prstGeom>
          <a:noFill/>
          <a:ln/>
        </p:spPr>
        <p:txBody>
          <a:bodyPr wrap="square" lIns="0" tIns="0" rIns="0" bIns="0" rtlCol="0" anchor="ctr"/>
          <a:lstStyle/>
          <a:p>
            <a:pPr marL="0" indent="0" algn="ctr">
              <a:buNone/>
            </a:pPr>
            <a:r>
              <a:rPr lang="en-US" sz="4200" b="1" dirty="0">
                <a:solidFill>
                  <a:srgbClr val="FFFFFF"/>
                </a:solidFill>
                <a:latin typeface="Pretendard" pitchFamily="34" charset="0"/>
                <a:ea typeface="Pretendard" pitchFamily="34" charset="-122"/>
                <a:cs typeface="Pretendard" pitchFamily="34" charset="-120"/>
              </a:rPr>
              <a:t>01</a:t>
            </a:r>
            <a:endParaRPr lang="en-US" sz="4200" dirty="0"/>
          </a:p>
        </p:txBody>
      </p:sp>
      <p:sp>
        <p:nvSpPr>
          <p:cNvPr id="18" name="Text 16"/>
          <p:cNvSpPr/>
          <p:nvPr/>
        </p:nvSpPr>
        <p:spPr>
          <a:xfrm>
            <a:off x="1463040" y="2103120"/>
            <a:ext cx="545896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运行 eXer 程序并登录</a:t>
            </a:r>
            <a:endParaRPr lang="en-US" sz="1300" dirty="0"/>
          </a:p>
        </p:txBody>
      </p:sp>
      <p:sp>
        <p:nvSpPr>
          <p:cNvPr id="19" name="Text 17"/>
          <p:cNvSpPr/>
          <p:nvPr/>
        </p:nvSpPr>
        <p:spPr>
          <a:xfrm>
            <a:off x="1463040" y="2423160"/>
            <a:ext cx="5458968" cy="100584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预热结束后，关闭管预热程序，然后运行 eXer 程序。在登录画面以 User name: admin、Password: 无 登录。</a:t>
            </a:r>
            <a:endParaRPr lang="en-US" sz="1000" dirty="0"/>
          </a:p>
        </p:txBody>
      </p:sp>
      <p:sp>
        <p:nvSpPr>
          <p:cNvPr id="20" name="Shape 18"/>
          <p:cNvSpPr/>
          <p:nvPr/>
        </p:nvSpPr>
        <p:spPr>
          <a:xfrm>
            <a:off x="548640" y="3657600"/>
            <a:ext cx="6464808" cy="2468880"/>
          </a:xfrm>
          <a:prstGeom prst="rect">
            <a:avLst/>
          </a:prstGeom>
          <a:solidFill>
            <a:srgbClr val="F4F6F8"/>
          </a:solidFill>
          <a:ln w="12700">
            <a:solidFill>
              <a:srgbClr val="DDE3EA"/>
            </a:solidFill>
            <a:prstDash val="solid"/>
          </a:ln>
        </p:spPr>
        <p:txBody>
          <a:bodyPr/>
          <a:lstStyle/>
          <a:p>
            <a:endParaRPr lang="ko-KR" altLang="en-US"/>
          </a:p>
        </p:txBody>
      </p:sp>
      <p:pic>
        <p:nvPicPr>
          <p:cNvPr id="21" name="Image 0" descr="/home/claude/sample/imgs/image45.png"/>
          <p:cNvPicPr>
            <a:picLocks noChangeAspect="1"/>
          </p:cNvPicPr>
          <p:nvPr/>
        </p:nvPicPr>
        <p:blipFill>
          <a:blip r:embed="rId3"/>
          <a:srcRect/>
          <a:stretch/>
        </p:blipFill>
        <p:spPr>
          <a:xfrm>
            <a:off x="621792" y="3730752"/>
            <a:ext cx="6318504" cy="2103120"/>
          </a:xfrm>
          <a:prstGeom prst="rect">
            <a:avLst/>
          </a:prstGeom>
        </p:spPr>
      </p:pic>
      <p:sp>
        <p:nvSpPr>
          <p:cNvPr id="22" name="Text 19"/>
          <p:cNvSpPr/>
          <p:nvPr/>
        </p:nvSpPr>
        <p:spPr>
          <a:xfrm>
            <a:off x="548640" y="585216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9.3 · eXer 登录画面</a:t>
            </a:r>
            <a:endParaRPr lang="en-US" sz="850" dirty="0"/>
          </a:p>
        </p:txBody>
      </p:sp>
      <p:sp>
        <p:nvSpPr>
          <p:cNvPr id="23" name="Shape 20"/>
          <p:cNvSpPr/>
          <p:nvPr/>
        </p:nvSpPr>
        <p:spPr>
          <a:xfrm>
            <a:off x="548640" y="6309360"/>
            <a:ext cx="6464808" cy="1463040"/>
          </a:xfrm>
          <a:prstGeom prst="rect">
            <a:avLst/>
          </a:prstGeom>
          <a:solidFill>
            <a:srgbClr val="FFFFFF"/>
          </a:solidFill>
          <a:ln w="12700">
            <a:solidFill>
              <a:srgbClr val="DDE3EA"/>
            </a:solidFill>
            <a:prstDash val="solid"/>
          </a:ln>
        </p:spPr>
        <p:txBody>
          <a:bodyPr/>
          <a:lstStyle/>
          <a:p>
            <a:endParaRPr lang="ko-KR" altLang="en-US"/>
          </a:p>
        </p:txBody>
      </p:sp>
      <p:sp>
        <p:nvSpPr>
          <p:cNvPr id="24" name="Shape 21"/>
          <p:cNvSpPr/>
          <p:nvPr/>
        </p:nvSpPr>
        <p:spPr>
          <a:xfrm>
            <a:off x="548640" y="6309360"/>
            <a:ext cx="731520" cy="1463040"/>
          </a:xfrm>
          <a:prstGeom prst="rect">
            <a:avLst/>
          </a:prstGeom>
          <a:solidFill>
            <a:srgbClr val="1B2A41"/>
          </a:solidFill>
          <a:ln/>
        </p:spPr>
        <p:txBody>
          <a:bodyPr/>
          <a:lstStyle/>
          <a:p>
            <a:endParaRPr lang="ko-KR" altLang="en-US"/>
          </a:p>
        </p:txBody>
      </p:sp>
      <p:sp>
        <p:nvSpPr>
          <p:cNvPr id="25" name="Text 22"/>
          <p:cNvSpPr/>
          <p:nvPr/>
        </p:nvSpPr>
        <p:spPr>
          <a:xfrm>
            <a:off x="548640" y="6309360"/>
            <a:ext cx="731520" cy="1463040"/>
          </a:xfrm>
          <a:prstGeom prst="rect">
            <a:avLst/>
          </a:prstGeom>
          <a:noFill/>
          <a:ln/>
        </p:spPr>
        <p:txBody>
          <a:bodyPr wrap="square" lIns="0" tIns="0" rIns="0" bIns="0" rtlCol="0" anchor="ctr"/>
          <a:lstStyle/>
          <a:p>
            <a:pPr marL="0" indent="0" algn="ctr">
              <a:buNone/>
            </a:pPr>
            <a:r>
              <a:rPr lang="en-US" sz="4200" b="1" dirty="0">
                <a:solidFill>
                  <a:srgbClr val="FFFFFF"/>
                </a:solidFill>
                <a:latin typeface="Pretendard" pitchFamily="34" charset="0"/>
                <a:ea typeface="Pretendard" pitchFamily="34" charset="-122"/>
                <a:cs typeface="Pretendard" pitchFamily="34" charset="-120"/>
              </a:rPr>
              <a:t>02</a:t>
            </a:r>
            <a:endParaRPr lang="en-US" sz="4200" dirty="0"/>
          </a:p>
        </p:txBody>
      </p:sp>
      <p:sp>
        <p:nvSpPr>
          <p:cNvPr id="26" name="Text 23"/>
          <p:cNvSpPr/>
          <p:nvPr/>
        </p:nvSpPr>
        <p:spPr>
          <a:xfrm>
            <a:off x="1463040" y="6400800"/>
            <a:ext cx="545896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执行 All Home Axes</a:t>
            </a:r>
            <a:endParaRPr lang="en-US" sz="1300" dirty="0"/>
          </a:p>
        </p:txBody>
      </p:sp>
      <p:sp>
        <p:nvSpPr>
          <p:cNvPr id="27" name="Text 24"/>
          <p:cNvSpPr/>
          <p:nvPr/>
        </p:nvSpPr>
        <p:spPr>
          <a:xfrm>
            <a:off x="1463040" y="6720840"/>
            <a:ext cx="5458968" cy="100584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运行 eXer 后，点击轴控制面板的「All Home Axes」按钮（红色方框右侧的三角形）进行运动初始化。「初始化中」消息窗口消失即表示初始化完成。</a:t>
            </a:r>
            <a:endParaRPr lang="en-US" sz="1000" dirty="0"/>
          </a:p>
        </p:txBody>
      </p:sp>
      <p:sp>
        <p:nvSpPr>
          <p:cNvPr id="28" name="Shape 25"/>
          <p:cNvSpPr/>
          <p:nvPr/>
        </p:nvSpPr>
        <p:spPr>
          <a:xfrm>
            <a:off x="548640" y="7909560"/>
            <a:ext cx="6464808" cy="2286000"/>
          </a:xfrm>
          <a:prstGeom prst="rect">
            <a:avLst/>
          </a:prstGeom>
          <a:solidFill>
            <a:srgbClr val="F4F6F8"/>
          </a:solidFill>
          <a:ln w="12700">
            <a:solidFill>
              <a:srgbClr val="DDE3EA"/>
            </a:solidFill>
            <a:prstDash val="solid"/>
          </a:ln>
        </p:spPr>
        <p:txBody>
          <a:bodyPr/>
          <a:lstStyle/>
          <a:p>
            <a:endParaRPr lang="ko-KR" altLang="en-US"/>
          </a:p>
        </p:txBody>
      </p:sp>
      <p:pic>
        <p:nvPicPr>
          <p:cNvPr id="29" name="Image 1" descr="/home/claude/sample/imgs/image44.png"/>
          <p:cNvPicPr>
            <a:picLocks noChangeAspect="1"/>
          </p:cNvPicPr>
          <p:nvPr/>
        </p:nvPicPr>
        <p:blipFill>
          <a:blip r:embed="rId4"/>
          <a:srcRect/>
          <a:stretch/>
        </p:blipFill>
        <p:spPr>
          <a:xfrm>
            <a:off x="621792" y="7982712"/>
            <a:ext cx="6318504" cy="1920240"/>
          </a:xfrm>
          <a:prstGeom prst="rect">
            <a:avLst/>
          </a:prstGeom>
        </p:spPr>
      </p:pic>
      <p:sp>
        <p:nvSpPr>
          <p:cNvPr id="30" name="Text 26"/>
          <p:cNvSpPr/>
          <p:nvPr/>
        </p:nvSpPr>
        <p:spPr>
          <a:xfrm>
            <a:off x="548640" y="992124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9.4 · eXer 轴控制面板</a:t>
            </a:r>
            <a:endParaRPr lang="en-US" sz="8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09 · System Operation · 系统操作</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34</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9.3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Axis Initialization — Details · 轴初始化 — 详细</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验证</a:t>
            </a:r>
            <a:endParaRPr lang="en-US" sz="1000" dirty="0"/>
          </a:p>
        </p:txBody>
      </p:sp>
      <p:sp>
        <p:nvSpPr>
          <p:cNvPr id="14" name="Text 12"/>
          <p:cNvSpPr/>
          <p:nvPr/>
        </p:nvSpPr>
        <p:spPr>
          <a:xfrm>
            <a:off x="548640" y="1417320"/>
            <a:ext cx="6464808" cy="6400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执行轴初始化后，会出现「初始化中」消息窗口并自动进行运动初始化。消息窗口消失即表示初始化完成。要使用用户设定的坐标进行准确检测，必须进行初始化。</a:t>
            </a:r>
            <a:endParaRPr lang="en-US" sz="1050" dirty="0"/>
          </a:p>
        </p:txBody>
      </p:sp>
      <p:sp>
        <p:nvSpPr>
          <p:cNvPr id="15" name="Shape 13"/>
          <p:cNvSpPr/>
          <p:nvPr/>
        </p:nvSpPr>
        <p:spPr>
          <a:xfrm>
            <a:off x="548640" y="2194560"/>
            <a:ext cx="6464808" cy="59436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46.png"/>
          <p:cNvPicPr>
            <a:picLocks noChangeAspect="1"/>
          </p:cNvPicPr>
          <p:nvPr/>
        </p:nvPicPr>
        <p:blipFill>
          <a:blip r:embed="rId3"/>
          <a:srcRect/>
          <a:stretch/>
        </p:blipFill>
        <p:spPr>
          <a:xfrm>
            <a:off x="621792" y="2267712"/>
            <a:ext cx="6318504" cy="5577840"/>
          </a:xfrm>
          <a:prstGeom prst="rect">
            <a:avLst/>
          </a:prstGeom>
        </p:spPr>
      </p:pic>
      <p:sp>
        <p:nvSpPr>
          <p:cNvPr id="17" name="Text 14"/>
          <p:cNvSpPr/>
          <p:nvPr/>
        </p:nvSpPr>
        <p:spPr>
          <a:xfrm>
            <a:off x="548640" y="786384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9.5 · 轴初始化进行中</a:t>
            </a:r>
            <a:endParaRPr lang="en-US" sz="850" dirty="0"/>
          </a:p>
        </p:txBody>
      </p:sp>
      <p:sp>
        <p:nvSpPr>
          <p:cNvPr id="18" name="Shape 15"/>
          <p:cNvSpPr/>
          <p:nvPr/>
        </p:nvSpPr>
        <p:spPr>
          <a:xfrm>
            <a:off x="548640" y="8412480"/>
            <a:ext cx="6464808" cy="1124712"/>
          </a:xfrm>
          <a:prstGeom prst="rect">
            <a:avLst/>
          </a:prstGeom>
          <a:solidFill>
            <a:srgbClr val="FEE2E2"/>
          </a:solidFill>
          <a:ln w="12700">
            <a:solidFill>
              <a:srgbClr val="C8102E"/>
            </a:solidFill>
            <a:prstDash val="solid"/>
          </a:ln>
        </p:spPr>
        <p:txBody>
          <a:bodyPr/>
          <a:lstStyle/>
          <a:p>
            <a:endParaRPr lang="ko-KR" altLang="en-US"/>
          </a:p>
        </p:txBody>
      </p:sp>
      <p:sp>
        <p:nvSpPr>
          <p:cNvPr id="19" name="Shape 16"/>
          <p:cNvSpPr/>
          <p:nvPr/>
        </p:nvSpPr>
        <p:spPr>
          <a:xfrm>
            <a:off x="548640" y="8412480"/>
            <a:ext cx="73152" cy="1124712"/>
          </a:xfrm>
          <a:prstGeom prst="rect">
            <a:avLst/>
          </a:prstGeom>
          <a:solidFill>
            <a:srgbClr val="C8102E"/>
          </a:solidFill>
          <a:ln/>
        </p:spPr>
        <p:txBody>
          <a:bodyPr/>
          <a:lstStyle/>
          <a:p>
            <a:endParaRPr lang="ko-KR" altLang="en-US"/>
          </a:p>
        </p:txBody>
      </p:sp>
      <p:pic>
        <p:nvPicPr>
          <p:cNvPr id="20" name="Image 1" descr="preencoded.png"/>
          <p:cNvPicPr>
            <a:picLocks noChangeAspect="1"/>
          </p:cNvPicPr>
          <p:nvPr/>
        </p:nvPicPr>
        <p:blipFill>
          <a:blip r:embed="rId4"/>
          <a:stretch>
            <a:fillRect/>
          </a:stretch>
        </p:blipFill>
        <p:spPr>
          <a:xfrm>
            <a:off x="731520" y="8577072"/>
            <a:ext cx="292608" cy="292608"/>
          </a:xfrm>
          <a:prstGeom prst="rect">
            <a:avLst/>
          </a:prstGeom>
        </p:spPr>
      </p:pic>
      <p:sp>
        <p:nvSpPr>
          <p:cNvPr id="21" name="Text 17"/>
          <p:cNvSpPr/>
          <p:nvPr/>
        </p:nvSpPr>
        <p:spPr>
          <a:xfrm>
            <a:off x="1143000" y="8531352"/>
            <a:ext cx="5733288" cy="256032"/>
          </a:xfrm>
          <a:prstGeom prst="rect">
            <a:avLst/>
          </a:prstGeom>
          <a:noFill/>
          <a:ln/>
        </p:spPr>
        <p:txBody>
          <a:bodyPr wrap="square" lIns="0" tIns="0" rIns="0" bIns="0" rtlCol="0" anchor="ctr"/>
          <a:lstStyle/>
          <a:p>
            <a:pPr marL="0" indent="0">
              <a:buNone/>
            </a:pPr>
            <a:r>
              <a:rPr lang="en-US" sz="900" b="1" kern="0" spc="400" dirty="0">
                <a:solidFill>
                  <a:srgbClr val="C8102E"/>
                </a:solidFill>
                <a:latin typeface="Pretendard" pitchFamily="34" charset="0"/>
                <a:ea typeface="Pretendard" pitchFamily="34" charset="-122"/>
                <a:cs typeface="Pretendard" pitchFamily="34" charset="-120"/>
              </a:rPr>
              <a:t>IMPORTANT · 初始化必须</a:t>
            </a:r>
            <a:endParaRPr lang="en-US" sz="900" dirty="0"/>
          </a:p>
        </p:txBody>
      </p:sp>
      <p:sp>
        <p:nvSpPr>
          <p:cNvPr id="22" name="Text 18"/>
          <p:cNvSpPr/>
          <p:nvPr/>
        </p:nvSpPr>
        <p:spPr>
          <a:xfrm>
            <a:off x="1143000" y="8778240"/>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确保准确检测的必要程序</a:t>
            </a:r>
            <a:endParaRPr lang="en-US" sz="1200" dirty="0"/>
          </a:p>
        </p:txBody>
      </p:sp>
      <p:sp>
        <p:nvSpPr>
          <p:cNvPr id="23" name="Text 19"/>
          <p:cNvSpPr/>
          <p:nvPr/>
        </p:nvSpPr>
        <p:spPr>
          <a:xfrm>
            <a:off x="1143000" y="9052560"/>
            <a:ext cx="5733288" cy="6400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要使用用户设定的坐标进行准确检测，必须进行初始化。若不进行初始化即进行检测，可能发生测量误差。</a:t>
            </a:r>
            <a:endParaRPr lang="en-US" sz="9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09 · System Operation · 系统操作</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35</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9.4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Detector Calibration · 探测器校准</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2D 检测前</a:t>
            </a:r>
            <a:endParaRPr lang="en-US" sz="1000" dirty="0"/>
          </a:p>
        </p:txBody>
      </p:sp>
      <p:sp>
        <p:nvSpPr>
          <p:cNvPr id="14" name="Text 12"/>
          <p:cNvSpPr/>
          <p:nvPr/>
        </p:nvSpPr>
        <p:spPr>
          <a:xfrm>
            <a:off x="548640" y="1417320"/>
            <a:ext cx="6464808" cy="54864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在 2D 拍摄前进行探测器校准（Calibration）。按下投射按钮确认当前 kV 及 uA 下的 LUT 值，然后按下 Calibration 按钮执行。</a:t>
            </a:r>
            <a:endParaRPr lang="en-US" sz="1000" dirty="0"/>
          </a:p>
        </p:txBody>
      </p:sp>
      <p:sp>
        <p:nvSpPr>
          <p:cNvPr id="15" name="Shape 13"/>
          <p:cNvSpPr/>
          <p:nvPr/>
        </p:nvSpPr>
        <p:spPr>
          <a:xfrm>
            <a:off x="548640" y="2103120"/>
            <a:ext cx="2063496" cy="137160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2103120"/>
            <a:ext cx="2063496" cy="54864"/>
          </a:xfrm>
          <a:prstGeom prst="rect">
            <a:avLst/>
          </a:prstGeom>
          <a:solidFill>
            <a:srgbClr val="4A6FA5"/>
          </a:solidFill>
          <a:ln/>
        </p:spPr>
        <p:txBody>
          <a:bodyPr/>
          <a:lstStyle/>
          <a:p>
            <a:endParaRPr lang="ko-KR" altLang="en-US"/>
          </a:p>
        </p:txBody>
      </p:sp>
      <p:sp>
        <p:nvSpPr>
          <p:cNvPr id="17" name="Shape 15"/>
          <p:cNvSpPr/>
          <p:nvPr/>
        </p:nvSpPr>
        <p:spPr>
          <a:xfrm>
            <a:off x="1306068" y="2377440"/>
            <a:ext cx="548640" cy="548640"/>
          </a:xfrm>
          <a:prstGeom prst="ellipse">
            <a:avLst/>
          </a:prstGeom>
          <a:solidFill>
            <a:srgbClr val="4A6FA5"/>
          </a:solidFill>
          <a:ln/>
        </p:spPr>
        <p:txBody>
          <a:bodyPr/>
          <a:lstStyle/>
          <a:p>
            <a:endParaRPr lang="ko-KR" altLang="en-US"/>
          </a:p>
        </p:txBody>
      </p:sp>
      <p:sp>
        <p:nvSpPr>
          <p:cNvPr id="18" name="Text 16"/>
          <p:cNvSpPr/>
          <p:nvPr/>
        </p:nvSpPr>
        <p:spPr>
          <a:xfrm>
            <a:off x="1306068" y="2377440"/>
            <a:ext cx="54864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1</a:t>
            </a:r>
            <a:endParaRPr lang="en-US" sz="2200" dirty="0"/>
          </a:p>
        </p:txBody>
      </p:sp>
      <p:sp>
        <p:nvSpPr>
          <p:cNvPr id="19" name="Text 17"/>
          <p:cNvSpPr/>
          <p:nvPr/>
        </p:nvSpPr>
        <p:spPr>
          <a:xfrm>
            <a:off x="640080" y="2971800"/>
            <a:ext cx="1880616" cy="228600"/>
          </a:xfrm>
          <a:prstGeom prst="rect">
            <a:avLst/>
          </a:prstGeom>
          <a:noFill/>
          <a:ln/>
        </p:spPr>
        <p:txBody>
          <a:bodyPr wrap="square" lIns="0" tIns="0" rIns="0" bIns="0" rtlCol="0" anchor="ctr"/>
          <a:lstStyle/>
          <a:p>
            <a:pPr marL="0" indent="0" algn="ctr">
              <a:buNone/>
            </a:pPr>
            <a:r>
              <a:rPr lang="en-US" sz="1100" b="1" dirty="0">
                <a:solidFill>
                  <a:srgbClr val="1B2A41"/>
                </a:solidFill>
                <a:latin typeface="Pretendard" pitchFamily="34" charset="0"/>
                <a:ea typeface="Pretendard" pitchFamily="34" charset="-122"/>
                <a:cs typeface="Pretendard" pitchFamily="34" charset="-120"/>
              </a:rPr>
              <a:t>确认 LUT 值</a:t>
            </a:r>
            <a:endParaRPr lang="en-US" sz="1100" dirty="0"/>
          </a:p>
        </p:txBody>
      </p:sp>
      <p:sp>
        <p:nvSpPr>
          <p:cNvPr id="20" name="Text 18"/>
          <p:cNvSpPr/>
          <p:nvPr/>
        </p:nvSpPr>
        <p:spPr>
          <a:xfrm>
            <a:off x="685800" y="3200400"/>
            <a:ext cx="1789176" cy="274320"/>
          </a:xfrm>
          <a:prstGeom prst="rect">
            <a:avLst/>
          </a:prstGeom>
          <a:noFill/>
          <a:ln/>
        </p:spPr>
        <p:txBody>
          <a:bodyPr wrap="square" lIns="0" tIns="0" rIns="0" bIns="0" rtlCol="0" anchor="t"/>
          <a:lstStyle/>
          <a:p>
            <a:pPr marL="0" indent="0" algn="ctr">
              <a:buNone/>
            </a:pPr>
            <a:r>
              <a:rPr lang="en-US" sz="900" dirty="0">
                <a:solidFill>
                  <a:srgbClr val="1F2937"/>
                </a:solidFill>
                <a:latin typeface="Pretendard" pitchFamily="34" charset="0"/>
                <a:ea typeface="Pretendard" pitchFamily="34" charset="-122"/>
                <a:cs typeface="Pretendard" pitchFamily="34" charset="-120"/>
              </a:rPr>
              <a:t>确认当前 kV 及 uA 下的 LUT 值。</a:t>
            </a:r>
            <a:endParaRPr lang="en-US" sz="900" dirty="0"/>
          </a:p>
        </p:txBody>
      </p:sp>
      <p:pic>
        <p:nvPicPr>
          <p:cNvPr id="21" name="Image 0" descr="preencoded.png"/>
          <p:cNvPicPr>
            <a:picLocks noChangeAspect="1"/>
          </p:cNvPicPr>
          <p:nvPr/>
        </p:nvPicPr>
        <p:blipFill>
          <a:blip r:embed="rId3"/>
          <a:stretch>
            <a:fillRect/>
          </a:stretch>
        </p:blipFill>
        <p:spPr>
          <a:xfrm>
            <a:off x="2566416" y="2697480"/>
            <a:ext cx="182880" cy="182880"/>
          </a:xfrm>
          <a:prstGeom prst="rect">
            <a:avLst/>
          </a:prstGeom>
        </p:spPr>
      </p:pic>
      <p:sp>
        <p:nvSpPr>
          <p:cNvPr id="22" name="Shape 19"/>
          <p:cNvSpPr/>
          <p:nvPr/>
        </p:nvSpPr>
        <p:spPr>
          <a:xfrm>
            <a:off x="2749296" y="2103120"/>
            <a:ext cx="2063496" cy="1371600"/>
          </a:xfrm>
          <a:prstGeom prst="rect">
            <a:avLst/>
          </a:prstGeom>
          <a:solidFill>
            <a:srgbClr val="FFFFFF"/>
          </a:solidFill>
          <a:ln w="12700">
            <a:solidFill>
              <a:srgbClr val="DDE3EA"/>
            </a:solidFill>
            <a:prstDash val="solid"/>
          </a:ln>
        </p:spPr>
        <p:txBody>
          <a:bodyPr/>
          <a:lstStyle/>
          <a:p>
            <a:endParaRPr lang="ko-KR" altLang="en-US"/>
          </a:p>
        </p:txBody>
      </p:sp>
      <p:sp>
        <p:nvSpPr>
          <p:cNvPr id="23" name="Shape 20"/>
          <p:cNvSpPr/>
          <p:nvPr/>
        </p:nvSpPr>
        <p:spPr>
          <a:xfrm>
            <a:off x="2749296" y="2103120"/>
            <a:ext cx="2063496" cy="54864"/>
          </a:xfrm>
          <a:prstGeom prst="rect">
            <a:avLst/>
          </a:prstGeom>
          <a:solidFill>
            <a:srgbClr val="4A6FA5"/>
          </a:solidFill>
          <a:ln/>
        </p:spPr>
        <p:txBody>
          <a:bodyPr/>
          <a:lstStyle/>
          <a:p>
            <a:endParaRPr lang="ko-KR" altLang="en-US"/>
          </a:p>
        </p:txBody>
      </p:sp>
      <p:sp>
        <p:nvSpPr>
          <p:cNvPr id="24" name="Shape 21"/>
          <p:cNvSpPr/>
          <p:nvPr/>
        </p:nvSpPr>
        <p:spPr>
          <a:xfrm>
            <a:off x="3506724" y="2377440"/>
            <a:ext cx="548640" cy="548640"/>
          </a:xfrm>
          <a:prstGeom prst="ellipse">
            <a:avLst/>
          </a:prstGeom>
          <a:solidFill>
            <a:srgbClr val="4A6FA5"/>
          </a:solidFill>
          <a:ln/>
        </p:spPr>
        <p:txBody>
          <a:bodyPr/>
          <a:lstStyle/>
          <a:p>
            <a:endParaRPr lang="ko-KR" altLang="en-US"/>
          </a:p>
        </p:txBody>
      </p:sp>
      <p:sp>
        <p:nvSpPr>
          <p:cNvPr id="25" name="Text 22"/>
          <p:cNvSpPr/>
          <p:nvPr/>
        </p:nvSpPr>
        <p:spPr>
          <a:xfrm>
            <a:off x="3506724" y="2377440"/>
            <a:ext cx="54864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2</a:t>
            </a:r>
            <a:endParaRPr lang="en-US" sz="2200" dirty="0"/>
          </a:p>
        </p:txBody>
      </p:sp>
      <p:sp>
        <p:nvSpPr>
          <p:cNvPr id="26" name="Text 23"/>
          <p:cNvSpPr/>
          <p:nvPr/>
        </p:nvSpPr>
        <p:spPr>
          <a:xfrm>
            <a:off x="2840736" y="2971800"/>
            <a:ext cx="1880616" cy="228600"/>
          </a:xfrm>
          <a:prstGeom prst="rect">
            <a:avLst/>
          </a:prstGeom>
          <a:noFill/>
          <a:ln/>
        </p:spPr>
        <p:txBody>
          <a:bodyPr wrap="square" lIns="0" tIns="0" rIns="0" bIns="0" rtlCol="0" anchor="ctr"/>
          <a:lstStyle/>
          <a:p>
            <a:pPr marL="0" indent="0" algn="ctr">
              <a:buNone/>
            </a:pPr>
            <a:r>
              <a:rPr lang="en-US" sz="1100" b="1" dirty="0">
                <a:solidFill>
                  <a:srgbClr val="1B2A41"/>
                </a:solidFill>
                <a:latin typeface="Pretendard" pitchFamily="34" charset="0"/>
                <a:ea typeface="Pretendard" pitchFamily="34" charset="-122"/>
                <a:cs typeface="Pretendard" pitchFamily="34" charset="-120"/>
              </a:rPr>
              <a:t>执行 Calibration</a:t>
            </a:r>
            <a:endParaRPr lang="en-US" sz="1100" dirty="0"/>
          </a:p>
        </p:txBody>
      </p:sp>
      <p:sp>
        <p:nvSpPr>
          <p:cNvPr id="27" name="Text 24"/>
          <p:cNvSpPr/>
          <p:nvPr/>
        </p:nvSpPr>
        <p:spPr>
          <a:xfrm>
            <a:off x="2886456" y="3200400"/>
            <a:ext cx="1789176" cy="274320"/>
          </a:xfrm>
          <a:prstGeom prst="rect">
            <a:avLst/>
          </a:prstGeom>
          <a:noFill/>
          <a:ln/>
        </p:spPr>
        <p:txBody>
          <a:bodyPr wrap="square" lIns="0" tIns="0" rIns="0" bIns="0" rtlCol="0" anchor="t"/>
          <a:lstStyle/>
          <a:p>
            <a:pPr marL="0" indent="0" algn="ctr">
              <a:buNone/>
            </a:pPr>
            <a:r>
              <a:rPr lang="en-US" sz="900" dirty="0">
                <a:solidFill>
                  <a:srgbClr val="1F2937"/>
                </a:solidFill>
                <a:latin typeface="Pretendard" pitchFamily="34" charset="0"/>
                <a:ea typeface="Pretendard" pitchFamily="34" charset="-122"/>
                <a:cs typeface="Pretendard" pitchFamily="34" charset="-120"/>
              </a:rPr>
              <a:t>按下 Calibration 按钮执行。</a:t>
            </a:r>
            <a:endParaRPr lang="en-US" sz="900" dirty="0"/>
          </a:p>
        </p:txBody>
      </p:sp>
      <p:pic>
        <p:nvPicPr>
          <p:cNvPr id="28" name="Image 1" descr="preencoded.png"/>
          <p:cNvPicPr>
            <a:picLocks noChangeAspect="1"/>
          </p:cNvPicPr>
          <p:nvPr/>
        </p:nvPicPr>
        <p:blipFill>
          <a:blip r:embed="rId3"/>
          <a:stretch>
            <a:fillRect/>
          </a:stretch>
        </p:blipFill>
        <p:spPr>
          <a:xfrm>
            <a:off x="4767072" y="2697480"/>
            <a:ext cx="182880" cy="182880"/>
          </a:xfrm>
          <a:prstGeom prst="rect">
            <a:avLst/>
          </a:prstGeom>
        </p:spPr>
      </p:pic>
      <p:sp>
        <p:nvSpPr>
          <p:cNvPr id="29" name="Shape 25"/>
          <p:cNvSpPr/>
          <p:nvPr/>
        </p:nvSpPr>
        <p:spPr>
          <a:xfrm>
            <a:off x="4949952" y="2103120"/>
            <a:ext cx="2063496" cy="1371600"/>
          </a:xfrm>
          <a:prstGeom prst="rect">
            <a:avLst/>
          </a:prstGeom>
          <a:solidFill>
            <a:srgbClr val="FFFFFF"/>
          </a:solidFill>
          <a:ln w="12700">
            <a:solidFill>
              <a:srgbClr val="DDE3EA"/>
            </a:solidFill>
            <a:prstDash val="solid"/>
          </a:ln>
        </p:spPr>
        <p:txBody>
          <a:bodyPr/>
          <a:lstStyle/>
          <a:p>
            <a:endParaRPr lang="ko-KR" altLang="en-US"/>
          </a:p>
        </p:txBody>
      </p:sp>
      <p:sp>
        <p:nvSpPr>
          <p:cNvPr id="30" name="Shape 26"/>
          <p:cNvSpPr/>
          <p:nvPr/>
        </p:nvSpPr>
        <p:spPr>
          <a:xfrm>
            <a:off x="4949952" y="2103120"/>
            <a:ext cx="2063496" cy="54864"/>
          </a:xfrm>
          <a:prstGeom prst="rect">
            <a:avLst/>
          </a:prstGeom>
          <a:solidFill>
            <a:srgbClr val="4A6FA5"/>
          </a:solidFill>
          <a:ln/>
        </p:spPr>
        <p:txBody>
          <a:bodyPr/>
          <a:lstStyle/>
          <a:p>
            <a:endParaRPr lang="ko-KR" altLang="en-US"/>
          </a:p>
        </p:txBody>
      </p:sp>
      <p:sp>
        <p:nvSpPr>
          <p:cNvPr id="31" name="Shape 27"/>
          <p:cNvSpPr/>
          <p:nvPr/>
        </p:nvSpPr>
        <p:spPr>
          <a:xfrm>
            <a:off x="5707380" y="2377440"/>
            <a:ext cx="548640" cy="548640"/>
          </a:xfrm>
          <a:prstGeom prst="ellipse">
            <a:avLst/>
          </a:prstGeom>
          <a:solidFill>
            <a:srgbClr val="4A6FA5"/>
          </a:solidFill>
          <a:ln/>
        </p:spPr>
        <p:txBody>
          <a:bodyPr/>
          <a:lstStyle/>
          <a:p>
            <a:endParaRPr lang="ko-KR" altLang="en-US"/>
          </a:p>
        </p:txBody>
      </p:sp>
      <p:sp>
        <p:nvSpPr>
          <p:cNvPr id="32" name="Text 28"/>
          <p:cNvSpPr/>
          <p:nvPr/>
        </p:nvSpPr>
        <p:spPr>
          <a:xfrm>
            <a:off x="5707380" y="2377440"/>
            <a:ext cx="548640" cy="54864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3</a:t>
            </a:r>
            <a:endParaRPr lang="en-US" sz="2200" dirty="0"/>
          </a:p>
        </p:txBody>
      </p:sp>
      <p:sp>
        <p:nvSpPr>
          <p:cNvPr id="33" name="Text 29"/>
          <p:cNvSpPr/>
          <p:nvPr/>
        </p:nvSpPr>
        <p:spPr>
          <a:xfrm>
            <a:off x="5041392" y="2971800"/>
            <a:ext cx="1880616" cy="228600"/>
          </a:xfrm>
          <a:prstGeom prst="rect">
            <a:avLst/>
          </a:prstGeom>
          <a:noFill/>
          <a:ln/>
        </p:spPr>
        <p:txBody>
          <a:bodyPr wrap="square" lIns="0" tIns="0" rIns="0" bIns="0" rtlCol="0" anchor="ctr"/>
          <a:lstStyle/>
          <a:p>
            <a:pPr marL="0" indent="0" algn="ctr">
              <a:buNone/>
            </a:pPr>
            <a:r>
              <a:rPr lang="en-US" sz="1100" b="1" dirty="0">
                <a:solidFill>
                  <a:srgbClr val="1B2A41"/>
                </a:solidFill>
                <a:latin typeface="Pretendard" pitchFamily="34" charset="0"/>
                <a:ea typeface="Pretendard" pitchFamily="34" charset="-122"/>
                <a:cs typeface="Pretendard" pitchFamily="34" charset="-120"/>
              </a:rPr>
              <a:t>等待自动完成</a:t>
            </a:r>
            <a:endParaRPr lang="en-US" sz="1100" dirty="0"/>
          </a:p>
        </p:txBody>
      </p:sp>
      <p:sp>
        <p:nvSpPr>
          <p:cNvPr id="34" name="Text 30"/>
          <p:cNvSpPr/>
          <p:nvPr/>
        </p:nvSpPr>
        <p:spPr>
          <a:xfrm>
            <a:off x="5087112" y="3200400"/>
            <a:ext cx="1789176" cy="274320"/>
          </a:xfrm>
          <a:prstGeom prst="rect">
            <a:avLst/>
          </a:prstGeom>
          <a:noFill/>
          <a:ln/>
        </p:spPr>
        <p:txBody>
          <a:bodyPr wrap="square" lIns="0" tIns="0" rIns="0" bIns="0" rtlCol="0" anchor="t"/>
          <a:lstStyle/>
          <a:p>
            <a:pPr marL="0" indent="0" algn="ctr">
              <a:buNone/>
            </a:pPr>
            <a:r>
              <a:rPr lang="en-US" sz="900" dirty="0">
                <a:solidFill>
                  <a:srgbClr val="1F2937"/>
                </a:solidFill>
                <a:latin typeface="Pretendard" pitchFamily="34" charset="0"/>
                <a:ea typeface="Pretendard" pitchFamily="34" charset="-122"/>
                <a:cs typeface="Pretendard" pitchFamily="34" charset="-120"/>
              </a:rPr>
              <a:t>等待至 Calibration 结束即自动完成。</a:t>
            </a:r>
            <a:endParaRPr lang="en-US" sz="900" dirty="0"/>
          </a:p>
        </p:txBody>
      </p:sp>
      <p:sp>
        <p:nvSpPr>
          <p:cNvPr id="35" name="Shape 31"/>
          <p:cNvSpPr/>
          <p:nvPr/>
        </p:nvSpPr>
        <p:spPr>
          <a:xfrm>
            <a:off x="548640" y="3703320"/>
            <a:ext cx="6464808" cy="4572000"/>
          </a:xfrm>
          <a:prstGeom prst="rect">
            <a:avLst/>
          </a:prstGeom>
          <a:solidFill>
            <a:srgbClr val="F4F6F8"/>
          </a:solidFill>
          <a:ln w="12700">
            <a:solidFill>
              <a:srgbClr val="DDE3EA"/>
            </a:solidFill>
            <a:prstDash val="solid"/>
          </a:ln>
        </p:spPr>
        <p:txBody>
          <a:bodyPr/>
          <a:lstStyle/>
          <a:p>
            <a:endParaRPr lang="ko-KR" altLang="en-US"/>
          </a:p>
        </p:txBody>
      </p:sp>
      <p:pic>
        <p:nvPicPr>
          <p:cNvPr id="36" name="Image 2" descr="/home/claude/sample/imgs/image49.png"/>
          <p:cNvPicPr>
            <a:picLocks noChangeAspect="1"/>
          </p:cNvPicPr>
          <p:nvPr/>
        </p:nvPicPr>
        <p:blipFill>
          <a:blip r:embed="rId4"/>
          <a:srcRect/>
          <a:stretch/>
        </p:blipFill>
        <p:spPr>
          <a:xfrm>
            <a:off x="621792" y="3776472"/>
            <a:ext cx="6318504" cy="4206240"/>
          </a:xfrm>
          <a:prstGeom prst="rect">
            <a:avLst/>
          </a:prstGeom>
        </p:spPr>
      </p:pic>
      <p:sp>
        <p:nvSpPr>
          <p:cNvPr id="37" name="Text 32"/>
          <p:cNvSpPr/>
          <p:nvPr/>
        </p:nvSpPr>
        <p:spPr>
          <a:xfrm>
            <a:off x="548640" y="80010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9.6 · 探测器校准画面</a:t>
            </a:r>
            <a:endParaRPr lang="en-US" sz="850" dirty="0"/>
          </a:p>
        </p:txBody>
      </p:sp>
      <p:sp>
        <p:nvSpPr>
          <p:cNvPr id="38" name="Shape 33"/>
          <p:cNvSpPr/>
          <p:nvPr/>
        </p:nvSpPr>
        <p:spPr>
          <a:xfrm>
            <a:off x="548640" y="9271318"/>
            <a:ext cx="6464808" cy="969264"/>
          </a:xfrm>
          <a:prstGeom prst="rect">
            <a:avLst/>
          </a:prstGeom>
          <a:solidFill>
            <a:srgbClr val="F4F6F8"/>
          </a:solidFill>
          <a:ln w="12700">
            <a:solidFill>
              <a:srgbClr val="005EB8"/>
            </a:solidFill>
            <a:prstDash val="solid"/>
          </a:ln>
        </p:spPr>
        <p:txBody>
          <a:bodyPr/>
          <a:lstStyle/>
          <a:p>
            <a:endParaRPr lang="ko-KR" altLang="en-US"/>
          </a:p>
        </p:txBody>
      </p:sp>
      <p:sp>
        <p:nvSpPr>
          <p:cNvPr id="39" name="Shape 34"/>
          <p:cNvSpPr/>
          <p:nvPr/>
        </p:nvSpPr>
        <p:spPr>
          <a:xfrm>
            <a:off x="548640" y="9271318"/>
            <a:ext cx="73152" cy="969264"/>
          </a:xfrm>
          <a:prstGeom prst="rect">
            <a:avLst/>
          </a:prstGeom>
          <a:solidFill>
            <a:srgbClr val="005EB8"/>
          </a:solidFill>
          <a:ln/>
        </p:spPr>
        <p:txBody>
          <a:bodyPr/>
          <a:lstStyle/>
          <a:p>
            <a:endParaRPr lang="ko-KR" altLang="en-US"/>
          </a:p>
        </p:txBody>
      </p:sp>
      <p:pic>
        <p:nvPicPr>
          <p:cNvPr id="40" name="Image 3" descr="preencoded.png"/>
          <p:cNvPicPr>
            <a:picLocks noChangeAspect="1"/>
          </p:cNvPicPr>
          <p:nvPr/>
        </p:nvPicPr>
        <p:blipFill>
          <a:blip r:embed="rId5"/>
          <a:stretch>
            <a:fillRect/>
          </a:stretch>
        </p:blipFill>
        <p:spPr>
          <a:xfrm>
            <a:off x="731520" y="9435910"/>
            <a:ext cx="292608" cy="292608"/>
          </a:xfrm>
          <a:prstGeom prst="rect">
            <a:avLst/>
          </a:prstGeom>
        </p:spPr>
      </p:pic>
      <p:sp>
        <p:nvSpPr>
          <p:cNvPr id="41" name="Text 35"/>
          <p:cNvSpPr/>
          <p:nvPr/>
        </p:nvSpPr>
        <p:spPr>
          <a:xfrm>
            <a:off x="1143000" y="9390190"/>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校准周期</a:t>
            </a:r>
            <a:endParaRPr lang="en-US" sz="900" dirty="0"/>
          </a:p>
        </p:txBody>
      </p:sp>
      <p:sp>
        <p:nvSpPr>
          <p:cNvPr id="42" name="Text 36"/>
          <p:cNvSpPr/>
          <p:nvPr/>
        </p:nvSpPr>
        <p:spPr>
          <a:xfrm>
            <a:off x="1143000" y="9637078"/>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至少每 24 小时进行一次</a:t>
            </a:r>
            <a:endParaRPr lang="en-US" sz="1200" dirty="0"/>
          </a:p>
        </p:txBody>
      </p:sp>
      <p:sp>
        <p:nvSpPr>
          <p:cNvPr id="43" name="Text 37"/>
          <p:cNvSpPr/>
          <p:nvPr/>
        </p:nvSpPr>
        <p:spPr>
          <a:xfrm>
            <a:off x="1143000" y="9911398"/>
            <a:ext cx="573328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探测器校准必须至少每 24 小时进行一次。可根据作业环境或使用频率更频繁地进行。</a:t>
            </a:r>
            <a:endParaRPr lang="en-US" sz="9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10</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软件 UI</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程序 UI 说明</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10.1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主窗口</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主窗口</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10.2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Display LUT</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查找表</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10.3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鼠标功能</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鼠标功能</a:t>
            </a:r>
            <a:endParaRPr lang="en-US" sz="950" dirty="0"/>
          </a:p>
        </p:txBody>
      </p:sp>
      <p:sp>
        <p:nvSpPr>
          <p:cNvPr id="23" name="Shape 21"/>
          <p:cNvSpPr/>
          <p:nvPr/>
        </p:nvSpPr>
        <p:spPr>
          <a:xfrm>
            <a:off x="548640" y="6885432"/>
            <a:ext cx="6464808" cy="4572"/>
          </a:xfrm>
          <a:prstGeom prst="rect">
            <a:avLst/>
          </a:prstGeom>
          <a:solidFill>
            <a:srgbClr val="DDE3EA"/>
          </a:solidFill>
          <a:ln/>
        </p:spPr>
        <p:txBody>
          <a:bodyPr/>
          <a:lstStyle/>
          <a:p>
            <a:endParaRPr lang="ko-KR" altLang="en-US"/>
          </a:p>
        </p:txBody>
      </p:sp>
      <p:sp>
        <p:nvSpPr>
          <p:cNvPr id="24" name="Text 22"/>
          <p:cNvSpPr/>
          <p:nvPr/>
        </p:nvSpPr>
        <p:spPr>
          <a:xfrm>
            <a:off x="548640" y="690372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10.4</a:t>
            </a:r>
            <a:endParaRPr lang="en-US" sz="1600" dirty="0"/>
          </a:p>
        </p:txBody>
      </p:sp>
      <p:sp>
        <p:nvSpPr>
          <p:cNvPr id="25" name="Text 23"/>
          <p:cNvSpPr/>
          <p:nvPr/>
        </p:nvSpPr>
        <p:spPr>
          <a:xfrm>
            <a:off x="1463040" y="690372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工具栏（图像源）</a:t>
            </a:r>
            <a:endParaRPr lang="en-US" sz="1200" dirty="0"/>
          </a:p>
        </p:txBody>
      </p:sp>
      <p:sp>
        <p:nvSpPr>
          <p:cNvPr id="26" name="Text 24"/>
          <p:cNvSpPr/>
          <p:nvPr/>
        </p:nvSpPr>
        <p:spPr>
          <a:xfrm>
            <a:off x="1463040" y="717804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图像源工具栏</a:t>
            </a:r>
            <a:endParaRPr lang="en-US" sz="950" dirty="0"/>
          </a:p>
        </p:txBody>
      </p:sp>
      <p:sp>
        <p:nvSpPr>
          <p:cNvPr id="27" name="Shape 25"/>
          <p:cNvSpPr/>
          <p:nvPr/>
        </p:nvSpPr>
        <p:spPr>
          <a:xfrm>
            <a:off x="548640" y="7434072"/>
            <a:ext cx="6464808" cy="4572"/>
          </a:xfrm>
          <a:prstGeom prst="rect">
            <a:avLst/>
          </a:prstGeom>
          <a:solidFill>
            <a:srgbClr val="DDE3EA"/>
          </a:solidFill>
          <a:ln/>
        </p:spPr>
        <p:txBody>
          <a:bodyPr/>
          <a:lstStyle/>
          <a:p>
            <a:endParaRPr lang="ko-KR" altLang="en-US"/>
          </a:p>
        </p:txBody>
      </p:sp>
      <p:sp>
        <p:nvSpPr>
          <p:cNvPr id="28" name="Text 26"/>
          <p:cNvSpPr/>
          <p:nvPr/>
        </p:nvSpPr>
        <p:spPr>
          <a:xfrm>
            <a:off x="548640" y="745236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10.5</a:t>
            </a:r>
            <a:endParaRPr lang="en-US" sz="1600" dirty="0"/>
          </a:p>
        </p:txBody>
      </p:sp>
      <p:sp>
        <p:nvSpPr>
          <p:cNvPr id="29" name="Text 27"/>
          <p:cNvSpPr/>
          <p:nvPr/>
        </p:nvSpPr>
        <p:spPr>
          <a:xfrm>
            <a:off x="1463040" y="745236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工具栏（宏）</a:t>
            </a:r>
            <a:endParaRPr lang="en-US" sz="1200" dirty="0"/>
          </a:p>
        </p:txBody>
      </p:sp>
      <p:sp>
        <p:nvSpPr>
          <p:cNvPr id="30" name="Text 28"/>
          <p:cNvSpPr/>
          <p:nvPr/>
        </p:nvSpPr>
        <p:spPr>
          <a:xfrm>
            <a:off x="1463040" y="772668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宏工具栏</a:t>
            </a:r>
            <a:endParaRPr lang="en-US" sz="950" dirty="0"/>
          </a:p>
        </p:txBody>
      </p:sp>
      <p:sp>
        <p:nvSpPr>
          <p:cNvPr id="31" name="Shape 29"/>
          <p:cNvSpPr/>
          <p:nvPr/>
        </p:nvSpPr>
        <p:spPr>
          <a:xfrm>
            <a:off x="548640" y="7982712"/>
            <a:ext cx="6464808" cy="4572"/>
          </a:xfrm>
          <a:prstGeom prst="rect">
            <a:avLst/>
          </a:prstGeom>
          <a:solidFill>
            <a:srgbClr val="DDE3EA"/>
          </a:solidFill>
          <a:ln/>
        </p:spPr>
        <p:txBody>
          <a:bodyPr/>
          <a:lstStyle/>
          <a:p>
            <a:endParaRPr lang="ko-KR" altLang="en-US"/>
          </a:p>
        </p:txBody>
      </p:sp>
      <p:sp>
        <p:nvSpPr>
          <p:cNvPr id="32" name="Text 30"/>
          <p:cNvSpPr/>
          <p:nvPr/>
        </p:nvSpPr>
        <p:spPr>
          <a:xfrm>
            <a:off x="548640" y="80010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10.6</a:t>
            </a:r>
            <a:endParaRPr lang="en-US" sz="1600" dirty="0"/>
          </a:p>
        </p:txBody>
      </p:sp>
      <p:sp>
        <p:nvSpPr>
          <p:cNvPr id="33" name="Text 31"/>
          <p:cNvSpPr/>
          <p:nvPr/>
        </p:nvSpPr>
        <p:spPr>
          <a:xfrm>
            <a:off x="1463040" y="80010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工具栏（Measurement）</a:t>
            </a:r>
            <a:endParaRPr lang="en-US" sz="1200" dirty="0"/>
          </a:p>
        </p:txBody>
      </p:sp>
      <p:sp>
        <p:nvSpPr>
          <p:cNvPr id="34" name="Text 32"/>
          <p:cNvSpPr/>
          <p:nvPr/>
        </p:nvSpPr>
        <p:spPr>
          <a:xfrm>
            <a:off x="1463040" y="82753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测量工具栏</a:t>
            </a:r>
            <a:endParaRPr lang="en-US" sz="950" dirty="0"/>
          </a:p>
        </p:txBody>
      </p:sp>
      <p:sp>
        <p:nvSpPr>
          <p:cNvPr id="35" name="Shape 33"/>
          <p:cNvSpPr/>
          <p:nvPr/>
        </p:nvSpPr>
        <p:spPr>
          <a:xfrm>
            <a:off x="548640" y="8531352"/>
            <a:ext cx="6464808" cy="4572"/>
          </a:xfrm>
          <a:prstGeom prst="rect">
            <a:avLst/>
          </a:prstGeom>
          <a:solidFill>
            <a:srgbClr val="DDE3EA"/>
          </a:solidFill>
          <a:ln/>
        </p:spPr>
        <p:txBody>
          <a:bodyPr/>
          <a:lstStyle/>
          <a:p>
            <a:endParaRPr lang="ko-KR" altLang="en-US"/>
          </a:p>
        </p:txBody>
      </p:sp>
      <p:sp>
        <p:nvSpPr>
          <p:cNvPr id="36" name="Text 34"/>
          <p:cNvSpPr/>
          <p:nvPr/>
        </p:nvSpPr>
        <p:spPr>
          <a:xfrm>
            <a:off x="548640" y="85496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10.7</a:t>
            </a:r>
            <a:endParaRPr lang="en-US" sz="1600" dirty="0"/>
          </a:p>
        </p:txBody>
      </p:sp>
      <p:sp>
        <p:nvSpPr>
          <p:cNvPr id="37" name="Text 35"/>
          <p:cNvSpPr/>
          <p:nvPr/>
        </p:nvSpPr>
        <p:spPr>
          <a:xfrm>
            <a:off x="1463040" y="85496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图像保存</a:t>
            </a:r>
            <a:endParaRPr lang="en-US" sz="1200" dirty="0"/>
          </a:p>
        </p:txBody>
      </p:sp>
      <p:sp>
        <p:nvSpPr>
          <p:cNvPr id="38" name="Text 36"/>
          <p:cNvSpPr/>
          <p:nvPr/>
        </p:nvSpPr>
        <p:spPr>
          <a:xfrm>
            <a:off x="1463040" y="88239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图像保存</a:t>
            </a:r>
            <a:endParaRPr lang="en-US" sz="950" dirty="0"/>
          </a:p>
        </p:txBody>
      </p:sp>
      <p:sp>
        <p:nvSpPr>
          <p:cNvPr id="39" name="Text 37"/>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10 · Software UI · 程序 UI 说明</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37</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10.1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Main Window — Control Panel · 主窗口 — 控制面板</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eXer 软件</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这是「eXer」程序主画面右侧控制面板的构成。请一并参阅左侧图像的编号和右侧说明。</a:t>
            </a:r>
            <a:endParaRPr lang="en-US" sz="1000" dirty="0"/>
          </a:p>
        </p:txBody>
      </p:sp>
      <p:sp>
        <p:nvSpPr>
          <p:cNvPr id="15" name="Shape 13"/>
          <p:cNvSpPr/>
          <p:nvPr/>
        </p:nvSpPr>
        <p:spPr>
          <a:xfrm>
            <a:off x="512064" y="1975104"/>
            <a:ext cx="3090672" cy="3941767"/>
          </a:xfrm>
          <a:prstGeom prst="rect">
            <a:avLst/>
          </a:prstGeom>
          <a:solidFill>
            <a:srgbClr val="1B2A41"/>
          </a:solidFill>
          <a:ln/>
        </p:spPr>
        <p:txBody>
          <a:bodyPr/>
          <a:lstStyle/>
          <a:p>
            <a:endParaRPr lang="ko-KR" altLang="en-US"/>
          </a:p>
        </p:txBody>
      </p:sp>
      <p:pic>
        <p:nvPicPr>
          <p:cNvPr id="16" name="Image 0" descr="/home/claude/sample/imgs/image51_cropped.png"/>
          <p:cNvPicPr>
            <a:picLocks noChangeAspect="1"/>
          </p:cNvPicPr>
          <p:nvPr/>
        </p:nvPicPr>
        <p:blipFill>
          <a:blip r:embed="rId3"/>
          <a:stretch>
            <a:fillRect/>
          </a:stretch>
        </p:blipFill>
        <p:spPr>
          <a:xfrm>
            <a:off x="548640" y="2011680"/>
            <a:ext cx="3017520" cy="3868615"/>
          </a:xfrm>
          <a:prstGeom prst="rect">
            <a:avLst/>
          </a:prstGeom>
        </p:spPr>
      </p:pic>
      <p:sp>
        <p:nvSpPr>
          <p:cNvPr id="17" name="Text 14"/>
          <p:cNvSpPr/>
          <p:nvPr/>
        </p:nvSpPr>
        <p:spPr>
          <a:xfrm>
            <a:off x="548640" y="6017455"/>
            <a:ext cx="3017520"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10.1 · eXer 控制面板（右侧）</a:t>
            </a:r>
            <a:endParaRPr lang="en-US" sz="850" dirty="0"/>
          </a:p>
        </p:txBody>
      </p:sp>
      <p:sp>
        <p:nvSpPr>
          <p:cNvPr id="18" name="Shape 15"/>
          <p:cNvSpPr/>
          <p:nvPr/>
        </p:nvSpPr>
        <p:spPr>
          <a:xfrm>
            <a:off x="548640" y="2005584"/>
            <a:ext cx="256032" cy="256032"/>
          </a:xfrm>
          <a:prstGeom prst="ellipse">
            <a:avLst/>
          </a:prstGeom>
          <a:solidFill>
            <a:srgbClr val="C8102E"/>
          </a:solidFill>
          <a:ln w="25400">
            <a:solidFill>
              <a:srgbClr val="FFFFFF"/>
            </a:solidFill>
            <a:prstDash val="solid"/>
          </a:ln>
        </p:spPr>
        <p:txBody>
          <a:bodyPr/>
          <a:lstStyle/>
          <a:p>
            <a:endParaRPr lang="ko-KR" altLang="en-US"/>
          </a:p>
        </p:txBody>
      </p:sp>
      <p:sp>
        <p:nvSpPr>
          <p:cNvPr id="19" name="Text 16"/>
          <p:cNvSpPr/>
          <p:nvPr/>
        </p:nvSpPr>
        <p:spPr>
          <a:xfrm>
            <a:off x="548640" y="2005584"/>
            <a:ext cx="256032" cy="256032"/>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1</a:t>
            </a:r>
            <a:endParaRPr lang="en-US" sz="1100" dirty="0"/>
          </a:p>
        </p:txBody>
      </p:sp>
      <p:sp>
        <p:nvSpPr>
          <p:cNvPr id="20" name="Shape 17"/>
          <p:cNvSpPr/>
          <p:nvPr/>
        </p:nvSpPr>
        <p:spPr>
          <a:xfrm>
            <a:off x="1348740" y="2289869"/>
            <a:ext cx="256032" cy="256032"/>
          </a:xfrm>
          <a:prstGeom prst="ellipse">
            <a:avLst/>
          </a:prstGeom>
          <a:solidFill>
            <a:srgbClr val="C8102E"/>
          </a:solidFill>
          <a:ln w="25400">
            <a:solidFill>
              <a:srgbClr val="FFFFFF"/>
            </a:solidFill>
            <a:prstDash val="solid"/>
          </a:ln>
        </p:spPr>
        <p:txBody>
          <a:bodyPr/>
          <a:lstStyle/>
          <a:p>
            <a:endParaRPr lang="ko-KR" altLang="en-US"/>
          </a:p>
        </p:txBody>
      </p:sp>
      <p:sp>
        <p:nvSpPr>
          <p:cNvPr id="21" name="Text 18"/>
          <p:cNvSpPr/>
          <p:nvPr/>
        </p:nvSpPr>
        <p:spPr>
          <a:xfrm>
            <a:off x="1348740" y="2289869"/>
            <a:ext cx="256032" cy="256032"/>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2</a:t>
            </a:r>
            <a:endParaRPr lang="en-US" sz="1100" dirty="0"/>
          </a:p>
        </p:txBody>
      </p:sp>
      <p:sp>
        <p:nvSpPr>
          <p:cNvPr id="22" name="Shape 19"/>
          <p:cNvSpPr/>
          <p:nvPr/>
        </p:nvSpPr>
        <p:spPr>
          <a:xfrm>
            <a:off x="1032256" y="2543205"/>
            <a:ext cx="256032" cy="256032"/>
          </a:xfrm>
          <a:prstGeom prst="ellipse">
            <a:avLst/>
          </a:prstGeom>
          <a:solidFill>
            <a:srgbClr val="C8102E"/>
          </a:solidFill>
          <a:ln w="25400">
            <a:solidFill>
              <a:srgbClr val="FFFFFF"/>
            </a:solidFill>
            <a:prstDash val="solid"/>
          </a:ln>
        </p:spPr>
        <p:txBody>
          <a:bodyPr/>
          <a:lstStyle/>
          <a:p>
            <a:endParaRPr lang="ko-KR" altLang="en-US"/>
          </a:p>
        </p:txBody>
      </p:sp>
      <p:sp>
        <p:nvSpPr>
          <p:cNvPr id="23" name="Text 20"/>
          <p:cNvSpPr/>
          <p:nvPr/>
        </p:nvSpPr>
        <p:spPr>
          <a:xfrm>
            <a:off x="1032256" y="2543205"/>
            <a:ext cx="256032" cy="256032"/>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3</a:t>
            </a:r>
            <a:endParaRPr lang="en-US" sz="1100" dirty="0"/>
          </a:p>
        </p:txBody>
      </p:sp>
      <p:sp>
        <p:nvSpPr>
          <p:cNvPr id="24" name="Shape 21"/>
          <p:cNvSpPr/>
          <p:nvPr/>
        </p:nvSpPr>
        <p:spPr>
          <a:xfrm>
            <a:off x="3163824" y="3055971"/>
            <a:ext cx="256032" cy="256032"/>
          </a:xfrm>
          <a:prstGeom prst="ellipse">
            <a:avLst/>
          </a:prstGeom>
          <a:solidFill>
            <a:srgbClr val="C8102E"/>
          </a:solidFill>
          <a:ln w="25400">
            <a:solidFill>
              <a:srgbClr val="FFFFFF"/>
            </a:solidFill>
            <a:prstDash val="solid"/>
          </a:ln>
        </p:spPr>
        <p:txBody>
          <a:bodyPr/>
          <a:lstStyle/>
          <a:p>
            <a:endParaRPr lang="ko-KR" altLang="en-US"/>
          </a:p>
        </p:txBody>
      </p:sp>
      <p:sp>
        <p:nvSpPr>
          <p:cNvPr id="25" name="Text 22"/>
          <p:cNvSpPr/>
          <p:nvPr/>
        </p:nvSpPr>
        <p:spPr>
          <a:xfrm>
            <a:off x="3163824" y="3055971"/>
            <a:ext cx="256032" cy="256032"/>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4</a:t>
            </a:r>
            <a:endParaRPr lang="en-US" sz="1100" dirty="0"/>
          </a:p>
        </p:txBody>
      </p:sp>
      <p:sp>
        <p:nvSpPr>
          <p:cNvPr id="26" name="Shape 23"/>
          <p:cNvSpPr/>
          <p:nvPr/>
        </p:nvSpPr>
        <p:spPr>
          <a:xfrm>
            <a:off x="1810512" y="3429703"/>
            <a:ext cx="256032" cy="256032"/>
          </a:xfrm>
          <a:prstGeom prst="ellipse">
            <a:avLst/>
          </a:prstGeom>
          <a:solidFill>
            <a:srgbClr val="C8102E"/>
          </a:solidFill>
          <a:ln w="25400">
            <a:solidFill>
              <a:srgbClr val="FFFFFF"/>
            </a:solidFill>
            <a:prstDash val="solid"/>
          </a:ln>
        </p:spPr>
        <p:txBody>
          <a:bodyPr/>
          <a:lstStyle/>
          <a:p>
            <a:endParaRPr lang="ko-KR" altLang="en-US"/>
          </a:p>
        </p:txBody>
      </p:sp>
      <p:sp>
        <p:nvSpPr>
          <p:cNvPr id="27" name="Text 24"/>
          <p:cNvSpPr/>
          <p:nvPr/>
        </p:nvSpPr>
        <p:spPr>
          <a:xfrm>
            <a:off x="1810512" y="3429703"/>
            <a:ext cx="256032" cy="256032"/>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5</a:t>
            </a:r>
            <a:endParaRPr lang="en-US" sz="1100" dirty="0"/>
          </a:p>
        </p:txBody>
      </p:sp>
      <p:sp>
        <p:nvSpPr>
          <p:cNvPr id="28" name="Shape 25"/>
          <p:cNvSpPr/>
          <p:nvPr/>
        </p:nvSpPr>
        <p:spPr>
          <a:xfrm>
            <a:off x="1160272" y="4083734"/>
            <a:ext cx="256032" cy="256032"/>
          </a:xfrm>
          <a:prstGeom prst="ellipse">
            <a:avLst/>
          </a:prstGeom>
          <a:solidFill>
            <a:srgbClr val="C8102E"/>
          </a:solidFill>
          <a:ln w="25400">
            <a:solidFill>
              <a:srgbClr val="FFFFFF"/>
            </a:solidFill>
            <a:prstDash val="solid"/>
          </a:ln>
        </p:spPr>
        <p:txBody>
          <a:bodyPr/>
          <a:lstStyle/>
          <a:p>
            <a:endParaRPr lang="ko-KR" altLang="en-US"/>
          </a:p>
        </p:txBody>
      </p:sp>
      <p:sp>
        <p:nvSpPr>
          <p:cNvPr id="29" name="Text 26"/>
          <p:cNvSpPr/>
          <p:nvPr/>
        </p:nvSpPr>
        <p:spPr>
          <a:xfrm>
            <a:off x="1160272" y="4083734"/>
            <a:ext cx="256032" cy="256032"/>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6</a:t>
            </a:r>
            <a:endParaRPr lang="en-US" sz="1100" dirty="0"/>
          </a:p>
        </p:txBody>
      </p:sp>
      <p:sp>
        <p:nvSpPr>
          <p:cNvPr id="30" name="Shape 27"/>
          <p:cNvSpPr/>
          <p:nvPr/>
        </p:nvSpPr>
        <p:spPr>
          <a:xfrm>
            <a:off x="3840480" y="2011680"/>
            <a:ext cx="3172968" cy="705729"/>
          </a:xfrm>
          <a:prstGeom prst="rect">
            <a:avLst/>
          </a:prstGeom>
          <a:solidFill>
            <a:srgbClr val="FAFBFC"/>
          </a:solidFill>
          <a:ln/>
        </p:spPr>
        <p:txBody>
          <a:bodyPr/>
          <a:lstStyle/>
          <a:p>
            <a:endParaRPr lang="ko-KR" altLang="en-US"/>
          </a:p>
        </p:txBody>
      </p:sp>
      <p:sp>
        <p:nvSpPr>
          <p:cNvPr id="31" name="Shape 28"/>
          <p:cNvSpPr/>
          <p:nvPr/>
        </p:nvSpPr>
        <p:spPr>
          <a:xfrm>
            <a:off x="3886200" y="2084832"/>
            <a:ext cx="274320" cy="274320"/>
          </a:xfrm>
          <a:prstGeom prst="ellipse">
            <a:avLst/>
          </a:prstGeom>
          <a:solidFill>
            <a:srgbClr val="C8102E"/>
          </a:solidFill>
          <a:ln/>
        </p:spPr>
        <p:txBody>
          <a:bodyPr/>
          <a:lstStyle/>
          <a:p>
            <a:endParaRPr lang="ko-KR" altLang="en-US"/>
          </a:p>
        </p:txBody>
      </p:sp>
      <p:sp>
        <p:nvSpPr>
          <p:cNvPr id="32" name="Text 29"/>
          <p:cNvSpPr/>
          <p:nvPr/>
        </p:nvSpPr>
        <p:spPr>
          <a:xfrm>
            <a:off x="3886200" y="2084832"/>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1</a:t>
            </a:r>
            <a:endParaRPr lang="en-US" sz="1100" dirty="0"/>
          </a:p>
        </p:txBody>
      </p:sp>
      <p:sp>
        <p:nvSpPr>
          <p:cNvPr id="33" name="Text 30"/>
          <p:cNvSpPr/>
          <p:nvPr/>
        </p:nvSpPr>
        <p:spPr>
          <a:xfrm>
            <a:off x="4251960" y="2048256"/>
            <a:ext cx="2715768" cy="237744"/>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状态指示器</a:t>
            </a:r>
            <a:endParaRPr lang="en-US" sz="1150" dirty="0"/>
          </a:p>
        </p:txBody>
      </p:sp>
      <p:sp>
        <p:nvSpPr>
          <p:cNvPr id="34" name="Text 31"/>
          <p:cNvSpPr/>
          <p:nvPr/>
        </p:nvSpPr>
        <p:spPr>
          <a:xfrm>
            <a:off x="4251960" y="2267712"/>
            <a:ext cx="2715768" cy="182880"/>
          </a:xfrm>
          <a:prstGeom prst="rect">
            <a:avLst/>
          </a:prstGeom>
          <a:noFill/>
          <a:ln/>
        </p:spPr>
        <p:txBody>
          <a:bodyPr wrap="square" lIns="0" tIns="0" rIns="0" bIns="0" rtlCol="0" anchor="ctr"/>
          <a:lstStyle/>
          <a:p>
            <a:pPr marL="0" indent="0">
              <a:buNone/>
            </a:pPr>
            <a:r>
              <a:rPr lang="en-US" sz="800" i="1" dirty="0">
                <a:solidFill>
                  <a:srgbClr val="4A6FA5"/>
                </a:solidFill>
                <a:latin typeface="Pretendard" pitchFamily="34" charset="0"/>
                <a:ea typeface="Pretendard" pitchFamily="34" charset="-122"/>
                <a:cs typeface="Pretendard" pitchFamily="34" charset="-120"/>
              </a:rPr>
              <a:t>状态指示</a:t>
            </a:r>
            <a:endParaRPr lang="en-US" sz="800" dirty="0"/>
          </a:p>
        </p:txBody>
      </p:sp>
      <p:sp>
        <p:nvSpPr>
          <p:cNvPr id="35" name="Text 32"/>
          <p:cNvSpPr/>
          <p:nvPr/>
        </p:nvSpPr>
        <p:spPr>
          <a:xfrm>
            <a:off x="3886200" y="2432304"/>
            <a:ext cx="3127248" cy="248529"/>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X-RAY · DOOR · CHILLER · MC 等主要状态的颜色显示。</a:t>
            </a:r>
            <a:endParaRPr lang="en-US" sz="900" dirty="0"/>
          </a:p>
        </p:txBody>
      </p:sp>
      <p:sp>
        <p:nvSpPr>
          <p:cNvPr id="36" name="Shape 33"/>
          <p:cNvSpPr/>
          <p:nvPr/>
        </p:nvSpPr>
        <p:spPr>
          <a:xfrm>
            <a:off x="3886200" y="2790561"/>
            <a:ext cx="274320" cy="274320"/>
          </a:xfrm>
          <a:prstGeom prst="ellipse">
            <a:avLst/>
          </a:prstGeom>
          <a:solidFill>
            <a:srgbClr val="C8102E"/>
          </a:solidFill>
          <a:ln/>
        </p:spPr>
        <p:txBody>
          <a:bodyPr/>
          <a:lstStyle/>
          <a:p>
            <a:endParaRPr lang="ko-KR" altLang="en-US"/>
          </a:p>
        </p:txBody>
      </p:sp>
      <p:sp>
        <p:nvSpPr>
          <p:cNvPr id="37" name="Text 34"/>
          <p:cNvSpPr/>
          <p:nvPr/>
        </p:nvSpPr>
        <p:spPr>
          <a:xfrm>
            <a:off x="3886200" y="2790561"/>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2</a:t>
            </a:r>
            <a:endParaRPr lang="en-US" sz="1100" dirty="0"/>
          </a:p>
        </p:txBody>
      </p:sp>
      <p:sp>
        <p:nvSpPr>
          <p:cNvPr id="38" name="Text 35"/>
          <p:cNvSpPr/>
          <p:nvPr/>
        </p:nvSpPr>
        <p:spPr>
          <a:xfrm>
            <a:off x="4251960" y="2753985"/>
            <a:ext cx="2715768" cy="237744"/>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功能选项卡</a:t>
            </a:r>
            <a:endParaRPr lang="en-US" sz="1150" dirty="0"/>
          </a:p>
        </p:txBody>
      </p:sp>
      <p:sp>
        <p:nvSpPr>
          <p:cNvPr id="39" name="Text 36"/>
          <p:cNvSpPr/>
          <p:nvPr/>
        </p:nvSpPr>
        <p:spPr>
          <a:xfrm>
            <a:off x="4251960" y="2973441"/>
            <a:ext cx="2715768" cy="182880"/>
          </a:xfrm>
          <a:prstGeom prst="rect">
            <a:avLst/>
          </a:prstGeom>
          <a:noFill/>
          <a:ln/>
        </p:spPr>
        <p:txBody>
          <a:bodyPr wrap="square" lIns="0" tIns="0" rIns="0" bIns="0" rtlCol="0" anchor="ctr"/>
          <a:lstStyle/>
          <a:p>
            <a:pPr marL="0" indent="0">
              <a:buNone/>
            </a:pPr>
            <a:r>
              <a:rPr lang="en-US" sz="800" i="1" dirty="0">
                <a:solidFill>
                  <a:srgbClr val="4A6FA5"/>
                </a:solidFill>
                <a:latin typeface="Pretendard" pitchFamily="34" charset="0"/>
                <a:ea typeface="Pretendard" pitchFamily="34" charset="-122"/>
                <a:cs typeface="Pretendard" pitchFamily="34" charset="-120"/>
              </a:rPr>
              <a:t>功能选项卡</a:t>
            </a:r>
            <a:endParaRPr lang="en-US" sz="800" dirty="0"/>
          </a:p>
        </p:txBody>
      </p:sp>
      <p:sp>
        <p:nvSpPr>
          <p:cNvPr id="40" name="Text 37"/>
          <p:cNvSpPr/>
          <p:nvPr/>
        </p:nvSpPr>
        <p:spPr>
          <a:xfrm>
            <a:off x="3886200" y="3138033"/>
            <a:ext cx="3127248" cy="248529"/>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Img Source / Macro / Measurement 画面切换。</a:t>
            </a:r>
            <a:endParaRPr lang="en-US" sz="900" dirty="0"/>
          </a:p>
        </p:txBody>
      </p:sp>
      <p:sp>
        <p:nvSpPr>
          <p:cNvPr id="41" name="Shape 38"/>
          <p:cNvSpPr/>
          <p:nvPr/>
        </p:nvSpPr>
        <p:spPr>
          <a:xfrm>
            <a:off x="3840480" y="3423138"/>
            <a:ext cx="3172968" cy="705729"/>
          </a:xfrm>
          <a:prstGeom prst="rect">
            <a:avLst/>
          </a:prstGeom>
          <a:solidFill>
            <a:srgbClr val="FAFBFC"/>
          </a:solidFill>
          <a:ln/>
        </p:spPr>
        <p:txBody>
          <a:bodyPr/>
          <a:lstStyle/>
          <a:p>
            <a:endParaRPr lang="ko-KR" altLang="en-US"/>
          </a:p>
        </p:txBody>
      </p:sp>
      <p:sp>
        <p:nvSpPr>
          <p:cNvPr id="42" name="Shape 39"/>
          <p:cNvSpPr/>
          <p:nvPr/>
        </p:nvSpPr>
        <p:spPr>
          <a:xfrm>
            <a:off x="3886200" y="3496290"/>
            <a:ext cx="274320" cy="274320"/>
          </a:xfrm>
          <a:prstGeom prst="ellipse">
            <a:avLst/>
          </a:prstGeom>
          <a:solidFill>
            <a:srgbClr val="C8102E"/>
          </a:solidFill>
          <a:ln/>
        </p:spPr>
        <p:txBody>
          <a:bodyPr/>
          <a:lstStyle/>
          <a:p>
            <a:endParaRPr lang="ko-KR" altLang="en-US"/>
          </a:p>
        </p:txBody>
      </p:sp>
      <p:sp>
        <p:nvSpPr>
          <p:cNvPr id="43" name="Text 40"/>
          <p:cNvSpPr/>
          <p:nvPr/>
        </p:nvSpPr>
        <p:spPr>
          <a:xfrm>
            <a:off x="3886200" y="3496290"/>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3</a:t>
            </a:r>
            <a:endParaRPr lang="en-US" sz="1100" dirty="0"/>
          </a:p>
        </p:txBody>
      </p:sp>
      <p:sp>
        <p:nvSpPr>
          <p:cNvPr id="44" name="Text 41"/>
          <p:cNvSpPr/>
          <p:nvPr/>
        </p:nvSpPr>
        <p:spPr>
          <a:xfrm>
            <a:off x="4251960" y="3459714"/>
            <a:ext cx="2715768" cy="237744"/>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校准</a:t>
            </a:r>
            <a:endParaRPr lang="en-US" sz="1150" dirty="0"/>
          </a:p>
        </p:txBody>
      </p:sp>
      <p:sp>
        <p:nvSpPr>
          <p:cNvPr id="45" name="Text 42"/>
          <p:cNvSpPr/>
          <p:nvPr/>
        </p:nvSpPr>
        <p:spPr>
          <a:xfrm>
            <a:off x="4251960" y="3679170"/>
            <a:ext cx="2715768" cy="182880"/>
          </a:xfrm>
          <a:prstGeom prst="rect">
            <a:avLst/>
          </a:prstGeom>
          <a:noFill/>
          <a:ln/>
        </p:spPr>
        <p:txBody>
          <a:bodyPr wrap="square" lIns="0" tIns="0" rIns="0" bIns="0" rtlCol="0" anchor="ctr"/>
          <a:lstStyle/>
          <a:p>
            <a:pPr marL="0" indent="0">
              <a:buNone/>
            </a:pPr>
            <a:r>
              <a:rPr lang="en-US" sz="800" i="1" dirty="0">
                <a:solidFill>
                  <a:srgbClr val="4A6FA5"/>
                </a:solidFill>
                <a:latin typeface="Pretendard" pitchFamily="34" charset="0"/>
                <a:ea typeface="Pretendard" pitchFamily="34" charset="-122"/>
                <a:cs typeface="Pretendard" pitchFamily="34" charset="-120"/>
              </a:rPr>
              <a:t>校准</a:t>
            </a:r>
            <a:endParaRPr lang="en-US" sz="800" dirty="0"/>
          </a:p>
        </p:txBody>
      </p:sp>
      <p:sp>
        <p:nvSpPr>
          <p:cNvPr id="46" name="Text 43"/>
          <p:cNvSpPr/>
          <p:nvPr/>
        </p:nvSpPr>
        <p:spPr>
          <a:xfrm>
            <a:off x="3886200" y="3843762"/>
            <a:ext cx="3127248" cy="248529"/>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探测器校准及 LUT 相关设置。</a:t>
            </a:r>
            <a:endParaRPr lang="en-US" sz="900" dirty="0"/>
          </a:p>
        </p:txBody>
      </p:sp>
      <p:sp>
        <p:nvSpPr>
          <p:cNvPr id="47" name="Shape 44"/>
          <p:cNvSpPr/>
          <p:nvPr/>
        </p:nvSpPr>
        <p:spPr>
          <a:xfrm>
            <a:off x="3886200" y="4202020"/>
            <a:ext cx="274320" cy="274320"/>
          </a:xfrm>
          <a:prstGeom prst="ellipse">
            <a:avLst/>
          </a:prstGeom>
          <a:solidFill>
            <a:srgbClr val="C8102E"/>
          </a:solidFill>
          <a:ln/>
        </p:spPr>
        <p:txBody>
          <a:bodyPr/>
          <a:lstStyle/>
          <a:p>
            <a:endParaRPr lang="ko-KR" altLang="en-US"/>
          </a:p>
        </p:txBody>
      </p:sp>
      <p:sp>
        <p:nvSpPr>
          <p:cNvPr id="48" name="Text 45"/>
          <p:cNvSpPr/>
          <p:nvPr/>
        </p:nvSpPr>
        <p:spPr>
          <a:xfrm>
            <a:off x="3886200" y="4202020"/>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4</a:t>
            </a:r>
            <a:endParaRPr lang="en-US" sz="1100" dirty="0"/>
          </a:p>
        </p:txBody>
      </p:sp>
      <p:sp>
        <p:nvSpPr>
          <p:cNvPr id="49" name="Text 46"/>
          <p:cNvSpPr/>
          <p:nvPr/>
        </p:nvSpPr>
        <p:spPr>
          <a:xfrm>
            <a:off x="4251960" y="4165444"/>
            <a:ext cx="2715768" cy="237744"/>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X-Ray 输出调节</a:t>
            </a:r>
            <a:endParaRPr lang="en-US" sz="1150" dirty="0"/>
          </a:p>
        </p:txBody>
      </p:sp>
      <p:sp>
        <p:nvSpPr>
          <p:cNvPr id="50" name="Text 47"/>
          <p:cNvSpPr/>
          <p:nvPr/>
        </p:nvSpPr>
        <p:spPr>
          <a:xfrm>
            <a:off x="4251960" y="4384900"/>
            <a:ext cx="2715768" cy="182880"/>
          </a:xfrm>
          <a:prstGeom prst="rect">
            <a:avLst/>
          </a:prstGeom>
          <a:noFill/>
          <a:ln/>
        </p:spPr>
        <p:txBody>
          <a:bodyPr wrap="square" lIns="0" tIns="0" rIns="0" bIns="0" rtlCol="0" anchor="ctr"/>
          <a:lstStyle/>
          <a:p>
            <a:pPr marL="0" indent="0">
              <a:buNone/>
            </a:pPr>
            <a:r>
              <a:rPr lang="en-US" sz="800" i="1" dirty="0">
                <a:solidFill>
                  <a:srgbClr val="4A6FA5"/>
                </a:solidFill>
                <a:latin typeface="Pretendard" pitchFamily="34" charset="0"/>
                <a:ea typeface="Pretendard" pitchFamily="34" charset="-122"/>
                <a:cs typeface="Pretendard" pitchFamily="34" charset="-120"/>
              </a:rPr>
              <a:t>X 射线管控制</a:t>
            </a:r>
            <a:endParaRPr lang="en-US" sz="800" dirty="0"/>
          </a:p>
        </p:txBody>
      </p:sp>
      <p:sp>
        <p:nvSpPr>
          <p:cNvPr id="51" name="Text 48"/>
          <p:cNvSpPr/>
          <p:nvPr/>
        </p:nvSpPr>
        <p:spPr>
          <a:xfrm>
            <a:off x="3886200" y="4549492"/>
            <a:ext cx="3127248" cy="248529"/>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管电压（kV）· 管电流（mA）设置。按 Enter 应用。</a:t>
            </a:r>
            <a:endParaRPr lang="en-US" sz="900" dirty="0"/>
          </a:p>
        </p:txBody>
      </p:sp>
      <p:sp>
        <p:nvSpPr>
          <p:cNvPr id="52" name="Shape 49"/>
          <p:cNvSpPr/>
          <p:nvPr/>
        </p:nvSpPr>
        <p:spPr>
          <a:xfrm>
            <a:off x="3840480" y="4834597"/>
            <a:ext cx="3172968" cy="705729"/>
          </a:xfrm>
          <a:prstGeom prst="rect">
            <a:avLst/>
          </a:prstGeom>
          <a:solidFill>
            <a:srgbClr val="FAFBFC"/>
          </a:solidFill>
          <a:ln/>
        </p:spPr>
        <p:txBody>
          <a:bodyPr/>
          <a:lstStyle/>
          <a:p>
            <a:endParaRPr lang="ko-KR" altLang="en-US"/>
          </a:p>
        </p:txBody>
      </p:sp>
      <p:sp>
        <p:nvSpPr>
          <p:cNvPr id="53" name="Shape 50"/>
          <p:cNvSpPr/>
          <p:nvPr/>
        </p:nvSpPr>
        <p:spPr>
          <a:xfrm>
            <a:off x="3886200" y="4907749"/>
            <a:ext cx="274320" cy="274320"/>
          </a:xfrm>
          <a:prstGeom prst="ellipse">
            <a:avLst/>
          </a:prstGeom>
          <a:solidFill>
            <a:srgbClr val="C8102E"/>
          </a:solidFill>
          <a:ln/>
        </p:spPr>
        <p:txBody>
          <a:bodyPr/>
          <a:lstStyle/>
          <a:p>
            <a:endParaRPr lang="ko-KR" altLang="en-US"/>
          </a:p>
        </p:txBody>
      </p:sp>
      <p:sp>
        <p:nvSpPr>
          <p:cNvPr id="54" name="Text 51"/>
          <p:cNvSpPr/>
          <p:nvPr/>
        </p:nvSpPr>
        <p:spPr>
          <a:xfrm>
            <a:off x="3886200" y="4907749"/>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5</a:t>
            </a:r>
            <a:endParaRPr lang="en-US" sz="1100" dirty="0"/>
          </a:p>
        </p:txBody>
      </p:sp>
      <p:sp>
        <p:nvSpPr>
          <p:cNvPr id="55" name="Text 52"/>
          <p:cNvSpPr/>
          <p:nvPr/>
        </p:nvSpPr>
        <p:spPr>
          <a:xfrm>
            <a:off x="4251960" y="4871173"/>
            <a:ext cx="2715768" cy="237744"/>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运动控制</a:t>
            </a:r>
            <a:endParaRPr lang="en-US" sz="1150" dirty="0"/>
          </a:p>
        </p:txBody>
      </p:sp>
      <p:sp>
        <p:nvSpPr>
          <p:cNvPr id="56" name="Text 53"/>
          <p:cNvSpPr/>
          <p:nvPr/>
        </p:nvSpPr>
        <p:spPr>
          <a:xfrm>
            <a:off x="4251960" y="5090629"/>
            <a:ext cx="2715768" cy="182880"/>
          </a:xfrm>
          <a:prstGeom prst="rect">
            <a:avLst/>
          </a:prstGeom>
          <a:noFill/>
          <a:ln/>
        </p:spPr>
        <p:txBody>
          <a:bodyPr wrap="square" lIns="0" tIns="0" rIns="0" bIns="0" rtlCol="0" anchor="ctr"/>
          <a:lstStyle/>
          <a:p>
            <a:pPr marL="0" indent="0">
              <a:buNone/>
            </a:pPr>
            <a:r>
              <a:rPr lang="en-US" sz="800" i="1" dirty="0">
                <a:solidFill>
                  <a:srgbClr val="4A6FA5"/>
                </a:solidFill>
                <a:latin typeface="Pretendard" pitchFamily="34" charset="0"/>
                <a:ea typeface="Pretendard" pitchFamily="34" charset="-122"/>
                <a:cs typeface="Pretendard" pitchFamily="34" charset="-120"/>
              </a:rPr>
              <a:t>运动控制</a:t>
            </a:r>
            <a:endParaRPr lang="en-US" sz="800" dirty="0"/>
          </a:p>
        </p:txBody>
      </p:sp>
      <p:sp>
        <p:nvSpPr>
          <p:cNvPr id="57" name="Text 54"/>
          <p:cNvSpPr/>
          <p:nvPr/>
        </p:nvSpPr>
        <p:spPr>
          <a:xfrm>
            <a:off x="3886200" y="5255221"/>
            <a:ext cx="3127248" cy="248529"/>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9 轴 ± 方向操作及 Synchro 同步移动。</a:t>
            </a:r>
            <a:endParaRPr lang="en-US" sz="900" dirty="0"/>
          </a:p>
        </p:txBody>
      </p:sp>
      <p:sp>
        <p:nvSpPr>
          <p:cNvPr id="58" name="Shape 55"/>
          <p:cNvSpPr/>
          <p:nvPr/>
        </p:nvSpPr>
        <p:spPr>
          <a:xfrm>
            <a:off x="3886200" y="5613478"/>
            <a:ext cx="274320" cy="274320"/>
          </a:xfrm>
          <a:prstGeom prst="ellipse">
            <a:avLst/>
          </a:prstGeom>
          <a:solidFill>
            <a:srgbClr val="C8102E"/>
          </a:solidFill>
          <a:ln/>
        </p:spPr>
        <p:txBody>
          <a:bodyPr/>
          <a:lstStyle/>
          <a:p>
            <a:endParaRPr lang="ko-KR" altLang="en-US"/>
          </a:p>
        </p:txBody>
      </p:sp>
      <p:sp>
        <p:nvSpPr>
          <p:cNvPr id="59" name="Text 56"/>
          <p:cNvSpPr/>
          <p:nvPr/>
        </p:nvSpPr>
        <p:spPr>
          <a:xfrm>
            <a:off x="3886200" y="5613478"/>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6</a:t>
            </a:r>
            <a:endParaRPr lang="en-US" sz="1100" dirty="0"/>
          </a:p>
        </p:txBody>
      </p:sp>
      <p:sp>
        <p:nvSpPr>
          <p:cNvPr id="60" name="Text 57"/>
          <p:cNvSpPr/>
          <p:nvPr/>
        </p:nvSpPr>
        <p:spPr>
          <a:xfrm>
            <a:off x="4251960" y="5576902"/>
            <a:ext cx="2715768" cy="237744"/>
          </a:xfrm>
          <a:prstGeom prst="rect">
            <a:avLst/>
          </a:prstGeom>
          <a:noFill/>
          <a:ln/>
        </p:spPr>
        <p:txBody>
          <a:bodyPr wrap="square" lIns="0" tIns="0" rIns="0" bIns="0" rtlCol="0" anchor="ctr"/>
          <a:lstStyle/>
          <a:p>
            <a:pPr marL="0" indent="0">
              <a:buNone/>
            </a:pPr>
            <a:r>
              <a:rPr lang="en-US" sz="1150" b="1" dirty="0">
                <a:solidFill>
                  <a:srgbClr val="1B2A41"/>
                </a:solidFill>
                <a:latin typeface="Pretendard" pitchFamily="34" charset="0"/>
                <a:ea typeface="Pretendard" pitchFamily="34" charset="-122"/>
                <a:cs typeface="Pretendard" pitchFamily="34" charset="-120"/>
              </a:rPr>
              <a:t>CT 拍摄 / 停止</a:t>
            </a:r>
            <a:endParaRPr lang="en-US" sz="1150" dirty="0"/>
          </a:p>
        </p:txBody>
      </p:sp>
      <p:sp>
        <p:nvSpPr>
          <p:cNvPr id="61" name="Text 58"/>
          <p:cNvSpPr/>
          <p:nvPr/>
        </p:nvSpPr>
        <p:spPr>
          <a:xfrm>
            <a:off x="4251960" y="5796358"/>
            <a:ext cx="2715768" cy="182880"/>
          </a:xfrm>
          <a:prstGeom prst="rect">
            <a:avLst/>
          </a:prstGeom>
          <a:noFill/>
          <a:ln/>
        </p:spPr>
        <p:txBody>
          <a:bodyPr wrap="square" lIns="0" tIns="0" rIns="0" bIns="0" rtlCol="0" anchor="ctr"/>
          <a:lstStyle/>
          <a:p>
            <a:pPr marL="0" indent="0">
              <a:buNone/>
            </a:pPr>
            <a:r>
              <a:rPr lang="en-US" sz="800" i="1" dirty="0">
                <a:solidFill>
                  <a:srgbClr val="4A6FA5"/>
                </a:solidFill>
                <a:latin typeface="Pretendard" pitchFamily="34" charset="0"/>
                <a:ea typeface="Pretendard" pitchFamily="34" charset="-122"/>
                <a:cs typeface="Pretendard" pitchFamily="34" charset="-120"/>
              </a:rPr>
              <a:t>CT 拍摄 / 停止</a:t>
            </a:r>
            <a:endParaRPr lang="en-US" sz="800" dirty="0"/>
          </a:p>
        </p:txBody>
      </p:sp>
      <p:sp>
        <p:nvSpPr>
          <p:cNvPr id="62" name="Text 59"/>
          <p:cNvSpPr/>
          <p:nvPr/>
        </p:nvSpPr>
        <p:spPr>
          <a:xfrm>
            <a:off x="3886200" y="5960950"/>
            <a:ext cx="3127248" cy="248529"/>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CT 参数窗口 · 拍摄开始 · 停止。</a:t>
            </a:r>
            <a:endParaRPr lang="en-US" sz="900" dirty="0"/>
          </a:p>
        </p:txBody>
      </p:sp>
      <p:sp>
        <p:nvSpPr>
          <p:cNvPr id="63" name="Shape 60"/>
          <p:cNvSpPr/>
          <p:nvPr/>
        </p:nvSpPr>
        <p:spPr>
          <a:xfrm>
            <a:off x="548640" y="9226296"/>
            <a:ext cx="6464808" cy="1005840"/>
          </a:xfrm>
          <a:prstGeom prst="rect">
            <a:avLst/>
          </a:prstGeom>
          <a:solidFill>
            <a:srgbClr val="F4F6F8"/>
          </a:solidFill>
          <a:ln w="12700">
            <a:solidFill>
              <a:srgbClr val="005EB8"/>
            </a:solidFill>
            <a:prstDash val="solid"/>
          </a:ln>
        </p:spPr>
        <p:txBody>
          <a:bodyPr/>
          <a:lstStyle/>
          <a:p>
            <a:endParaRPr lang="ko-KR" altLang="en-US"/>
          </a:p>
        </p:txBody>
      </p:sp>
      <p:sp>
        <p:nvSpPr>
          <p:cNvPr id="64" name="Shape 61"/>
          <p:cNvSpPr/>
          <p:nvPr/>
        </p:nvSpPr>
        <p:spPr>
          <a:xfrm>
            <a:off x="548640" y="9226296"/>
            <a:ext cx="73152" cy="1005840"/>
          </a:xfrm>
          <a:prstGeom prst="rect">
            <a:avLst/>
          </a:prstGeom>
          <a:solidFill>
            <a:srgbClr val="005EB8"/>
          </a:solidFill>
          <a:ln/>
        </p:spPr>
        <p:txBody>
          <a:bodyPr/>
          <a:lstStyle/>
          <a:p>
            <a:endParaRPr lang="ko-KR" altLang="en-US"/>
          </a:p>
        </p:txBody>
      </p:sp>
      <p:pic>
        <p:nvPicPr>
          <p:cNvPr id="65" name="Image 1" descr="preencoded.png"/>
          <p:cNvPicPr>
            <a:picLocks noChangeAspect="1"/>
          </p:cNvPicPr>
          <p:nvPr/>
        </p:nvPicPr>
        <p:blipFill>
          <a:blip r:embed="rId4"/>
          <a:stretch>
            <a:fillRect/>
          </a:stretch>
        </p:blipFill>
        <p:spPr>
          <a:xfrm>
            <a:off x="731520" y="9390888"/>
            <a:ext cx="292608" cy="292608"/>
          </a:xfrm>
          <a:prstGeom prst="rect">
            <a:avLst/>
          </a:prstGeom>
        </p:spPr>
      </p:pic>
      <p:sp>
        <p:nvSpPr>
          <p:cNvPr id="66" name="Text 62"/>
          <p:cNvSpPr/>
          <p:nvPr/>
        </p:nvSpPr>
        <p:spPr>
          <a:xfrm>
            <a:off x="1143000" y="9345168"/>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相关章节</a:t>
            </a:r>
            <a:endParaRPr lang="en-US" sz="900" dirty="0"/>
          </a:p>
        </p:txBody>
      </p:sp>
      <p:sp>
        <p:nvSpPr>
          <p:cNvPr id="67" name="Text 63"/>
          <p:cNvSpPr/>
          <p:nvPr/>
        </p:nvSpPr>
        <p:spPr>
          <a:xfrm>
            <a:off x="1143000" y="9592056"/>
            <a:ext cx="5733288" cy="5486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各区域的详细功能请参阅 10.2 Display LUT（第 38 页）、10.4 Image Source（第 40 页）、10.6 Measurement（第 43 页）章节。</a:t>
            </a:r>
            <a:endParaRPr lang="en-US" sz="95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10 · Software UI · 程序 UI 说明</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38</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10.2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Display LUT (Look-Up Table) · 显示 LUT 调节</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图像亮度</a:t>
            </a:r>
            <a:endParaRPr lang="en-US" sz="1000" dirty="0"/>
          </a:p>
        </p:txBody>
      </p:sp>
      <p:sp>
        <p:nvSpPr>
          <p:cNvPr id="14" name="Text 12"/>
          <p:cNvSpPr/>
          <p:nvPr/>
        </p:nvSpPr>
        <p:spPr>
          <a:xfrm>
            <a:off x="548640" y="1417320"/>
            <a:ext cx="6464808" cy="64008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用鼠标拖动左右两个点来调节图像。将 ① 点向左、② 点向右移动时，样品本身图像与背景图像的边界会更加清晰。</a:t>
            </a:r>
            <a:endParaRPr lang="en-US" sz="1000" dirty="0"/>
          </a:p>
        </p:txBody>
      </p:sp>
      <p:sp>
        <p:nvSpPr>
          <p:cNvPr id="15" name="Shape 13"/>
          <p:cNvSpPr/>
          <p:nvPr/>
        </p:nvSpPr>
        <p:spPr>
          <a:xfrm>
            <a:off x="548640" y="2194560"/>
            <a:ext cx="6464808" cy="36576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53.png"/>
          <p:cNvPicPr>
            <a:picLocks noChangeAspect="1"/>
          </p:cNvPicPr>
          <p:nvPr/>
        </p:nvPicPr>
        <p:blipFill>
          <a:blip r:embed="rId3"/>
          <a:srcRect/>
          <a:stretch/>
        </p:blipFill>
        <p:spPr>
          <a:xfrm>
            <a:off x="621792" y="2267712"/>
            <a:ext cx="6318504" cy="3291840"/>
          </a:xfrm>
          <a:prstGeom prst="rect">
            <a:avLst/>
          </a:prstGeom>
        </p:spPr>
      </p:pic>
      <p:sp>
        <p:nvSpPr>
          <p:cNvPr id="17" name="Text 14"/>
          <p:cNvSpPr/>
          <p:nvPr/>
        </p:nvSpPr>
        <p:spPr>
          <a:xfrm>
            <a:off x="548640" y="557784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10.2 · Display LUT 直方图</a:t>
            </a:r>
            <a:endParaRPr lang="en-US" sz="850" dirty="0"/>
          </a:p>
        </p:txBody>
      </p:sp>
      <p:sp>
        <p:nvSpPr>
          <p:cNvPr id="18" name="Shape 15"/>
          <p:cNvSpPr/>
          <p:nvPr/>
        </p:nvSpPr>
        <p:spPr>
          <a:xfrm>
            <a:off x="548640" y="6035040"/>
            <a:ext cx="3140964" cy="1828800"/>
          </a:xfrm>
          <a:prstGeom prst="rect">
            <a:avLst/>
          </a:prstGeom>
          <a:solidFill>
            <a:srgbClr val="FAFBFC"/>
          </a:solidFill>
          <a:ln w="12700">
            <a:solidFill>
              <a:srgbClr val="DDE3EA"/>
            </a:solidFill>
            <a:prstDash val="solid"/>
          </a:ln>
        </p:spPr>
        <p:txBody>
          <a:bodyPr/>
          <a:lstStyle/>
          <a:p>
            <a:endParaRPr lang="ko-KR" altLang="en-US"/>
          </a:p>
        </p:txBody>
      </p:sp>
      <p:sp>
        <p:nvSpPr>
          <p:cNvPr id="19" name="Shape 16"/>
          <p:cNvSpPr/>
          <p:nvPr/>
        </p:nvSpPr>
        <p:spPr>
          <a:xfrm>
            <a:off x="548640" y="6035040"/>
            <a:ext cx="3140964" cy="54864"/>
          </a:xfrm>
          <a:prstGeom prst="rect">
            <a:avLst/>
          </a:prstGeom>
          <a:solidFill>
            <a:srgbClr val="4A6FA5"/>
          </a:solidFill>
          <a:ln/>
        </p:spPr>
        <p:txBody>
          <a:bodyPr/>
          <a:lstStyle/>
          <a:p>
            <a:endParaRPr lang="ko-KR" altLang="en-US"/>
          </a:p>
        </p:txBody>
      </p:sp>
      <p:sp>
        <p:nvSpPr>
          <p:cNvPr id="20" name="Text 17"/>
          <p:cNvSpPr/>
          <p:nvPr/>
        </p:nvSpPr>
        <p:spPr>
          <a:xfrm>
            <a:off x="731520" y="6217920"/>
            <a:ext cx="2866644"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① 点（左下方）</a:t>
            </a:r>
            <a:endParaRPr lang="en-US" sz="1200" dirty="0"/>
          </a:p>
        </p:txBody>
      </p:sp>
      <p:sp>
        <p:nvSpPr>
          <p:cNvPr id="21" name="Text 18"/>
          <p:cNvSpPr/>
          <p:nvPr/>
        </p:nvSpPr>
        <p:spPr>
          <a:xfrm>
            <a:off x="731520" y="6492240"/>
            <a:ext cx="2866644" cy="201168"/>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Point 1 — 左下</a:t>
            </a:r>
            <a:endParaRPr lang="en-US" sz="850" dirty="0"/>
          </a:p>
        </p:txBody>
      </p:sp>
      <p:sp>
        <p:nvSpPr>
          <p:cNvPr id="22" name="Text 19"/>
          <p:cNvSpPr/>
          <p:nvPr/>
        </p:nvSpPr>
        <p:spPr>
          <a:xfrm>
            <a:off x="731520" y="6766560"/>
            <a:ext cx="2866644" cy="10058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越向左移动，样品本身的图像越亮。向上移动时同样会使样品图像变亮，背景与样品图像的边界更加清晰。</a:t>
            </a:r>
            <a:endParaRPr lang="en-US" sz="950" dirty="0"/>
          </a:p>
        </p:txBody>
      </p:sp>
      <p:sp>
        <p:nvSpPr>
          <p:cNvPr id="23" name="Shape 20"/>
          <p:cNvSpPr/>
          <p:nvPr/>
        </p:nvSpPr>
        <p:spPr>
          <a:xfrm>
            <a:off x="3872484" y="6035040"/>
            <a:ext cx="3140964" cy="1828800"/>
          </a:xfrm>
          <a:prstGeom prst="rect">
            <a:avLst/>
          </a:prstGeom>
          <a:solidFill>
            <a:srgbClr val="FAFBFC"/>
          </a:solidFill>
          <a:ln w="12700">
            <a:solidFill>
              <a:srgbClr val="DDE3EA"/>
            </a:solidFill>
            <a:prstDash val="solid"/>
          </a:ln>
        </p:spPr>
        <p:txBody>
          <a:bodyPr/>
          <a:lstStyle/>
          <a:p>
            <a:endParaRPr lang="ko-KR" altLang="en-US"/>
          </a:p>
        </p:txBody>
      </p:sp>
      <p:sp>
        <p:nvSpPr>
          <p:cNvPr id="24" name="Shape 21"/>
          <p:cNvSpPr/>
          <p:nvPr/>
        </p:nvSpPr>
        <p:spPr>
          <a:xfrm>
            <a:off x="3872484" y="6035040"/>
            <a:ext cx="3140964" cy="54864"/>
          </a:xfrm>
          <a:prstGeom prst="rect">
            <a:avLst/>
          </a:prstGeom>
          <a:solidFill>
            <a:srgbClr val="FF8200"/>
          </a:solidFill>
          <a:ln/>
        </p:spPr>
        <p:txBody>
          <a:bodyPr/>
          <a:lstStyle/>
          <a:p>
            <a:endParaRPr lang="ko-KR" altLang="en-US"/>
          </a:p>
        </p:txBody>
      </p:sp>
      <p:sp>
        <p:nvSpPr>
          <p:cNvPr id="25" name="Text 22"/>
          <p:cNvSpPr/>
          <p:nvPr/>
        </p:nvSpPr>
        <p:spPr>
          <a:xfrm>
            <a:off x="4055364" y="6217920"/>
            <a:ext cx="2866644"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② 点（右上方）</a:t>
            </a:r>
            <a:endParaRPr lang="en-US" sz="1200" dirty="0"/>
          </a:p>
        </p:txBody>
      </p:sp>
      <p:sp>
        <p:nvSpPr>
          <p:cNvPr id="26" name="Text 23"/>
          <p:cNvSpPr/>
          <p:nvPr/>
        </p:nvSpPr>
        <p:spPr>
          <a:xfrm>
            <a:off x="4055364" y="6492240"/>
            <a:ext cx="2866644" cy="201168"/>
          </a:xfrm>
          <a:prstGeom prst="rect">
            <a:avLst/>
          </a:prstGeom>
          <a:noFill/>
          <a:ln/>
        </p:spPr>
        <p:txBody>
          <a:bodyPr wrap="square" lIns="0" tIns="0" rIns="0" bIns="0" rtlCol="0" anchor="ctr"/>
          <a:lstStyle/>
          <a:p>
            <a:pPr marL="0" indent="0">
              <a:buNone/>
            </a:pPr>
            <a:r>
              <a:rPr lang="en-US" sz="850" i="1" dirty="0">
                <a:solidFill>
                  <a:srgbClr val="FF8200"/>
                </a:solidFill>
                <a:latin typeface="Pretendard" pitchFamily="34" charset="0"/>
                <a:ea typeface="Pretendard" pitchFamily="34" charset="-122"/>
                <a:cs typeface="Pretendard" pitchFamily="34" charset="-120"/>
              </a:rPr>
              <a:t>Point 2 — 右上</a:t>
            </a:r>
            <a:endParaRPr lang="en-US" sz="850" dirty="0"/>
          </a:p>
        </p:txBody>
      </p:sp>
      <p:sp>
        <p:nvSpPr>
          <p:cNvPr id="27" name="Text 24"/>
          <p:cNvSpPr/>
          <p:nvPr/>
        </p:nvSpPr>
        <p:spPr>
          <a:xfrm>
            <a:off x="4055364" y="6766560"/>
            <a:ext cx="2866644" cy="10058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越向右移动，背景越暗，图像本身的色彩越清晰。向下移动时背景的颜色也会变暗。</a:t>
            </a:r>
            <a:endParaRPr lang="en-US" sz="950" dirty="0"/>
          </a:p>
        </p:txBody>
      </p:sp>
      <p:sp>
        <p:nvSpPr>
          <p:cNvPr id="28" name="Shape 25"/>
          <p:cNvSpPr/>
          <p:nvPr/>
        </p:nvSpPr>
        <p:spPr>
          <a:xfrm>
            <a:off x="548640" y="9409176"/>
            <a:ext cx="6464808" cy="822960"/>
          </a:xfrm>
          <a:prstGeom prst="rect">
            <a:avLst/>
          </a:prstGeom>
          <a:solidFill>
            <a:srgbClr val="F4F6F8"/>
          </a:solidFill>
          <a:ln w="12700">
            <a:solidFill>
              <a:srgbClr val="0F8554"/>
            </a:solidFill>
            <a:prstDash val="solid"/>
          </a:ln>
        </p:spPr>
        <p:txBody>
          <a:bodyPr/>
          <a:lstStyle/>
          <a:p>
            <a:endParaRPr lang="ko-KR" altLang="en-US"/>
          </a:p>
        </p:txBody>
      </p:sp>
      <p:sp>
        <p:nvSpPr>
          <p:cNvPr id="29" name="Shape 26"/>
          <p:cNvSpPr/>
          <p:nvPr/>
        </p:nvSpPr>
        <p:spPr>
          <a:xfrm>
            <a:off x="548640" y="9409176"/>
            <a:ext cx="73152" cy="822960"/>
          </a:xfrm>
          <a:prstGeom prst="rect">
            <a:avLst/>
          </a:prstGeom>
          <a:solidFill>
            <a:srgbClr val="0F8554"/>
          </a:solidFill>
          <a:ln/>
        </p:spPr>
        <p:txBody>
          <a:bodyPr/>
          <a:lstStyle/>
          <a:p>
            <a:endParaRPr lang="ko-KR" altLang="en-US"/>
          </a:p>
        </p:txBody>
      </p:sp>
      <p:pic>
        <p:nvPicPr>
          <p:cNvPr id="30" name="Image 1" descr="preencoded.png"/>
          <p:cNvPicPr>
            <a:picLocks noChangeAspect="1"/>
          </p:cNvPicPr>
          <p:nvPr/>
        </p:nvPicPr>
        <p:blipFill>
          <a:blip r:embed="rId4"/>
          <a:stretch>
            <a:fillRect/>
          </a:stretch>
        </p:blipFill>
        <p:spPr>
          <a:xfrm>
            <a:off x="731520" y="9573768"/>
            <a:ext cx="292608" cy="292608"/>
          </a:xfrm>
          <a:prstGeom prst="rect">
            <a:avLst/>
          </a:prstGeom>
        </p:spPr>
      </p:pic>
      <p:sp>
        <p:nvSpPr>
          <p:cNvPr id="31" name="Text 27"/>
          <p:cNvSpPr/>
          <p:nvPr/>
        </p:nvSpPr>
        <p:spPr>
          <a:xfrm>
            <a:off x="1143000" y="9528048"/>
            <a:ext cx="5733288" cy="256032"/>
          </a:xfrm>
          <a:prstGeom prst="rect">
            <a:avLst/>
          </a:prstGeom>
          <a:noFill/>
          <a:ln/>
        </p:spPr>
        <p:txBody>
          <a:bodyPr wrap="square" lIns="0" tIns="0" rIns="0" bIns="0" rtlCol="0" anchor="ctr"/>
          <a:lstStyle/>
          <a:p>
            <a:pPr marL="0" indent="0">
              <a:buNone/>
            </a:pPr>
            <a:r>
              <a:rPr lang="en-US" sz="900" b="1" kern="0" spc="400" dirty="0">
                <a:solidFill>
                  <a:srgbClr val="0F8554"/>
                </a:solidFill>
                <a:latin typeface="Pretendard" pitchFamily="34" charset="0"/>
                <a:ea typeface="Pretendard" pitchFamily="34" charset="-122"/>
                <a:cs typeface="Pretendard" pitchFamily="34" charset="-120"/>
              </a:rPr>
              <a:t>TIP · LUT 应用</a:t>
            </a:r>
            <a:endParaRPr lang="en-US" sz="900" dirty="0"/>
          </a:p>
        </p:txBody>
      </p:sp>
      <p:sp>
        <p:nvSpPr>
          <p:cNvPr id="32" name="Text 28"/>
          <p:cNvSpPr/>
          <p:nvPr/>
        </p:nvSpPr>
        <p:spPr>
          <a:xfrm>
            <a:off x="1143000" y="9774936"/>
            <a:ext cx="5733288" cy="36576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LUT 调节是在不改变 X-RAY 输出（kV·mA）的情况下提高图像可读性的最快方法。检测开始前请务必设置合适的 LUT。</a:t>
            </a:r>
            <a:endParaRPr lang="en-US" sz="95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10 · Software UI · 程序 UI 说明</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39</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10.3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Mouse Functions · 鼠标功能</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右键菜单</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在图像上右键单击会显示以下鼠标功能菜单。可通过各功能调节图像的显示方式。</a:t>
            </a:r>
            <a:endParaRPr lang="en-US" sz="1000" dirty="0"/>
          </a:p>
        </p:txBody>
      </p:sp>
      <p:sp>
        <p:nvSpPr>
          <p:cNvPr id="15" name="Shape 13"/>
          <p:cNvSpPr/>
          <p:nvPr/>
        </p:nvSpPr>
        <p:spPr>
          <a:xfrm>
            <a:off x="548640" y="2011680"/>
            <a:ext cx="2743200" cy="45720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56.png"/>
          <p:cNvPicPr>
            <a:picLocks noChangeAspect="1"/>
          </p:cNvPicPr>
          <p:nvPr/>
        </p:nvPicPr>
        <p:blipFill>
          <a:blip r:embed="rId3"/>
          <a:srcRect/>
          <a:stretch/>
        </p:blipFill>
        <p:spPr>
          <a:xfrm>
            <a:off x="621792" y="2084832"/>
            <a:ext cx="2596896" cy="4206240"/>
          </a:xfrm>
          <a:prstGeom prst="rect">
            <a:avLst/>
          </a:prstGeom>
        </p:spPr>
      </p:pic>
      <p:sp>
        <p:nvSpPr>
          <p:cNvPr id="17" name="Text 14"/>
          <p:cNvSpPr/>
          <p:nvPr/>
        </p:nvSpPr>
        <p:spPr>
          <a:xfrm>
            <a:off x="548640" y="6309360"/>
            <a:ext cx="2743200"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10.3 · 右键菜单</a:t>
            </a:r>
            <a:endParaRPr lang="en-US" sz="850" dirty="0"/>
          </a:p>
        </p:txBody>
      </p:sp>
      <p:sp>
        <p:nvSpPr>
          <p:cNvPr id="18" name="Text 15"/>
          <p:cNvSpPr/>
          <p:nvPr/>
        </p:nvSpPr>
        <p:spPr>
          <a:xfrm>
            <a:off x="3566160" y="2011680"/>
            <a:ext cx="3447288"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功能菜单 (Function Menu)</a:t>
            </a:r>
            <a:endParaRPr lang="en-US" sz="1100" dirty="0"/>
          </a:p>
        </p:txBody>
      </p:sp>
      <p:sp>
        <p:nvSpPr>
          <p:cNvPr id="19" name="Shape 16"/>
          <p:cNvSpPr/>
          <p:nvPr/>
        </p:nvSpPr>
        <p:spPr>
          <a:xfrm>
            <a:off x="3566160" y="2286000"/>
            <a:ext cx="640080" cy="27432"/>
          </a:xfrm>
          <a:prstGeom prst="rect">
            <a:avLst/>
          </a:prstGeom>
          <a:solidFill>
            <a:srgbClr val="4A6FA5"/>
          </a:solidFill>
          <a:ln/>
        </p:spPr>
        <p:txBody>
          <a:bodyPr/>
          <a:lstStyle/>
          <a:p>
            <a:endParaRPr lang="ko-KR" altLang="en-US"/>
          </a:p>
        </p:txBody>
      </p:sp>
      <p:sp>
        <p:nvSpPr>
          <p:cNvPr id="20" name="Shape 17"/>
          <p:cNvSpPr/>
          <p:nvPr/>
        </p:nvSpPr>
        <p:spPr>
          <a:xfrm>
            <a:off x="3566160" y="2468880"/>
            <a:ext cx="3447288" cy="384048"/>
          </a:xfrm>
          <a:prstGeom prst="rect">
            <a:avLst/>
          </a:prstGeom>
          <a:solidFill>
            <a:srgbClr val="FAFBFC"/>
          </a:solidFill>
          <a:ln/>
        </p:spPr>
        <p:txBody>
          <a:bodyPr/>
          <a:lstStyle/>
          <a:p>
            <a:endParaRPr lang="ko-KR" altLang="en-US"/>
          </a:p>
        </p:txBody>
      </p:sp>
      <p:sp>
        <p:nvSpPr>
          <p:cNvPr id="21" name="Shape 18"/>
          <p:cNvSpPr/>
          <p:nvPr/>
        </p:nvSpPr>
        <p:spPr>
          <a:xfrm>
            <a:off x="3566160" y="2468880"/>
            <a:ext cx="45720" cy="384048"/>
          </a:xfrm>
          <a:prstGeom prst="rect">
            <a:avLst/>
          </a:prstGeom>
          <a:solidFill>
            <a:srgbClr val="6B7280"/>
          </a:solidFill>
          <a:ln/>
        </p:spPr>
        <p:txBody>
          <a:bodyPr/>
          <a:lstStyle/>
          <a:p>
            <a:endParaRPr lang="ko-KR" altLang="en-US"/>
          </a:p>
        </p:txBody>
      </p:sp>
      <p:sp>
        <p:nvSpPr>
          <p:cNvPr id="22" name="Text 19"/>
          <p:cNvSpPr/>
          <p:nvPr/>
        </p:nvSpPr>
        <p:spPr>
          <a:xfrm>
            <a:off x="3703320" y="2468880"/>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Normal</a:t>
            </a:r>
            <a:endParaRPr lang="en-US" sz="950" dirty="0"/>
          </a:p>
        </p:txBody>
      </p:sp>
      <p:sp>
        <p:nvSpPr>
          <p:cNvPr id="23" name="Text 20"/>
          <p:cNvSpPr/>
          <p:nvPr/>
        </p:nvSpPr>
        <p:spPr>
          <a:xfrm>
            <a:off x="5254600" y="2468880"/>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画面明暗均一化（不推荐）</a:t>
            </a:r>
            <a:endParaRPr lang="en-US" sz="850" dirty="0"/>
          </a:p>
        </p:txBody>
      </p:sp>
      <p:sp>
        <p:nvSpPr>
          <p:cNvPr id="24" name="Shape 21"/>
          <p:cNvSpPr/>
          <p:nvPr/>
        </p:nvSpPr>
        <p:spPr>
          <a:xfrm>
            <a:off x="3566160" y="2889504"/>
            <a:ext cx="3447288" cy="384048"/>
          </a:xfrm>
          <a:prstGeom prst="rect">
            <a:avLst/>
          </a:prstGeom>
          <a:solidFill>
            <a:srgbClr val="FAFBFC"/>
          </a:solidFill>
          <a:ln/>
        </p:spPr>
        <p:txBody>
          <a:bodyPr/>
          <a:lstStyle/>
          <a:p>
            <a:endParaRPr lang="ko-KR" altLang="en-US"/>
          </a:p>
        </p:txBody>
      </p:sp>
      <p:sp>
        <p:nvSpPr>
          <p:cNvPr id="25" name="Shape 22"/>
          <p:cNvSpPr/>
          <p:nvPr/>
        </p:nvSpPr>
        <p:spPr>
          <a:xfrm>
            <a:off x="3566160" y="2889504"/>
            <a:ext cx="45720" cy="384048"/>
          </a:xfrm>
          <a:prstGeom prst="rect">
            <a:avLst/>
          </a:prstGeom>
          <a:solidFill>
            <a:srgbClr val="0F8554"/>
          </a:solidFill>
          <a:ln/>
        </p:spPr>
        <p:txBody>
          <a:bodyPr/>
          <a:lstStyle/>
          <a:p>
            <a:endParaRPr lang="ko-KR" altLang="en-US"/>
          </a:p>
        </p:txBody>
      </p:sp>
      <p:sp>
        <p:nvSpPr>
          <p:cNvPr id="26" name="Text 23"/>
          <p:cNvSpPr/>
          <p:nvPr/>
        </p:nvSpPr>
        <p:spPr>
          <a:xfrm>
            <a:off x="3703320" y="2889504"/>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LUT</a:t>
            </a:r>
            <a:endParaRPr lang="en-US" sz="950" dirty="0"/>
          </a:p>
        </p:txBody>
      </p:sp>
      <p:sp>
        <p:nvSpPr>
          <p:cNvPr id="27" name="Text 24"/>
          <p:cNvSpPr/>
          <p:nvPr/>
        </p:nvSpPr>
        <p:spPr>
          <a:xfrm>
            <a:off x="5254600" y="2889504"/>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基于 Display LUT 窗口的画面明暗调节（推荐）</a:t>
            </a:r>
            <a:endParaRPr lang="en-US" sz="850" dirty="0"/>
          </a:p>
        </p:txBody>
      </p:sp>
      <p:sp>
        <p:nvSpPr>
          <p:cNvPr id="28" name="Shape 25"/>
          <p:cNvSpPr/>
          <p:nvPr/>
        </p:nvSpPr>
        <p:spPr>
          <a:xfrm>
            <a:off x="3566160" y="3310128"/>
            <a:ext cx="3447288" cy="384048"/>
          </a:xfrm>
          <a:prstGeom prst="rect">
            <a:avLst/>
          </a:prstGeom>
          <a:solidFill>
            <a:srgbClr val="FAFBFC"/>
          </a:solidFill>
          <a:ln/>
        </p:spPr>
        <p:txBody>
          <a:bodyPr/>
          <a:lstStyle/>
          <a:p>
            <a:endParaRPr lang="ko-KR" altLang="en-US"/>
          </a:p>
        </p:txBody>
      </p:sp>
      <p:sp>
        <p:nvSpPr>
          <p:cNvPr id="29" name="Shape 26"/>
          <p:cNvSpPr/>
          <p:nvPr/>
        </p:nvSpPr>
        <p:spPr>
          <a:xfrm>
            <a:off x="3566160" y="3310128"/>
            <a:ext cx="45720" cy="384048"/>
          </a:xfrm>
          <a:prstGeom prst="rect">
            <a:avLst/>
          </a:prstGeom>
          <a:solidFill>
            <a:srgbClr val="6B7280"/>
          </a:solidFill>
          <a:ln/>
        </p:spPr>
        <p:txBody>
          <a:bodyPr/>
          <a:lstStyle/>
          <a:p>
            <a:endParaRPr lang="ko-KR" altLang="en-US"/>
          </a:p>
        </p:txBody>
      </p:sp>
      <p:sp>
        <p:nvSpPr>
          <p:cNvPr id="30" name="Text 27"/>
          <p:cNvSpPr/>
          <p:nvPr/>
        </p:nvSpPr>
        <p:spPr>
          <a:xfrm>
            <a:off x="3703320" y="3310128"/>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Pseudocolor</a:t>
            </a:r>
            <a:endParaRPr lang="en-US" sz="950" dirty="0"/>
          </a:p>
        </p:txBody>
      </p:sp>
      <p:sp>
        <p:nvSpPr>
          <p:cNvPr id="31" name="Text 28"/>
          <p:cNvSpPr/>
          <p:nvPr/>
        </p:nvSpPr>
        <p:spPr>
          <a:xfrm>
            <a:off x="5254600" y="3310128"/>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伪彩色（不推荐）</a:t>
            </a:r>
            <a:endParaRPr lang="en-US" sz="850" dirty="0"/>
          </a:p>
        </p:txBody>
      </p:sp>
      <p:sp>
        <p:nvSpPr>
          <p:cNvPr id="32" name="Shape 29"/>
          <p:cNvSpPr/>
          <p:nvPr/>
        </p:nvSpPr>
        <p:spPr>
          <a:xfrm>
            <a:off x="3566160" y="3730752"/>
            <a:ext cx="3447288" cy="384048"/>
          </a:xfrm>
          <a:prstGeom prst="rect">
            <a:avLst/>
          </a:prstGeom>
          <a:solidFill>
            <a:srgbClr val="FAFBFC"/>
          </a:solidFill>
          <a:ln/>
        </p:spPr>
        <p:txBody>
          <a:bodyPr/>
          <a:lstStyle/>
          <a:p>
            <a:endParaRPr lang="ko-KR" altLang="en-US"/>
          </a:p>
        </p:txBody>
      </p:sp>
      <p:sp>
        <p:nvSpPr>
          <p:cNvPr id="33" name="Shape 30"/>
          <p:cNvSpPr/>
          <p:nvPr/>
        </p:nvSpPr>
        <p:spPr>
          <a:xfrm>
            <a:off x="3566160" y="3730752"/>
            <a:ext cx="45720" cy="384048"/>
          </a:xfrm>
          <a:prstGeom prst="rect">
            <a:avLst/>
          </a:prstGeom>
          <a:solidFill>
            <a:srgbClr val="4A6FA5"/>
          </a:solidFill>
          <a:ln/>
        </p:spPr>
        <p:txBody>
          <a:bodyPr/>
          <a:lstStyle/>
          <a:p>
            <a:endParaRPr lang="ko-KR" altLang="en-US"/>
          </a:p>
        </p:txBody>
      </p:sp>
      <p:sp>
        <p:nvSpPr>
          <p:cNvPr id="34" name="Text 31"/>
          <p:cNvSpPr/>
          <p:nvPr/>
        </p:nvSpPr>
        <p:spPr>
          <a:xfrm>
            <a:off x="3703320" y="3730752"/>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Calibration Grid</a:t>
            </a:r>
            <a:endParaRPr lang="en-US" sz="950" dirty="0"/>
          </a:p>
        </p:txBody>
      </p:sp>
      <p:sp>
        <p:nvSpPr>
          <p:cNvPr id="35" name="Text 32"/>
          <p:cNvSpPr/>
          <p:nvPr/>
        </p:nvSpPr>
        <p:spPr>
          <a:xfrm>
            <a:off x="5254600" y="3730752"/>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十字或网格线（用于 3D CT）</a:t>
            </a:r>
            <a:endParaRPr lang="en-US" sz="850" dirty="0"/>
          </a:p>
        </p:txBody>
      </p:sp>
      <p:sp>
        <p:nvSpPr>
          <p:cNvPr id="36" name="Shape 33"/>
          <p:cNvSpPr/>
          <p:nvPr/>
        </p:nvSpPr>
        <p:spPr>
          <a:xfrm>
            <a:off x="3566160" y="4151376"/>
            <a:ext cx="3447288" cy="384048"/>
          </a:xfrm>
          <a:prstGeom prst="rect">
            <a:avLst/>
          </a:prstGeom>
          <a:solidFill>
            <a:srgbClr val="FAFBFC"/>
          </a:solidFill>
          <a:ln/>
        </p:spPr>
        <p:txBody>
          <a:bodyPr/>
          <a:lstStyle/>
          <a:p>
            <a:endParaRPr lang="ko-KR" altLang="en-US"/>
          </a:p>
        </p:txBody>
      </p:sp>
      <p:sp>
        <p:nvSpPr>
          <p:cNvPr id="37" name="Shape 34"/>
          <p:cNvSpPr/>
          <p:nvPr/>
        </p:nvSpPr>
        <p:spPr>
          <a:xfrm>
            <a:off x="3566160" y="4151376"/>
            <a:ext cx="45720" cy="384048"/>
          </a:xfrm>
          <a:prstGeom prst="rect">
            <a:avLst/>
          </a:prstGeom>
          <a:solidFill>
            <a:srgbClr val="4A6FA5"/>
          </a:solidFill>
          <a:ln/>
        </p:spPr>
        <p:txBody>
          <a:bodyPr/>
          <a:lstStyle/>
          <a:p>
            <a:endParaRPr lang="ko-KR" altLang="en-US"/>
          </a:p>
        </p:txBody>
      </p:sp>
      <p:sp>
        <p:nvSpPr>
          <p:cNvPr id="38" name="Text 35"/>
          <p:cNvSpPr/>
          <p:nvPr/>
        </p:nvSpPr>
        <p:spPr>
          <a:xfrm>
            <a:off x="3703320" y="4151376"/>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Oblique Area</a:t>
            </a:r>
            <a:endParaRPr lang="en-US" sz="950" dirty="0"/>
          </a:p>
        </p:txBody>
      </p:sp>
      <p:sp>
        <p:nvSpPr>
          <p:cNvPr id="39" name="Text 36"/>
          <p:cNvSpPr/>
          <p:nvPr/>
        </p:nvSpPr>
        <p:spPr>
          <a:xfrm>
            <a:off x="5254600" y="4151376"/>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斜向 CT 拍摄设置</a:t>
            </a:r>
            <a:endParaRPr lang="en-US" sz="850" dirty="0"/>
          </a:p>
        </p:txBody>
      </p:sp>
      <p:sp>
        <p:nvSpPr>
          <p:cNvPr id="40" name="Shape 37"/>
          <p:cNvSpPr/>
          <p:nvPr/>
        </p:nvSpPr>
        <p:spPr>
          <a:xfrm>
            <a:off x="3566160" y="4572000"/>
            <a:ext cx="3447288" cy="384048"/>
          </a:xfrm>
          <a:prstGeom prst="rect">
            <a:avLst/>
          </a:prstGeom>
          <a:solidFill>
            <a:srgbClr val="FAFBFC"/>
          </a:solidFill>
          <a:ln/>
        </p:spPr>
        <p:txBody>
          <a:bodyPr/>
          <a:lstStyle/>
          <a:p>
            <a:endParaRPr lang="ko-KR" altLang="en-US"/>
          </a:p>
        </p:txBody>
      </p:sp>
      <p:sp>
        <p:nvSpPr>
          <p:cNvPr id="41" name="Shape 38"/>
          <p:cNvSpPr/>
          <p:nvPr/>
        </p:nvSpPr>
        <p:spPr>
          <a:xfrm>
            <a:off x="3566160" y="4572000"/>
            <a:ext cx="45720" cy="384048"/>
          </a:xfrm>
          <a:prstGeom prst="rect">
            <a:avLst/>
          </a:prstGeom>
          <a:solidFill>
            <a:srgbClr val="4A6FA5"/>
          </a:solidFill>
          <a:ln/>
        </p:spPr>
        <p:txBody>
          <a:bodyPr/>
          <a:lstStyle/>
          <a:p>
            <a:endParaRPr lang="ko-KR" altLang="en-US"/>
          </a:p>
        </p:txBody>
      </p:sp>
      <p:sp>
        <p:nvSpPr>
          <p:cNvPr id="42" name="Text 39"/>
          <p:cNvSpPr/>
          <p:nvPr/>
        </p:nvSpPr>
        <p:spPr>
          <a:xfrm>
            <a:off x="3703320" y="4572000"/>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CT Simple Scan</a:t>
            </a:r>
            <a:endParaRPr lang="en-US" sz="950" dirty="0"/>
          </a:p>
        </p:txBody>
      </p:sp>
      <p:sp>
        <p:nvSpPr>
          <p:cNvPr id="43" name="Text 40"/>
          <p:cNvSpPr/>
          <p:nvPr/>
        </p:nvSpPr>
        <p:spPr>
          <a:xfrm>
            <a:off x="5254600" y="4572000"/>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可使用 Simple scan 1bp</a:t>
            </a:r>
            <a:endParaRPr lang="en-US" sz="850" dirty="0"/>
          </a:p>
        </p:txBody>
      </p:sp>
      <p:sp>
        <p:nvSpPr>
          <p:cNvPr id="44" name="Shape 41"/>
          <p:cNvSpPr/>
          <p:nvPr/>
        </p:nvSpPr>
        <p:spPr>
          <a:xfrm>
            <a:off x="3566160" y="4992624"/>
            <a:ext cx="3447288" cy="384048"/>
          </a:xfrm>
          <a:prstGeom prst="rect">
            <a:avLst/>
          </a:prstGeom>
          <a:solidFill>
            <a:srgbClr val="FAFBFC"/>
          </a:solidFill>
          <a:ln/>
        </p:spPr>
        <p:txBody>
          <a:bodyPr/>
          <a:lstStyle/>
          <a:p>
            <a:endParaRPr lang="ko-KR" altLang="en-US"/>
          </a:p>
        </p:txBody>
      </p:sp>
      <p:sp>
        <p:nvSpPr>
          <p:cNvPr id="45" name="Shape 42"/>
          <p:cNvSpPr/>
          <p:nvPr/>
        </p:nvSpPr>
        <p:spPr>
          <a:xfrm>
            <a:off x="3566160" y="4992624"/>
            <a:ext cx="45720" cy="384048"/>
          </a:xfrm>
          <a:prstGeom prst="rect">
            <a:avLst/>
          </a:prstGeom>
          <a:solidFill>
            <a:srgbClr val="4A6FA5"/>
          </a:solidFill>
          <a:ln/>
        </p:spPr>
        <p:txBody>
          <a:bodyPr/>
          <a:lstStyle/>
          <a:p>
            <a:endParaRPr lang="ko-KR" altLang="en-US"/>
          </a:p>
        </p:txBody>
      </p:sp>
      <p:sp>
        <p:nvSpPr>
          <p:cNvPr id="46" name="Text 43"/>
          <p:cNvSpPr/>
          <p:nvPr/>
        </p:nvSpPr>
        <p:spPr>
          <a:xfrm>
            <a:off x="3703320" y="4992624"/>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Enable Digital Zoom</a:t>
            </a:r>
            <a:endParaRPr lang="en-US" sz="950" dirty="0"/>
          </a:p>
        </p:txBody>
      </p:sp>
      <p:sp>
        <p:nvSpPr>
          <p:cNvPr id="47" name="Text 44"/>
          <p:cNvSpPr/>
          <p:nvPr/>
        </p:nvSpPr>
        <p:spPr>
          <a:xfrm>
            <a:off x="5254600" y="4992624"/>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启用数字变焦</a:t>
            </a:r>
            <a:endParaRPr lang="en-US" sz="850" dirty="0"/>
          </a:p>
        </p:txBody>
      </p:sp>
      <p:sp>
        <p:nvSpPr>
          <p:cNvPr id="48" name="Shape 45"/>
          <p:cNvSpPr/>
          <p:nvPr/>
        </p:nvSpPr>
        <p:spPr>
          <a:xfrm>
            <a:off x="3566160" y="5413248"/>
            <a:ext cx="3447288" cy="384048"/>
          </a:xfrm>
          <a:prstGeom prst="rect">
            <a:avLst/>
          </a:prstGeom>
          <a:solidFill>
            <a:srgbClr val="FAFBFC"/>
          </a:solidFill>
          <a:ln/>
        </p:spPr>
        <p:txBody>
          <a:bodyPr/>
          <a:lstStyle/>
          <a:p>
            <a:endParaRPr lang="ko-KR" altLang="en-US"/>
          </a:p>
        </p:txBody>
      </p:sp>
      <p:sp>
        <p:nvSpPr>
          <p:cNvPr id="49" name="Shape 46"/>
          <p:cNvSpPr/>
          <p:nvPr/>
        </p:nvSpPr>
        <p:spPr>
          <a:xfrm>
            <a:off x="3566160" y="5413248"/>
            <a:ext cx="45720" cy="384048"/>
          </a:xfrm>
          <a:prstGeom prst="rect">
            <a:avLst/>
          </a:prstGeom>
          <a:solidFill>
            <a:srgbClr val="4A6FA5"/>
          </a:solidFill>
          <a:ln/>
        </p:spPr>
        <p:txBody>
          <a:bodyPr/>
          <a:lstStyle/>
          <a:p>
            <a:endParaRPr lang="ko-KR" altLang="en-US"/>
          </a:p>
        </p:txBody>
      </p:sp>
      <p:sp>
        <p:nvSpPr>
          <p:cNvPr id="50" name="Text 47"/>
          <p:cNvSpPr/>
          <p:nvPr/>
        </p:nvSpPr>
        <p:spPr>
          <a:xfrm>
            <a:off x="3703320" y="5413248"/>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Zoom 50% ~ 1600%</a:t>
            </a:r>
            <a:endParaRPr lang="en-US" sz="950" dirty="0"/>
          </a:p>
        </p:txBody>
      </p:sp>
      <p:sp>
        <p:nvSpPr>
          <p:cNvPr id="51" name="Text 48"/>
          <p:cNvSpPr/>
          <p:nvPr/>
        </p:nvSpPr>
        <p:spPr>
          <a:xfrm>
            <a:off x="5254600" y="5413248"/>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以指定倍率显示画面</a:t>
            </a:r>
            <a:endParaRPr lang="en-US" sz="850" dirty="0"/>
          </a:p>
        </p:txBody>
      </p:sp>
      <p:sp>
        <p:nvSpPr>
          <p:cNvPr id="52" name="Shape 49"/>
          <p:cNvSpPr/>
          <p:nvPr/>
        </p:nvSpPr>
        <p:spPr>
          <a:xfrm>
            <a:off x="3566160" y="5833872"/>
            <a:ext cx="3447288" cy="384048"/>
          </a:xfrm>
          <a:prstGeom prst="rect">
            <a:avLst/>
          </a:prstGeom>
          <a:solidFill>
            <a:srgbClr val="FAFBFC"/>
          </a:solidFill>
          <a:ln/>
        </p:spPr>
        <p:txBody>
          <a:bodyPr/>
          <a:lstStyle/>
          <a:p>
            <a:endParaRPr lang="ko-KR" altLang="en-US"/>
          </a:p>
        </p:txBody>
      </p:sp>
      <p:sp>
        <p:nvSpPr>
          <p:cNvPr id="53" name="Shape 50"/>
          <p:cNvSpPr/>
          <p:nvPr/>
        </p:nvSpPr>
        <p:spPr>
          <a:xfrm>
            <a:off x="3566160" y="5833872"/>
            <a:ext cx="45720" cy="384048"/>
          </a:xfrm>
          <a:prstGeom prst="rect">
            <a:avLst/>
          </a:prstGeom>
          <a:solidFill>
            <a:srgbClr val="4A6FA5"/>
          </a:solidFill>
          <a:ln/>
        </p:spPr>
        <p:txBody>
          <a:bodyPr/>
          <a:lstStyle/>
          <a:p>
            <a:endParaRPr lang="ko-KR" altLang="en-US"/>
          </a:p>
        </p:txBody>
      </p:sp>
      <p:sp>
        <p:nvSpPr>
          <p:cNvPr id="54" name="Text 51"/>
          <p:cNvSpPr/>
          <p:nvPr/>
        </p:nvSpPr>
        <p:spPr>
          <a:xfrm>
            <a:off x="3703320" y="5833872"/>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Fit to Screen</a:t>
            </a:r>
            <a:endParaRPr lang="en-US" sz="950" dirty="0"/>
          </a:p>
        </p:txBody>
      </p:sp>
      <p:sp>
        <p:nvSpPr>
          <p:cNvPr id="55" name="Text 52"/>
          <p:cNvSpPr/>
          <p:nvPr/>
        </p:nvSpPr>
        <p:spPr>
          <a:xfrm>
            <a:off x="5254600" y="5833872"/>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按画面尺寸显示</a:t>
            </a:r>
            <a:endParaRPr lang="en-US" sz="850" dirty="0"/>
          </a:p>
        </p:txBody>
      </p:sp>
      <p:sp>
        <p:nvSpPr>
          <p:cNvPr id="56" name="Shape 53"/>
          <p:cNvSpPr/>
          <p:nvPr/>
        </p:nvSpPr>
        <p:spPr>
          <a:xfrm>
            <a:off x="3566160" y="6254496"/>
            <a:ext cx="3447288" cy="384048"/>
          </a:xfrm>
          <a:prstGeom prst="rect">
            <a:avLst/>
          </a:prstGeom>
          <a:solidFill>
            <a:srgbClr val="FAFBFC"/>
          </a:solidFill>
          <a:ln/>
        </p:spPr>
        <p:txBody>
          <a:bodyPr/>
          <a:lstStyle/>
          <a:p>
            <a:endParaRPr lang="ko-KR" altLang="en-US"/>
          </a:p>
        </p:txBody>
      </p:sp>
      <p:sp>
        <p:nvSpPr>
          <p:cNvPr id="57" name="Shape 54"/>
          <p:cNvSpPr/>
          <p:nvPr/>
        </p:nvSpPr>
        <p:spPr>
          <a:xfrm>
            <a:off x="3566160" y="6254496"/>
            <a:ext cx="45720" cy="384048"/>
          </a:xfrm>
          <a:prstGeom prst="rect">
            <a:avLst/>
          </a:prstGeom>
          <a:solidFill>
            <a:srgbClr val="4A6FA5"/>
          </a:solidFill>
          <a:ln/>
        </p:spPr>
        <p:txBody>
          <a:bodyPr/>
          <a:lstStyle/>
          <a:p>
            <a:endParaRPr lang="ko-KR" altLang="en-US"/>
          </a:p>
        </p:txBody>
      </p:sp>
      <p:sp>
        <p:nvSpPr>
          <p:cNvPr id="58" name="Text 55"/>
          <p:cNvSpPr/>
          <p:nvPr/>
        </p:nvSpPr>
        <p:spPr>
          <a:xfrm>
            <a:off x="3703320" y="6254496"/>
            <a:ext cx="1551280" cy="38404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Custom Zoom</a:t>
            </a:r>
            <a:endParaRPr lang="en-US" sz="950" dirty="0"/>
          </a:p>
        </p:txBody>
      </p:sp>
      <p:sp>
        <p:nvSpPr>
          <p:cNvPr id="59" name="Text 56"/>
          <p:cNvSpPr/>
          <p:nvPr/>
        </p:nvSpPr>
        <p:spPr>
          <a:xfrm>
            <a:off x="5254600" y="6254496"/>
            <a:ext cx="1713128" cy="38404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设置为用户自定义倍率</a:t>
            </a:r>
            <a:endParaRPr lang="en-US" sz="8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Table of Contents · 目录</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04</a:t>
            </a:r>
            <a:endParaRPr lang="en-US" sz="1000" dirty="0"/>
          </a:p>
        </p:txBody>
      </p:sp>
      <p:sp>
        <p:nvSpPr>
          <p:cNvPr id="10" name="Shape 8"/>
          <p:cNvSpPr/>
          <p:nvPr/>
        </p:nvSpPr>
        <p:spPr>
          <a:xfrm>
            <a:off x="548640" y="777240"/>
            <a:ext cx="91440" cy="502920"/>
          </a:xfrm>
          <a:prstGeom prst="rect">
            <a:avLst/>
          </a:prstGeom>
          <a:solidFill>
            <a:srgbClr val="1B2A41"/>
          </a:solidFill>
          <a:ln/>
        </p:spPr>
        <p:txBody>
          <a:bodyPr/>
          <a:lstStyle/>
          <a:p>
            <a:endParaRPr lang="ko-KR" altLang="en-US"/>
          </a:p>
        </p:txBody>
      </p:sp>
      <p:sp>
        <p:nvSpPr>
          <p:cNvPr id="11" name="Text 9"/>
          <p:cNvSpPr/>
          <p:nvPr/>
        </p:nvSpPr>
        <p:spPr>
          <a:xfrm>
            <a:off x="731520" y="777240"/>
            <a:ext cx="2743200" cy="228600"/>
          </a:xfrm>
          <a:prstGeom prst="rect">
            <a:avLst/>
          </a:prstGeom>
          <a:noFill/>
          <a:ln/>
        </p:spPr>
        <p:txBody>
          <a:bodyPr wrap="square" lIns="0" tIns="0" rIns="0" bIns="0" rtlCol="0" anchor="b"/>
          <a:lstStyle/>
          <a:p>
            <a:pPr marL="0" indent="0">
              <a:buNone/>
            </a:pPr>
            <a:r>
              <a:rPr lang="en-US" sz="900" b="1" kern="0" spc="400" dirty="0">
                <a:solidFill>
                  <a:srgbClr val="6B7280"/>
                </a:solidFill>
                <a:latin typeface="Pretendard" pitchFamily="34" charset="0"/>
                <a:ea typeface="Pretendard" pitchFamily="34" charset="-122"/>
                <a:cs typeface="Pretendard" pitchFamily="34" charset="-120"/>
              </a:rPr>
              <a:t>目录</a:t>
            </a:r>
            <a:endParaRPr lang="en-US" sz="900" dirty="0"/>
          </a:p>
        </p:txBody>
      </p:sp>
      <p:sp>
        <p:nvSpPr>
          <p:cNvPr id="12" name="Text 10"/>
          <p:cNvSpPr/>
          <p:nvPr/>
        </p:nvSpPr>
        <p:spPr>
          <a:xfrm>
            <a:off x="731520" y="960120"/>
            <a:ext cx="5486400" cy="320040"/>
          </a:xfrm>
          <a:prstGeom prst="rect">
            <a:avLst/>
          </a:prstGeom>
          <a:noFill/>
          <a:ln/>
        </p:spPr>
        <p:txBody>
          <a:bodyPr wrap="square" lIns="0" tIns="0" rIns="0" bIns="0" rtlCol="0" anchor="ctr"/>
          <a:lstStyle/>
          <a:p>
            <a:pPr marL="0" indent="0">
              <a:buNone/>
            </a:pPr>
            <a:r>
              <a:rPr lang="en-US" sz="2200" b="1" dirty="0">
                <a:solidFill>
                  <a:srgbClr val="1B2A41"/>
                </a:solidFill>
                <a:latin typeface="Pretendard" pitchFamily="34" charset="0"/>
                <a:ea typeface="Pretendard" pitchFamily="34" charset="-122"/>
                <a:cs typeface="Pretendard" pitchFamily="34" charset="-120"/>
              </a:rPr>
              <a:t>Table of Contents · 目录</a:t>
            </a:r>
            <a:endParaRPr lang="en-US" sz="22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17 章 · 89 页</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本手册由 17 个章节组成，包含安全、操作、维护、故障排除等设备运行所需的全部信息。</a:t>
            </a:r>
            <a:endParaRPr lang="en-US" sz="1000" dirty="0"/>
          </a:p>
        </p:txBody>
      </p:sp>
      <p:sp>
        <p:nvSpPr>
          <p:cNvPr id="15" name="Shape 13"/>
          <p:cNvSpPr/>
          <p:nvPr/>
        </p:nvSpPr>
        <p:spPr>
          <a:xfrm>
            <a:off x="548640" y="2103120"/>
            <a:ext cx="3095244" cy="640080"/>
          </a:xfrm>
          <a:prstGeom prst="rect">
            <a:avLst/>
          </a:prstGeom>
          <a:solidFill>
            <a:srgbClr val="1B2A41"/>
          </a:solidFill>
          <a:ln/>
        </p:spPr>
        <p:txBody>
          <a:bodyPr/>
          <a:lstStyle/>
          <a:p>
            <a:endParaRPr lang="ko-KR" altLang="en-US"/>
          </a:p>
        </p:txBody>
      </p:sp>
      <p:sp>
        <p:nvSpPr>
          <p:cNvPr id="16" name="Shape 14"/>
          <p:cNvSpPr/>
          <p:nvPr/>
        </p:nvSpPr>
        <p:spPr>
          <a:xfrm>
            <a:off x="548640" y="2103120"/>
            <a:ext cx="54864" cy="640080"/>
          </a:xfrm>
          <a:prstGeom prst="rect">
            <a:avLst/>
          </a:prstGeom>
          <a:solidFill>
            <a:srgbClr val="C8102E"/>
          </a:solidFill>
          <a:ln/>
        </p:spPr>
        <p:txBody>
          <a:bodyPr/>
          <a:lstStyle/>
          <a:p>
            <a:endParaRPr lang="ko-KR" altLang="en-US"/>
          </a:p>
        </p:txBody>
      </p:sp>
      <p:pic>
        <p:nvPicPr>
          <p:cNvPr id="17" name="Image 0" descr="preencoded.png"/>
          <p:cNvPicPr>
            <a:picLocks noChangeAspect="1"/>
          </p:cNvPicPr>
          <p:nvPr/>
        </p:nvPicPr>
        <p:blipFill>
          <a:blip r:embed="rId3"/>
          <a:stretch>
            <a:fillRect/>
          </a:stretch>
        </p:blipFill>
        <p:spPr>
          <a:xfrm>
            <a:off x="731520" y="2286000"/>
            <a:ext cx="274320" cy="274320"/>
          </a:xfrm>
          <a:prstGeom prst="rect">
            <a:avLst/>
          </a:prstGeom>
        </p:spPr>
      </p:pic>
      <p:sp>
        <p:nvSpPr>
          <p:cNvPr id="18" name="Text 15"/>
          <p:cNvSpPr/>
          <p:nvPr/>
        </p:nvSpPr>
        <p:spPr>
          <a:xfrm>
            <a:off x="1097280" y="2176272"/>
            <a:ext cx="2455164" cy="274320"/>
          </a:xfrm>
          <a:prstGeom prst="rect">
            <a:avLst/>
          </a:prstGeom>
          <a:noFill/>
          <a:ln/>
        </p:spPr>
        <p:txBody>
          <a:bodyPr wrap="square" lIns="0" tIns="0" rIns="0" bIns="0" rtlCol="0" anchor="ctr"/>
          <a:lstStyle/>
          <a:p>
            <a:pPr marL="0" indent="0">
              <a:buNone/>
            </a:pPr>
            <a:r>
              <a:rPr lang="en-US" sz="950" b="1" kern="0" spc="400" dirty="0">
                <a:solidFill>
                  <a:srgbClr val="FFFFFF"/>
                </a:solidFill>
                <a:latin typeface="Pretendard" pitchFamily="34" charset="0"/>
                <a:ea typeface="Pretendard" pitchFamily="34" charset="-122"/>
                <a:cs typeface="Pretendard" pitchFamily="34" charset="-120"/>
              </a:rPr>
              <a:t>安全与准备</a:t>
            </a:r>
            <a:endParaRPr lang="en-US" sz="950" dirty="0"/>
          </a:p>
        </p:txBody>
      </p:sp>
      <p:sp>
        <p:nvSpPr>
          <p:cNvPr id="19" name="Text 16"/>
          <p:cNvSpPr/>
          <p:nvPr/>
        </p:nvSpPr>
        <p:spPr>
          <a:xfrm>
            <a:off x="1097280" y="2441448"/>
            <a:ext cx="2455164" cy="256032"/>
          </a:xfrm>
          <a:prstGeom prst="rect">
            <a:avLst/>
          </a:prstGeom>
          <a:noFill/>
          <a:ln/>
        </p:spPr>
        <p:txBody>
          <a:bodyPr wrap="square" lIns="0" tIns="0" rIns="0" bIns="0" rtlCol="0" anchor="ctr"/>
          <a:lstStyle/>
          <a:p>
            <a:pPr marL="0" indent="0">
              <a:buNone/>
            </a:pPr>
            <a:r>
              <a:rPr lang="en-US" sz="900" dirty="0">
                <a:solidFill>
                  <a:srgbClr val="8AA9D1"/>
                </a:solidFill>
                <a:latin typeface="Pretendard" pitchFamily="34" charset="0"/>
                <a:ea typeface="Pretendard" pitchFamily="34" charset="-122"/>
                <a:cs typeface="Pretendard" pitchFamily="34" charset="-120"/>
              </a:rPr>
              <a:t>安全与准备</a:t>
            </a:r>
            <a:endParaRPr lang="en-US" sz="900" dirty="0"/>
          </a:p>
        </p:txBody>
      </p:sp>
      <p:sp>
        <p:nvSpPr>
          <p:cNvPr id="20" name="Text 17"/>
          <p:cNvSpPr/>
          <p:nvPr/>
        </p:nvSpPr>
        <p:spPr>
          <a:xfrm>
            <a:off x="685800" y="2834640"/>
            <a:ext cx="411480" cy="708660"/>
          </a:xfrm>
          <a:prstGeom prst="rect">
            <a:avLst/>
          </a:prstGeom>
          <a:noFill/>
          <a:ln/>
        </p:spPr>
        <p:txBody>
          <a:bodyPr wrap="square" lIns="0" tIns="0" rIns="0" bIns="0" rtlCol="0" anchor="ctr"/>
          <a:lstStyle/>
          <a:p>
            <a:pPr marL="0" indent="0">
              <a:buNone/>
            </a:pPr>
            <a:r>
              <a:rPr lang="en-US" sz="1400" b="1" dirty="0">
                <a:solidFill>
                  <a:srgbClr val="C8102E"/>
                </a:solidFill>
                <a:latin typeface="Pretendard" pitchFamily="34" charset="0"/>
                <a:ea typeface="Pretendard" pitchFamily="34" charset="-122"/>
                <a:cs typeface="Pretendard" pitchFamily="34" charset="-120"/>
              </a:rPr>
              <a:t>01</a:t>
            </a:r>
            <a:endParaRPr lang="en-US" sz="1400" dirty="0"/>
          </a:p>
        </p:txBody>
      </p:sp>
      <p:sp>
        <p:nvSpPr>
          <p:cNvPr id="21" name="Text 18"/>
          <p:cNvSpPr/>
          <p:nvPr/>
        </p:nvSpPr>
        <p:spPr>
          <a:xfrm>
            <a:off x="1143000" y="283464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注意事项</a:t>
            </a:r>
            <a:endParaRPr lang="en-US" sz="1050" dirty="0"/>
          </a:p>
        </p:txBody>
      </p:sp>
      <p:sp>
        <p:nvSpPr>
          <p:cNvPr id="22" name="Text 19"/>
          <p:cNvSpPr/>
          <p:nvPr/>
        </p:nvSpPr>
        <p:spPr>
          <a:xfrm>
            <a:off x="1143000" y="320314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注意事项</a:t>
            </a:r>
            <a:endParaRPr lang="en-US" sz="850" dirty="0"/>
          </a:p>
        </p:txBody>
      </p:sp>
      <p:sp>
        <p:nvSpPr>
          <p:cNvPr id="23" name="Text 20"/>
          <p:cNvSpPr/>
          <p:nvPr/>
        </p:nvSpPr>
        <p:spPr>
          <a:xfrm>
            <a:off x="2958084" y="283464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5 页</a:t>
            </a:r>
            <a:endParaRPr lang="en-US" sz="1000" dirty="0"/>
          </a:p>
        </p:txBody>
      </p:sp>
      <p:sp>
        <p:nvSpPr>
          <p:cNvPr id="24" name="Shape 21"/>
          <p:cNvSpPr/>
          <p:nvPr/>
        </p:nvSpPr>
        <p:spPr>
          <a:xfrm>
            <a:off x="685800" y="3543300"/>
            <a:ext cx="2820924" cy="4572"/>
          </a:xfrm>
          <a:prstGeom prst="rect">
            <a:avLst/>
          </a:prstGeom>
          <a:solidFill>
            <a:srgbClr val="DDE3EA"/>
          </a:solidFill>
          <a:ln/>
        </p:spPr>
        <p:txBody>
          <a:bodyPr/>
          <a:lstStyle/>
          <a:p>
            <a:endParaRPr lang="ko-KR" altLang="en-US"/>
          </a:p>
        </p:txBody>
      </p:sp>
      <p:sp>
        <p:nvSpPr>
          <p:cNvPr id="25" name="Text 22"/>
          <p:cNvSpPr/>
          <p:nvPr/>
        </p:nvSpPr>
        <p:spPr>
          <a:xfrm>
            <a:off x="685800" y="3543300"/>
            <a:ext cx="411480" cy="708660"/>
          </a:xfrm>
          <a:prstGeom prst="rect">
            <a:avLst/>
          </a:prstGeom>
          <a:noFill/>
          <a:ln/>
        </p:spPr>
        <p:txBody>
          <a:bodyPr wrap="square" lIns="0" tIns="0" rIns="0" bIns="0" rtlCol="0" anchor="ctr"/>
          <a:lstStyle/>
          <a:p>
            <a:pPr marL="0" indent="0">
              <a:buNone/>
            </a:pPr>
            <a:r>
              <a:rPr lang="en-US" sz="1400" b="1" dirty="0">
                <a:solidFill>
                  <a:srgbClr val="C8102E"/>
                </a:solidFill>
                <a:latin typeface="Pretendard" pitchFamily="34" charset="0"/>
                <a:ea typeface="Pretendard" pitchFamily="34" charset="-122"/>
                <a:cs typeface="Pretendard" pitchFamily="34" charset="-120"/>
              </a:rPr>
              <a:t>02</a:t>
            </a:r>
            <a:endParaRPr lang="en-US" sz="1400" dirty="0"/>
          </a:p>
        </p:txBody>
      </p:sp>
      <p:sp>
        <p:nvSpPr>
          <p:cNvPr id="26" name="Text 23"/>
          <p:cNvSpPr/>
          <p:nvPr/>
        </p:nvSpPr>
        <p:spPr>
          <a:xfrm>
            <a:off x="1143000" y="354330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安全注意事项</a:t>
            </a:r>
            <a:endParaRPr lang="en-US" sz="1050" dirty="0"/>
          </a:p>
        </p:txBody>
      </p:sp>
      <p:sp>
        <p:nvSpPr>
          <p:cNvPr id="27" name="Text 24"/>
          <p:cNvSpPr/>
          <p:nvPr/>
        </p:nvSpPr>
        <p:spPr>
          <a:xfrm>
            <a:off x="1143000" y="391180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安全注意事项</a:t>
            </a:r>
            <a:endParaRPr lang="en-US" sz="850" dirty="0"/>
          </a:p>
        </p:txBody>
      </p:sp>
      <p:sp>
        <p:nvSpPr>
          <p:cNvPr id="28" name="Text 25"/>
          <p:cNvSpPr/>
          <p:nvPr/>
        </p:nvSpPr>
        <p:spPr>
          <a:xfrm>
            <a:off x="2958084" y="354330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7 页</a:t>
            </a:r>
            <a:endParaRPr lang="en-US" sz="1000" dirty="0"/>
          </a:p>
        </p:txBody>
      </p:sp>
      <p:sp>
        <p:nvSpPr>
          <p:cNvPr id="29" name="Shape 26"/>
          <p:cNvSpPr/>
          <p:nvPr/>
        </p:nvSpPr>
        <p:spPr>
          <a:xfrm>
            <a:off x="685800" y="4251960"/>
            <a:ext cx="2820924" cy="4572"/>
          </a:xfrm>
          <a:prstGeom prst="rect">
            <a:avLst/>
          </a:prstGeom>
          <a:solidFill>
            <a:srgbClr val="DDE3EA"/>
          </a:solidFill>
          <a:ln/>
        </p:spPr>
        <p:txBody>
          <a:bodyPr/>
          <a:lstStyle/>
          <a:p>
            <a:endParaRPr lang="ko-KR" altLang="en-US"/>
          </a:p>
        </p:txBody>
      </p:sp>
      <p:sp>
        <p:nvSpPr>
          <p:cNvPr id="30" name="Text 27"/>
          <p:cNvSpPr/>
          <p:nvPr/>
        </p:nvSpPr>
        <p:spPr>
          <a:xfrm>
            <a:off x="685800" y="4251960"/>
            <a:ext cx="411480" cy="708660"/>
          </a:xfrm>
          <a:prstGeom prst="rect">
            <a:avLst/>
          </a:prstGeom>
          <a:noFill/>
          <a:ln/>
        </p:spPr>
        <p:txBody>
          <a:bodyPr wrap="square" lIns="0" tIns="0" rIns="0" bIns="0" rtlCol="0" anchor="ctr"/>
          <a:lstStyle/>
          <a:p>
            <a:pPr marL="0" indent="0">
              <a:buNone/>
            </a:pPr>
            <a:r>
              <a:rPr lang="en-US" sz="1400" b="1" dirty="0">
                <a:solidFill>
                  <a:srgbClr val="C8102E"/>
                </a:solidFill>
                <a:latin typeface="Pretendard" pitchFamily="34" charset="0"/>
                <a:ea typeface="Pretendard" pitchFamily="34" charset="-122"/>
                <a:cs typeface="Pretendard" pitchFamily="34" charset="-120"/>
              </a:rPr>
              <a:t>03</a:t>
            </a:r>
            <a:endParaRPr lang="en-US" sz="1400" dirty="0"/>
          </a:p>
        </p:txBody>
      </p:sp>
      <p:sp>
        <p:nvSpPr>
          <p:cNvPr id="31" name="Text 28"/>
          <p:cNvSpPr/>
          <p:nvPr/>
        </p:nvSpPr>
        <p:spPr>
          <a:xfrm>
            <a:off x="1143000" y="425196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紧急停止</a:t>
            </a:r>
            <a:endParaRPr lang="en-US" sz="1050" dirty="0"/>
          </a:p>
        </p:txBody>
      </p:sp>
      <p:sp>
        <p:nvSpPr>
          <p:cNvPr id="32" name="Text 29"/>
          <p:cNvSpPr/>
          <p:nvPr/>
        </p:nvSpPr>
        <p:spPr>
          <a:xfrm>
            <a:off x="1143000" y="462046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紧急停止</a:t>
            </a:r>
            <a:endParaRPr lang="en-US" sz="850" dirty="0"/>
          </a:p>
        </p:txBody>
      </p:sp>
      <p:sp>
        <p:nvSpPr>
          <p:cNvPr id="33" name="Text 30"/>
          <p:cNvSpPr/>
          <p:nvPr/>
        </p:nvSpPr>
        <p:spPr>
          <a:xfrm>
            <a:off x="2958084" y="425196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12 页</a:t>
            </a:r>
            <a:endParaRPr lang="en-US" sz="1000" dirty="0"/>
          </a:p>
        </p:txBody>
      </p:sp>
      <p:sp>
        <p:nvSpPr>
          <p:cNvPr id="34" name="Shape 31"/>
          <p:cNvSpPr/>
          <p:nvPr/>
        </p:nvSpPr>
        <p:spPr>
          <a:xfrm>
            <a:off x="685800" y="4960620"/>
            <a:ext cx="2820924" cy="4572"/>
          </a:xfrm>
          <a:prstGeom prst="rect">
            <a:avLst/>
          </a:prstGeom>
          <a:solidFill>
            <a:srgbClr val="DDE3EA"/>
          </a:solidFill>
          <a:ln/>
        </p:spPr>
        <p:txBody>
          <a:bodyPr/>
          <a:lstStyle/>
          <a:p>
            <a:endParaRPr lang="ko-KR" altLang="en-US"/>
          </a:p>
        </p:txBody>
      </p:sp>
      <p:sp>
        <p:nvSpPr>
          <p:cNvPr id="35" name="Text 32"/>
          <p:cNvSpPr/>
          <p:nvPr/>
        </p:nvSpPr>
        <p:spPr>
          <a:xfrm>
            <a:off x="685800" y="4960620"/>
            <a:ext cx="411480" cy="708660"/>
          </a:xfrm>
          <a:prstGeom prst="rect">
            <a:avLst/>
          </a:prstGeom>
          <a:noFill/>
          <a:ln/>
        </p:spPr>
        <p:txBody>
          <a:bodyPr wrap="square" lIns="0" tIns="0" rIns="0" bIns="0" rtlCol="0" anchor="ctr"/>
          <a:lstStyle/>
          <a:p>
            <a:pPr marL="0" indent="0">
              <a:buNone/>
            </a:pPr>
            <a:r>
              <a:rPr lang="en-US" sz="1400" b="1" dirty="0">
                <a:solidFill>
                  <a:srgbClr val="C8102E"/>
                </a:solidFill>
                <a:latin typeface="Pretendard" pitchFamily="34" charset="0"/>
                <a:ea typeface="Pretendard" pitchFamily="34" charset="-122"/>
                <a:cs typeface="Pretendard" pitchFamily="34" charset="-120"/>
              </a:rPr>
              <a:t>04</a:t>
            </a:r>
            <a:endParaRPr lang="en-US" sz="1400" dirty="0"/>
          </a:p>
        </p:txBody>
      </p:sp>
      <p:sp>
        <p:nvSpPr>
          <p:cNvPr id="36" name="Text 33"/>
          <p:cNvSpPr/>
          <p:nvPr/>
        </p:nvSpPr>
        <p:spPr>
          <a:xfrm>
            <a:off x="1143000" y="496062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警告标识</a:t>
            </a:r>
            <a:endParaRPr lang="en-US" sz="1050" dirty="0"/>
          </a:p>
        </p:txBody>
      </p:sp>
      <p:sp>
        <p:nvSpPr>
          <p:cNvPr id="37" name="Text 34"/>
          <p:cNvSpPr/>
          <p:nvPr/>
        </p:nvSpPr>
        <p:spPr>
          <a:xfrm>
            <a:off x="1143000" y="532912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警告标识</a:t>
            </a:r>
            <a:endParaRPr lang="en-US" sz="850" dirty="0"/>
          </a:p>
        </p:txBody>
      </p:sp>
      <p:sp>
        <p:nvSpPr>
          <p:cNvPr id="38" name="Text 35"/>
          <p:cNvSpPr/>
          <p:nvPr/>
        </p:nvSpPr>
        <p:spPr>
          <a:xfrm>
            <a:off x="2958084" y="496062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14 页</a:t>
            </a:r>
            <a:endParaRPr lang="en-US" sz="1000" dirty="0"/>
          </a:p>
        </p:txBody>
      </p:sp>
      <p:sp>
        <p:nvSpPr>
          <p:cNvPr id="39" name="Shape 36"/>
          <p:cNvSpPr/>
          <p:nvPr/>
        </p:nvSpPr>
        <p:spPr>
          <a:xfrm>
            <a:off x="3918204" y="2103120"/>
            <a:ext cx="3095244" cy="640080"/>
          </a:xfrm>
          <a:prstGeom prst="rect">
            <a:avLst/>
          </a:prstGeom>
          <a:solidFill>
            <a:srgbClr val="1B2A41"/>
          </a:solidFill>
          <a:ln/>
        </p:spPr>
        <p:txBody>
          <a:bodyPr/>
          <a:lstStyle/>
          <a:p>
            <a:endParaRPr lang="ko-KR" altLang="en-US"/>
          </a:p>
        </p:txBody>
      </p:sp>
      <p:sp>
        <p:nvSpPr>
          <p:cNvPr id="40" name="Shape 37"/>
          <p:cNvSpPr/>
          <p:nvPr/>
        </p:nvSpPr>
        <p:spPr>
          <a:xfrm>
            <a:off x="3918204" y="2103120"/>
            <a:ext cx="54864" cy="640080"/>
          </a:xfrm>
          <a:prstGeom prst="rect">
            <a:avLst/>
          </a:prstGeom>
          <a:solidFill>
            <a:srgbClr val="4A6FA5"/>
          </a:solidFill>
          <a:ln/>
        </p:spPr>
        <p:txBody>
          <a:bodyPr/>
          <a:lstStyle/>
          <a:p>
            <a:endParaRPr lang="ko-KR" altLang="en-US"/>
          </a:p>
        </p:txBody>
      </p:sp>
      <p:pic>
        <p:nvPicPr>
          <p:cNvPr id="41" name="Image 1" descr="preencoded.png"/>
          <p:cNvPicPr>
            <a:picLocks noChangeAspect="1"/>
          </p:cNvPicPr>
          <p:nvPr/>
        </p:nvPicPr>
        <p:blipFill>
          <a:blip r:embed="rId4"/>
          <a:stretch>
            <a:fillRect/>
          </a:stretch>
        </p:blipFill>
        <p:spPr>
          <a:xfrm>
            <a:off x="4101084" y="2286000"/>
            <a:ext cx="274320" cy="274320"/>
          </a:xfrm>
          <a:prstGeom prst="rect">
            <a:avLst/>
          </a:prstGeom>
        </p:spPr>
      </p:pic>
      <p:sp>
        <p:nvSpPr>
          <p:cNvPr id="42" name="Text 38"/>
          <p:cNvSpPr/>
          <p:nvPr/>
        </p:nvSpPr>
        <p:spPr>
          <a:xfrm>
            <a:off x="4466844" y="2176272"/>
            <a:ext cx="2455164" cy="274320"/>
          </a:xfrm>
          <a:prstGeom prst="rect">
            <a:avLst/>
          </a:prstGeom>
          <a:noFill/>
          <a:ln/>
        </p:spPr>
        <p:txBody>
          <a:bodyPr wrap="square" lIns="0" tIns="0" rIns="0" bIns="0" rtlCol="0" anchor="ctr"/>
          <a:lstStyle/>
          <a:p>
            <a:pPr marL="0" indent="0">
              <a:buNone/>
            </a:pPr>
            <a:r>
              <a:rPr lang="en-US" sz="950" b="1" kern="0" spc="400" dirty="0">
                <a:solidFill>
                  <a:srgbClr val="FFFFFF"/>
                </a:solidFill>
                <a:latin typeface="Pretendard" pitchFamily="34" charset="0"/>
                <a:ea typeface="Pretendard" pitchFamily="34" charset="-122"/>
                <a:cs typeface="Pretendard" pitchFamily="34" charset="-120"/>
              </a:rPr>
              <a:t>设备概述</a:t>
            </a:r>
            <a:endParaRPr lang="en-US" sz="950" dirty="0"/>
          </a:p>
        </p:txBody>
      </p:sp>
      <p:sp>
        <p:nvSpPr>
          <p:cNvPr id="43" name="Text 39"/>
          <p:cNvSpPr/>
          <p:nvPr/>
        </p:nvSpPr>
        <p:spPr>
          <a:xfrm>
            <a:off x="4466844" y="2441448"/>
            <a:ext cx="2455164" cy="256032"/>
          </a:xfrm>
          <a:prstGeom prst="rect">
            <a:avLst/>
          </a:prstGeom>
          <a:noFill/>
          <a:ln/>
        </p:spPr>
        <p:txBody>
          <a:bodyPr wrap="square" lIns="0" tIns="0" rIns="0" bIns="0" rtlCol="0" anchor="ctr"/>
          <a:lstStyle/>
          <a:p>
            <a:pPr marL="0" indent="0">
              <a:buNone/>
            </a:pPr>
            <a:r>
              <a:rPr lang="en-US" sz="900" dirty="0">
                <a:solidFill>
                  <a:srgbClr val="8AA9D1"/>
                </a:solidFill>
                <a:latin typeface="Pretendard" pitchFamily="34" charset="0"/>
                <a:ea typeface="Pretendard" pitchFamily="34" charset="-122"/>
                <a:cs typeface="Pretendard" pitchFamily="34" charset="-120"/>
              </a:rPr>
              <a:t>设备概述</a:t>
            </a:r>
            <a:endParaRPr lang="en-US" sz="900" dirty="0"/>
          </a:p>
        </p:txBody>
      </p:sp>
      <p:sp>
        <p:nvSpPr>
          <p:cNvPr id="44" name="Text 40"/>
          <p:cNvSpPr/>
          <p:nvPr/>
        </p:nvSpPr>
        <p:spPr>
          <a:xfrm>
            <a:off x="4055364" y="2834640"/>
            <a:ext cx="411480" cy="708660"/>
          </a:xfrm>
          <a:prstGeom prst="rect">
            <a:avLst/>
          </a:prstGeom>
          <a:noFill/>
          <a:ln/>
        </p:spPr>
        <p:txBody>
          <a:bodyPr wrap="square" lIns="0" tIns="0" rIns="0" bIns="0" rtlCol="0" anchor="ctr"/>
          <a:lstStyle/>
          <a:p>
            <a:pPr marL="0" indent="0">
              <a:buNone/>
            </a:pPr>
            <a:r>
              <a:rPr lang="en-US" sz="1400" b="1" dirty="0">
                <a:solidFill>
                  <a:srgbClr val="4A6FA5"/>
                </a:solidFill>
                <a:latin typeface="Pretendard" pitchFamily="34" charset="0"/>
                <a:ea typeface="Pretendard" pitchFamily="34" charset="-122"/>
                <a:cs typeface="Pretendard" pitchFamily="34" charset="-120"/>
              </a:rPr>
              <a:t>05</a:t>
            </a:r>
            <a:endParaRPr lang="en-US" sz="1400" dirty="0"/>
          </a:p>
        </p:txBody>
      </p:sp>
      <p:sp>
        <p:nvSpPr>
          <p:cNvPr id="45" name="Text 41"/>
          <p:cNvSpPr/>
          <p:nvPr/>
        </p:nvSpPr>
        <p:spPr>
          <a:xfrm>
            <a:off x="4512564" y="283464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概述及设备规格</a:t>
            </a:r>
            <a:endParaRPr lang="en-US" sz="1050" dirty="0"/>
          </a:p>
        </p:txBody>
      </p:sp>
      <p:sp>
        <p:nvSpPr>
          <p:cNvPr id="46" name="Text 42"/>
          <p:cNvSpPr/>
          <p:nvPr/>
        </p:nvSpPr>
        <p:spPr>
          <a:xfrm>
            <a:off x="4512564" y="320314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规格</a:t>
            </a:r>
            <a:endParaRPr lang="en-US" sz="850" dirty="0"/>
          </a:p>
        </p:txBody>
      </p:sp>
      <p:sp>
        <p:nvSpPr>
          <p:cNvPr id="47" name="Text 43"/>
          <p:cNvSpPr/>
          <p:nvPr/>
        </p:nvSpPr>
        <p:spPr>
          <a:xfrm>
            <a:off x="6327648" y="283464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17 页</a:t>
            </a:r>
            <a:endParaRPr lang="en-US" sz="1000" dirty="0"/>
          </a:p>
        </p:txBody>
      </p:sp>
      <p:sp>
        <p:nvSpPr>
          <p:cNvPr id="48" name="Shape 44"/>
          <p:cNvSpPr/>
          <p:nvPr/>
        </p:nvSpPr>
        <p:spPr>
          <a:xfrm>
            <a:off x="4055364" y="3543300"/>
            <a:ext cx="2820924" cy="4572"/>
          </a:xfrm>
          <a:prstGeom prst="rect">
            <a:avLst/>
          </a:prstGeom>
          <a:solidFill>
            <a:srgbClr val="DDE3EA"/>
          </a:solidFill>
          <a:ln/>
        </p:spPr>
        <p:txBody>
          <a:bodyPr/>
          <a:lstStyle/>
          <a:p>
            <a:endParaRPr lang="ko-KR" altLang="en-US"/>
          </a:p>
        </p:txBody>
      </p:sp>
      <p:sp>
        <p:nvSpPr>
          <p:cNvPr id="49" name="Text 45"/>
          <p:cNvSpPr/>
          <p:nvPr/>
        </p:nvSpPr>
        <p:spPr>
          <a:xfrm>
            <a:off x="4055364" y="3543300"/>
            <a:ext cx="411480" cy="708660"/>
          </a:xfrm>
          <a:prstGeom prst="rect">
            <a:avLst/>
          </a:prstGeom>
          <a:noFill/>
          <a:ln/>
        </p:spPr>
        <p:txBody>
          <a:bodyPr wrap="square" lIns="0" tIns="0" rIns="0" bIns="0" rtlCol="0" anchor="ctr"/>
          <a:lstStyle/>
          <a:p>
            <a:pPr marL="0" indent="0">
              <a:buNone/>
            </a:pPr>
            <a:r>
              <a:rPr lang="en-US" sz="1400" b="1" dirty="0">
                <a:solidFill>
                  <a:srgbClr val="4A6FA5"/>
                </a:solidFill>
                <a:latin typeface="Pretendard" pitchFamily="34" charset="0"/>
                <a:ea typeface="Pretendard" pitchFamily="34" charset="-122"/>
                <a:cs typeface="Pretendard" pitchFamily="34" charset="-120"/>
              </a:rPr>
              <a:t>06</a:t>
            </a:r>
            <a:endParaRPr lang="en-US" sz="1400" dirty="0"/>
          </a:p>
        </p:txBody>
      </p:sp>
      <p:sp>
        <p:nvSpPr>
          <p:cNvPr id="50" name="Text 46"/>
          <p:cNvSpPr/>
          <p:nvPr/>
        </p:nvSpPr>
        <p:spPr>
          <a:xfrm>
            <a:off x="4512564" y="354330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设备启动前确认事项</a:t>
            </a:r>
            <a:endParaRPr lang="en-US" sz="1050" dirty="0"/>
          </a:p>
        </p:txBody>
      </p:sp>
      <p:sp>
        <p:nvSpPr>
          <p:cNvPr id="51" name="Text 47"/>
          <p:cNvSpPr/>
          <p:nvPr/>
        </p:nvSpPr>
        <p:spPr>
          <a:xfrm>
            <a:off x="4512564" y="391180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操作前检查清单</a:t>
            </a:r>
            <a:endParaRPr lang="en-US" sz="850" dirty="0"/>
          </a:p>
        </p:txBody>
      </p:sp>
      <p:sp>
        <p:nvSpPr>
          <p:cNvPr id="52" name="Text 48"/>
          <p:cNvSpPr/>
          <p:nvPr/>
        </p:nvSpPr>
        <p:spPr>
          <a:xfrm>
            <a:off x="6327648" y="354330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19 页</a:t>
            </a:r>
            <a:endParaRPr lang="en-US" sz="1000" dirty="0"/>
          </a:p>
        </p:txBody>
      </p:sp>
      <p:sp>
        <p:nvSpPr>
          <p:cNvPr id="53" name="Shape 49"/>
          <p:cNvSpPr/>
          <p:nvPr/>
        </p:nvSpPr>
        <p:spPr>
          <a:xfrm>
            <a:off x="4055364" y="4251960"/>
            <a:ext cx="2820924" cy="4572"/>
          </a:xfrm>
          <a:prstGeom prst="rect">
            <a:avLst/>
          </a:prstGeom>
          <a:solidFill>
            <a:srgbClr val="DDE3EA"/>
          </a:solidFill>
          <a:ln/>
        </p:spPr>
        <p:txBody>
          <a:bodyPr/>
          <a:lstStyle/>
          <a:p>
            <a:endParaRPr lang="ko-KR" altLang="en-US"/>
          </a:p>
        </p:txBody>
      </p:sp>
      <p:sp>
        <p:nvSpPr>
          <p:cNvPr id="54" name="Text 50"/>
          <p:cNvSpPr/>
          <p:nvPr/>
        </p:nvSpPr>
        <p:spPr>
          <a:xfrm>
            <a:off x="4055364" y="4251960"/>
            <a:ext cx="411480" cy="708660"/>
          </a:xfrm>
          <a:prstGeom prst="rect">
            <a:avLst/>
          </a:prstGeom>
          <a:noFill/>
          <a:ln/>
        </p:spPr>
        <p:txBody>
          <a:bodyPr wrap="square" lIns="0" tIns="0" rIns="0" bIns="0" rtlCol="0" anchor="ctr"/>
          <a:lstStyle/>
          <a:p>
            <a:pPr marL="0" indent="0">
              <a:buNone/>
            </a:pPr>
            <a:r>
              <a:rPr lang="en-US" sz="1400" b="1" dirty="0">
                <a:solidFill>
                  <a:srgbClr val="4A6FA5"/>
                </a:solidFill>
                <a:latin typeface="Pretendard" pitchFamily="34" charset="0"/>
                <a:ea typeface="Pretendard" pitchFamily="34" charset="-122"/>
                <a:cs typeface="Pretendard" pitchFamily="34" charset="-120"/>
              </a:rPr>
              <a:t>07</a:t>
            </a:r>
            <a:endParaRPr lang="en-US" sz="1400" dirty="0"/>
          </a:p>
        </p:txBody>
      </p:sp>
      <p:sp>
        <p:nvSpPr>
          <p:cNvPr id="55" name="Text 51"/>
          <p:cNvSpPr/>
          <p:nvPr/>
        </p:nvSpPr>
        <p:spPr>
          <a:xfrm>
            <a:off x="4512564" y="425196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附加状态显示</a:t>
            </a:r>
            <a:endParaRPr lang="en-US" sz="1050" dirty="0"/>
          </a:p>
        </p:txBody>
      </p:sp>
      <p:sp>
        <p:nvSpPr>
          <p:cNvPr id="56" name="Text 52"/>
          <p:cNvSpPr/>
          <p:nvPr/>
        </p:nvSpPr>
        <p:spPr>
          <a:xfrm>
            <a:off x="4512564" y="462046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状态指示</a:t>
            </a:r>
            <a:endParaRPr lang="en-US" sz="850" dirty="0"/>
          </a:p>
        </p:txBody>
      </p:sp>
      <p:sp>
        <p:nvSpPr>
          <p:cNvPr id="57" name="Text 53"/>
          <p:cNvSpPr/>
          <p:nvPr/>
        </p:nvSpPr>
        <p:spPr>
          <a:xfrm>
            <a:off x="6327648" y="425196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21 页</a:t>
            </a:r>
            <a:endParaRPr lang="en-US" sz="1000" dirty="0"/>
          </a:p>
        </p:txBody>
      </p:sp>
      <p:sp>
        <p:nvSpPr>
          <p:cNvPr id="58" name="Shape 54"/>
          <p:cNvSpPr/>
          <p:nvPr/>
        </p:nvSpPr>
        <p:spPr>
          <a:xfrm>
            <a:off x="4055364" y="4960620"/>
            <a:ext cx="2820924" cy="4572"/>
          </a:xfrm>
          <a:prstGeom prst="rect">
            <a:avLst/>
          </a:prstGeom>
          <a:solidFill>
            <a:srgbClr val="DDE3EA"/>
          </a:solidFill>
          <a:ln/>
        </p:spPr>
        <p:txBody>
          <a:bodyPr/>
          <a:lstStyle/>
          <a:p>
            <a:endParaRPr lang="ko-KR" altLang="en-US"/>
          </a:p>
        </p:txBody>
      </p:sp>
      <p:sp>
        <p:nvSpPr>
          <p:cNvPr id="59" name="Text 55"/>
          <p:cNvSpPr/>
          <p:nvPr/>
        </p:nvSpPr>
        <p:spPr>
          <a:xfrm>
            <a:off x="4055364" y="4960620"/>
            <a:ext cx="411480" cy="708660"/>
          </a:xfrm>
          <a:prstGeom prst="rect">
            <a:avLst/>
          </a:prstGeom>
          <a:noFill/>
          <a:ln/>
        </p:spPr>
        <p:txBody>
          <a:bodyPr wrap="square" lIns="0" tIns="0" rIns="0" bIns="0" rtlCol="0" anchor="ctr"/>
          <a:lstStyle/>
          <a:p>
            <a:pPr marL="0" indent="0">
              <a:buNone/>
            </a:pPr>
            <a:r>
              <a:rPr lang="en-US" sz="1400" b="1" dirty="0">
                <a:solidFill>
                  <a:srgbClr val="4A6FA5"/>
                </a:solidFill>
                <a:latin typeface="Pretendard" pitchFamily="34" charset="0"/>
                <a:ea typeface="Pretendard" pitchFamily="34" charset="-122"/>
                <a:cs typeface="Pretendard" pitchFamily="34" charset="-120"/>
              </a:rPr>
              <a:t>08</a:t>
            </a:r>
            <a:endParaRPr lang="en-US" sz="1400" dirty="0"/>
          </a:p>
        </p:txBody>
      </p:sp>
      <p:sp>
        <p:nvSpPr>
          <p:cNvPr id="60" name="Text 56"/>
          <p:cNvSpPr/>
          <p:nvPr/>
        </p:nvSpPr>
        <p:spPr>
          <a:xfrm>
            <a:off x="4512564" y="496062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锥束 CT 结构及控制面板</a:t>
            </a:r>
            <a:endParaRPr lang="en-US" sz="1050" dirty="0"/>
          </a:p>
        </p:txBody>
      </p:sp>
      <p:sp>
        <p:nvSpPr>
          <p:cNvPr id="61" name="Text 57"/>
          <p:cNvSpPr/>
          <p:nvPr/>
        </p:nvSpPr>
        <p:spPr>
          <a:xfrm>
            <a:off x="4512564" y="532912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锥束 CT 布局</a:t>
            </a:r>
            <a:endParaRPr lang="en-US" sz="850" dirty="0"/>
          </a:p>
        </p:txBody>
      </p:sp>
      <p:sp>
        <p:nvSpPr>
          <p:cNvPr id="62" name="Text 58"/>
          <p:cNvSpPr/>
          <p:nvPr/>
        </p:nvSpPr>
        <p:spPr>
          <a:xfrm>
            <a:off x="6327648" y="496062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23 页</a:t>
            </a:r>
            <a:endParaRPr lang="en-US" sz="1000" dirty="0"/>
          </a:p>
        </p:txBody>
      </p:sp>
      <p:sp>
        <p:nvSpPr>
          <p:cNvPr id="63" name="Shape 59"/>
          <p:cNvSpPr/>
          <p:nvPr/>
        </p:nvSpPr>
        <p:spPr>
          <a:xfrm>
            <a:off x="548640" y="5989320"/>
            <a:ext cx="3095244" cy="640080"/>
          </a:xfrm>
          <a:prstGeom prst="rect">
            <a:avLst/>
          </a:prstGeom>
          <a:solidFill>
            <a:srgbClr val="1B2A41"/>
          </a:solidFill>
          <a:ln/>
        </p:spPr>
        <p:txBody>
          <a:bodyPr/>
          <a:lstStyle/>
          <a:p>
            <a:endParaRPr lang="ko-KR" altLang="en-US"/>
          </a:p>
        </p:txBody>
      </p:sp>
      <p:sp>
        <p:nvSpPr>
          <p:cNvPr id="64" name="Shape 60"/>
          <p:cNvSpPr/>
          <p:nvPr/>
        </p:nvSpPr>
        <p:spPr>
          <a:xfrm>
            <a:off x="548640" y="5989320"/>
            <a:ext cx="54864" cy="640080"/>
          </a:xfrm>
          <a:prstGeom prst="rect">
            <a:avLst/>
          </a:prstGeom>
          <a:solidFill>
            <a:srgbClr val="0F8554"/>
          </a:solidFill>
          <a:ln/>
        </p:spPr>
        <p:txBody>
          <a:bodyPr/>
          <a:lstStyle/>
          <a:p>
            <a:endParaRPr lang="ko-KR" altLang="en-US"/>
          </a:p>
        </p:txBody>
      </p:sp>
      <p:pic>
        <p:nvPicPr>
          <p:cNvPr id="65" name="Image 2" descr="preencoded.png"/>
          <p:cNvPicPr>
            <a:picLocks noChangeAspect="1"/>
          </p:cNvPicPr>
          <p:nvPr/>
        </p:nvPicPr>
        <p:blipFill>
          <a:blip r:embed="rId5"/>
          <a:stretch>
            <a:fillRect/>
          </a:stretch>
        </p:blipFill>
        <p:spPr>
          <a:xfrm>
            <a:off x="731520" y="6172200"/>
            <a:ext cx="274320" cy="274320"/>
          </a:xfrm>
          <a:prstGeom prst="rect">
            <a:avLst/>
          </a:prstGeom>
        </p:spPr>
      </p:pic>
      <p:sp>
        <p:nvSpPr>
          <p:cNvPr id="66" name="Text 61"/>
          <p:cNvSpPr/>
          <p:nvPr/>
        </p:nvSpPr>
        <p:spPr>
          <a:xfrm>
            <a:off x="1097280" y="6062472"/>
            <a:ext cx="2455164" cy="274320"/>
          </a:xfrm>
          <a:prstGeom prst="rect">
            <a:avLst/>
          </a:prstGeom>
          <a:noFill/>
          <a:ln/>
        </p:spPr>
        <p:txBody>
          <a:bodyPr wrap="square" lIns="0" tIns="0" rIns="0" bIns="0" rtlCol="0" anchor="ctr"/>
          <a:lstStyle/>
          <a:p>
            <a:pPr marL="0" indent="0">
              <a:buNone/>
            </a:pPr>
            <a:r>
              <a:rPr lang="en-US" sz="950" b="1" kern="0" spc="400" dirty="0">
                <a:solidFill>
                  <a:srgbClr val="FFFFFF"/>
                </a:solidFill>
                <a:latin typeface="Pretendard" pitchFamily="34" charset="0"/>
                <a:ea typeface="Pretendard" pitchFamily="34" charset="-122"/>
                <a:cs typeface="Pretendard" pitchFamily="34" charset="-120"/>
              </a:rPr>
              <a:t>设备操作</a:t>
            </a:r>
            <a:endParaRPr lang="en-US" sz="950" dirty="0"/>
          </a:p>
        </p:txBody>
      </p:sp>
      <p:sp>
        <p:nvSpPr>
          <p:cNvPr id="67" name="Text 62"/>
          <p:cNvSpPr/>
          <p:nvPr/>
        </p:nvSpPr>
        <p:spPr>
          <a:xfrm>
            <a:off x="1097280" y="6327648"/>
            <a:ext cx="2455164" cy="256032"/>
          </a:xfrm>
          <a:prstGeom prst="rect">
            <a:avLst/>
          </a:prstGeom>
          <a:noFill/>
          <a:ln/>
        </p:spPr>
        <p:txBody>
          <a:bodyPr wrap="square" lIns="0" tIns="0" rIns="0" bIns="0" rtlCol="0" anchor="ctr"/>
          <a:lstStyle/>
          <a:p>
            <a:pPr marL="0" indent="0">
              <a:buNone/>
            </a:pPr>
            <a:r>
              <a:rPr lang="en-US" sz="900" dirty="0">
                <a:solidFill>
                  <a:srgbClr val="8AA9D1"/>
                </a:solidFill>
                <a:latin typeface="Pretendard" pitchFamily="34" charset="0"/>
                <a:ea typeface="Pretendard" pitchFamily="34" charset="-122"/>
                <a:cs typeface="Pretendard" pitchFamily="34" charset="-120"/>
              </a:rPr>
              <a:t>设备操作</a:t>
            </a:r>
            <a:endParaRPr lang="en-US" sz="900" dirty="0"/>
          </a:p>
        </p:txBody>
      </p:sp>
      <p:sp>
        <p:nvSpPr>
          <p:cNvPr id="68" name="Text 63"/>
          <p:cNvSpPr/>
          <p:nvPr/>
        </p:nvSpPr>
        <p:spPr>
          <a:xfrm>
            <a:off x="685800" y="6720840"/>
            <a:ext cx="411480" cy="708660"/>
          </a:xfrm>
          <a:prstGeom prst="rect">
            <a:avLst/>
          </a:prstGeom>
          <a:noFill/>
          <a:ln/>
        </p:spPr>
        <p:txBody>
          <a:bodyPr wrap="square" lIns="0" tIns="0" rIns="0" bIns="0" rtlCol="0" anchor="ctr"/>
          <a:lstStyle/>
          <a:p>
            <a:pPr marL="0" indent="0">
              <a:buNone/>
            </a:pPr>
            <a:r>
              <a:rPr lang="en-US" sz="1400" b="1" dirty="0">
                <a:solidFill>
                  <a:srgbClr val="0F8554"/>
                </a:solidFill>
                <a:latin typeface="Pretendard" pitchFamily="34" charset="0"/>
                <a:ea typeface="Pretendard" pitchFamily="34" charset="-122"/>
                <a:cs typeface="Pretendard" pitchFamily="34" charset="-120"/>
              </a:rPr>
              <a:t>09</a:t>
            </a:r>
            <a:endParaRPr lang="en-US" sz="1400" dirty="0"/>
          </a:p>
        </p:txBody>
      </p:sp>
      <p:sp>
        <p:nvSpPr>
          <p:cNvPr id="69" name="Text 64"/>
          <p:cNvSpPr/>
          <p:nvPr/>
        </p:nvSpPr>
        <p:spPr>
          <a:xfrm>
            <a:off x="1143000" y="672084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系统操作</a:t>
            </a:r>
            <a:endParaRPr lang="en-US" sz="1050" dirty="0"/>
          </a:p>
        </p:txBody>
      </p:sp>
      <p:sp>
        <p:nvSpPr>
          <p:cNvPr id="70" name="Text 65"/>
          <p:cNvSpPr/>
          <p:nvPr/>
        </p:nvSpPr>
        <p:spPr>
          <a:xfrm>
            <a:off x="1143000" y="708934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系统操作</a:t>
            </a:r>
            <a:endParaRPr lang="en-US" sz="850" dirty="0"/>
          </a:p>
        </p:txBody>
      </p:sp>
      <p:sp>
        <p:nvSpPr>
          <p:cNvPr id="71" name="Text 66"/>
          <p:cNvSpPr/>
          <p:nvPr/>
        </p:nvSpPr>
        <p:spPr>
          <a:xfrm>
            <a:off x="2958084" y="672084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30 页</a:t>
            </a:r>
            <a:endParaRPr lang="en-US" sz="1000" dirty="0"/>
          </a:p>
        </p:txBody>
      </p:sp>
      <p:sp>
        <p:nvSpPr>
          <p:cNvPr id="72" name="Shape 67"/>
          <p:cNvSpPr/>
          <p:nvPr/>
        </p:nvSpPr>
        <p:spPr>
          <a:xfrm>
            <a:off x="685800" y="7429500"/>
            <a:ext cx="2820924" cy="4572"/>
          </a:xfrm>
          <a:prstGeom prst="rect">
            <a:avLst/>
          </a:prstGeom>
          <a:solidFill>
            <a:srgbClr val="DDE3EA"/>
          </a:solidFill>
          <a:ln/>
        </p:spPr>
        <p:txBody>
          <a:bodyPr/>
          <a:lstStyle/>
          <a:p>
            <a:endParaRPr lang="ko-KR" altLang="en-US"/>
          </a:p>
        </p:txBody>
      </p:sp>
      <p:sp>
        <p:nvSpPr>
          <p:cNvPr id="73" name="Text 68"/>
          <p:cNvSpPr/>
          <p:nvPr/>
        </p:nvSpPr>
        <p:spPr>
          <a:xfrm>
            <a:off x="685800" y="7429500"/>
            <a:ext cx="411480" cy="708660"/>
          </a:xfrm>
          <a:prstGeom prst="rect">
            <a:avLst/>
          </a:prstGeom>
          <a:noFill/>
          <a:ln/>
        </p:spPr>
        <p:txBody>
          <a:bodyPr wrap="square" lIns="0" tIns="0" rIns="0" bIns="0" rtlCol="0" anchor="ctr"/>
          <a:lstStyle/>
          <a:p>
            <a:pPr marL="0" indent="0">
              <a:buNone/>
            </a:pPr>
            <a:r>
              <a:rPr lang="en-US" sz="1400" b="1" dirty="0">
                <a:solidFill>
                  <a:srgbClr val="0F8554"/>
                </a:solidFill>
                <a:latin typeface="Pretendard" pitchFamily="34" charset="0"/>
                <a:ea typeface="Pretendard" pitchFamily="34" charset="-122"/>
                <a:cs typeface="Pretendard" pitchFamily="34" charset="-120"/>
              </a:rPr>
              <a:t>10</a:t>
            </a:r>
            <a:endParaRPr lang="en-US" sz="1400" dirty="0"/>
          </a:p>
        </p:txBody>
      </p:sp>
      <p:sp>
        <p:nvSpPr>
          <p:cNvPr id="74" name="Text 69"/>
          <p:cNvSpPr/>
          <p:nvPr/>
        </p:nvSpPr>
        <p:spPr>
          <a:xfrm>
            <a:off x="1143000" y="742950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程序 UI 说明</a:t>
            </a:r>
            <a:endParaRPr lang="en-US" sz="1050" dirty="0"/>
          </a:p>
        </p:txBody>
      </p:sp>
      <p:sp>
        <p:nvSpPr>
          <p:cNvPr id="75" name="Text 70"/>
          <p:cNvSpPr/>
          <p:nvPr/>
        </p:nvSpPr>
        <p:spPr>
          <a:xfrm>
            <a:off x="1143000" y="779800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软件 UI</a:t>
            </a:r>
            <a:endParaRPr lang="en-US" sz="850" dirty="0"/>
          </a:p>
        </p:txBody>
      </p:sp>
      <p:sp>
        <p:nvSpPr>
          <p:cNvPr id="76" name="Text 71"/>
          <p:cNvSpPr/>
          <p:nvPr/>
        </p:nvSpPr>
        <p:spPr>
          <a:xfrm>
            <a:off x="2958084" y="742950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36 页</a:t>
            </a:r>
            <a:endParaRPr lang="en-US" sz="1000" dirty="0"/>
          </a:p>
        </p:txBody>
      </p:sp>
      <p:sp>
        <p:nvSpPr>
          <p:cNvPr id="77" name="Shape 72"/>
          <p:cNvSpPr/>
          <p:nvPr/>
        </p:nvSpPr>
        <p:spPr>
          <a:xfrm>
            <a:off x="685800" y="8138160"/>
            <a:ext cx="2820924" cy="4572"/>
          </a:xfrm>
          <a:prstGeom prst="rect">
            <a:avLst/>
          </a:prstGeom>
          <a:solidFill>
            <a:srgbClr val="DDE3EA"/>
          </a:solidFill>
          <a:ln/>
        </p:spPr>
        <p:txBody>
          <a:bodyPr/>
          <a:lstStyle/>
          <a:p>
            <a:endParaRPr lang="ko-KR" altLang="en-US"/>
          </a:p>
        </p:txBody>
      </p:sp>
      <p:sp>
        <p:nvSpPr>
          <p:cNvPr id="78" name="Text 73"/>
          <p:cNvSpPr/>
          <p:nvPr/>
        </p:nvSpPr>
        <p:spPr>
          <a:xfrm>
            <a:off x="685800" y="8138160"/>
            <a:ext cx="411480" cy="708660"/>
          </a:xfrm>
          <a:prstGeom prst="rect">
            <a:avLst/>
          </a:prstGeom>
          <a:noFill/>
          <a:ln/>
        </p:spPr>
        <p:txBody>
          <a:bodyPr wrap="square" lIns="0" tIns="0" rIns="0" bIns="0" rtlCol="0" anchor="ctr"/>
          <a:lstStyle/>
          <a:p>
            <a:pPr marL="0" indent="0">
              <a:buNone/>
            </a:pPr>
            <a:r>
              <a:rPr lang="en-US" sz="1400" b="1" dirty="0">
                <a:solidFill>
                  <a:srgbClr val="0F8554"/>
                </a:solidFill>
                <a:latin typeface="Pretendard" pitchFamily="34" charset="0"/>
                <a:ea typeface="Pretendard" pitchFamily="34" charset="-122"/>
                <a:cs typeface="Pretendard" pitchFamily="34" charset="-120"/>
              </a:rPr>
              <a:t>11</a:t>
            </a:r>
            <a:endParaRPr lang="en-US" sz="1400" dirty="0"/>
          </a:p>
        </p:txBody>
      </p:sp>
      <p:sp>
        <p:nvSpPr>
          <p:cNvPr id="79" name="Text 74"/>
          <p:cNvSpPr/>
          <p:nvPr/>
        </p:nvSpPr>
        <p:spPr>
          <a:xfrm>
            <a:off x="1143000" y="813816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2D 检测流程</a:t>
            </a:r>
            <a:endParaRPr lang="en-US" sz="1050" dirty="0"/>
          </a:p>
        </p:txBody>
      </p:sp>
      <p:sp>
        <p:nvSpPr>
          <p:cNvPr id="80" name="Text 75"/>
          <p:cNvSpPr/>
          <p:nvPr/>
        </p:nvSpPr>
        <p:spPr>
          <a:xfrm>
            <a:off x="1143000" y="850666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2D 检测</a:t>
            </a:r>
            <a:endParaRPr lang="en-US" sz="850" dirty="0"/>
          </a:p>
        </p:txBody>
      </p:sp>
      <p:sp>
        <p:nvSpPr>
          <p:cNvPr id="81" name="Text 76"/>
          <p:cNvSpPr/>
          <p:nvPr/>
        </p:nvSpPr>
        <p:spPr>
          <a:xfrm>
            <a:off x="2958084" y="813816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45 页</a:t>
            </a:r>
            <a:endParaRPr lang="en-US" sz="1000" dirty="0"/>
          </a:p>
        </p:txBody>
      </p:sp>
      <p:sp>
        <p:nvSpPr>
          <p:cNvPr id="82" name="Shape 77"/>
          <p:cNvSpPr/>
          <p:nvPr/>
        </p:nvSpPr>
        <p:spPr>
          <a:xfrm>
            <a:off x="685800" y="8846820"/>
            <a:ext cx="2820924" cy="4572"/>
          </a:xfrm>
          <a:prstGeom prst="rect">
            <a:avLst/>
          </a:prstGeom>
          <a:solidFill>
            <a:srgbClr val="DDE3EA"/>
          </a:solidFill>
          <a:ln/>
        </p:spPr>
        <p:txBody>
          <a:bodyPr/>
          <a:lstStyle/>
          <a:p>
            <a:endParaRPr lang="ko-KR" altLang="en-US"/>
          </a:p>
        </p:txBody>
      </p:sp>
      <p:sp>
        <p:nvSpPr>
          <p:cNvPr id="83" name="Text 78"/>
          <p:cNvSpPr/>
          <p:nvPr/>
        </p:nvSpPr>
        <p:spPr>
          <a:xfrm>
            <a:off x="685800" y="8846820"/>
            <a:ext cx="411480" cy="708660"/>
          </a:xfrm>
          <a:prstGeom prst="rect">
            <a:avLst/>
          </a:prstGeom>
          <a:noFill/>
          <a:ln/>
        </p:spPr>
        <p:txBody>
          <a:bodyPr wrap="square" lIns="0" tIns="0" rIns="0" bIns="0" rtlCol="0" anchor="ctr"/>
          <a:lstStyle/>
          <a:p>
            <a:pPr marL="0" indent="0">
              <a:buNone/>
            </a:pPr>
            <a:r>
              <a:rPr lang="en-US" sz="1400" b="1" dirty="0">
                <a:solidFill>
                  <a:srgbClr val="0F8554"/>
                </a:solidFill>
                <a:latin typeface="Pretendard" pitchFamily="34" charset="0"/>
                <a:ea typeface="Pretendard" pitchFamily="34" charset="-122"/>
                <a:cs typeface="Pretendard" pitchFamily="34" charset="-120"/>
              </a:rPr>
              <a:t>12</a:t>
            </a:r>
            <a:endParaRPr lang="en-US" sz="1400" dirty="0"/>
          </a:p>
        </p:txBody>
      </p:sp>
      <p:sp>
        <p:nvSpPr>
          <p:cNvPr id="84" name="Text 79"/>
          <p:cNvSpPr/>
          <p:nvPr/>
        </p:nvSpPr>
        <p:spPr>
          <a:xfrm>
            <a:off x="1143000" y="8846820"/>
            <a:ext cx="1815084" cy="389763"/>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3D 检测流程</a:t>
            </a:r>
            <a:endParaRPr lang="en-US" sz="1050" dirty="0"/>
          </a:p>
        </p:txBody>
      </p:sp>
      <p:sp>
        <p:nvSpPr>
          <p:cNvPr id="85" name="Text 80"/>
          <p:cNvSpPr/>
          <p:nvPr/>
        </p:nvSpPr>
        <p:spPr>
          <a:xfrm>
            <a:off x="1143000" y="9215323"/>
            <a:ext cx="1815084" cy="318897"/>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3D 检测</a:t>
            </a:r>
            <a:endParaRPr lang="en-US" sz="850" dirty="0"/>
          </a:p>
        </p:txBody>
      </p:sp>
      <p:sp>
        <p:nvSpPr>
          <p:cNvPr id="86" name="Text 81"/>
          <p:cNvSpPr/>
          <p:nvPr/>
        </p:nvSpPr>
        <p:spPr>
          <a:xfrm>
            <a:off x="2958084" y="8846820"/>
            <a:ext cx="548640" cy="70866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59 页</a:t>
            </a:r>
            <a:endParaRPr lang="en-US" sz="1000" dirty="0"/>
          </a:p>
        </p:txBody>
      </p:sp>
      <p:sp>
        <p:nvSpPr>
          <p:cNvPr id="87" name="Shape 82"/>
          <p:cNvSpPr/>
          <p:nvPr/>
        </p:nvSpPr>
        <p:spPr>
          <a:xfrm>
            <a:off x="3918204" y="5989320"/>
            <a:ext cx="3095244" cy="640080"/>
          </a:xfrm>
          <a:prstGeom prst="rect">
            <a:avLst/>
          </a:prstGeom>
          <a:solidFill>
            <a:srgbClr val="1B2A41"/>
          </a:solidFill>
          <a:ln/>
        </p:spPr>
        <p:txBody>
          <a:bodyPr/>
          <a:lstStyle/>
          <a:p>
            <a:endParaRPr lang="ko-KR" altLang="en-US"/>
          </a:p>
        </p:txBody>
      </p:sp>
      <p:sp>
        <p:nvSpPr>
          <p:cNvPr id="88" name="Shape 83"/>
          <p:cNvSpPr/>
          <p:nvPr/>
        </p:nvSpPr>
        <p:spPr>
          <a:xfrm>
            <a:off x="3918204" y="5989320"/>
            <a:ext cx="54864" cy="640080"/>
          </a:xfrm>
          <a:prstGeom prst="rect">
            <a:avLst/>
          </a:prstGeom>
          <a:solidFill>
            <a:srgbClr val="005EB8"/>
          </a:solidFill>
          <a:ln/>
        </p:spPr>
        <p:txBody>
          <a:bodyPr/>
          <a:lstStyle/>
          <a:p>
            <a:endParaRPr lang="ko-KR" altLang="en-US"/>
          </a:p>
        </p:txBody>
      </p:sp>
      <p:pic>
        <p:nvPicPr>
          <p:cNvPr id="89" name="Image 3" descr="preencoded.png"/>
          <p:cNvPicPr>
            <a:picLocks noChangeAspect="1"/>
          </p:cNvPicPr>
          <p:nvPr/>
        </p:nvPicPr>
        <p:blipFill>
          <a:blip r:embed="rId6"/>
          <a:stretch>
            <a:fillRect/>
          </a:stretch>
        </p:blipFill>
        <p:spPr>
          <a:xfrm>
            <a:off x="4101084" y="6172200"/>
            <a:ext cx="274320" cy="274320"/>
          </a:xfrm>
          <a:prstGeom prst="rect">
            <a:avLst/>
          </a:prstGeom>
        </p:spPr>
      </p:pic>
      <p:sp>
        <p:nvSpPr>
          <p:cNvPr id="90" name="Text 84"/>
          <p:cNvSpPr/>
          <p:nvPr/>
        </p:nvSpPr>
        <p:spPr>
          <a:xfrm>
            <a:off x="4466844" y="6062472"/>
            <a:ext cx="2455164" cy="274320"/>
          </a:xfrm>
          <a:prstGeom prst="rect">
            <a:avLst/>
          </a:prstGeom>
          <a:noFill/>
          <a:ln/>
        </p:spPr>
        <p:txBody>
          <a:bodyPr wrap="square" lIns="0" tIns="0" rIns="0" bIns="0" rtlCol="0" anchor="ctr"/>
          <a:lstStyle/>
          <a:p>
            <a:pPr marL="0" indent="0">
              <a:buNone/>
            </a:pPr>
            <a:r>
              <a:rPr lang="en-US" sz="950" b="1" kern="0" spc="400" dirty="0">
                <a:solidFill>
                  <a:srgbClr val="FFFFFF"/>
                </a:solidFill>
                <a:latin typeface="Pretendard" pitchFamily="34" charset="0"/>
                <a:ea typeface="Pretendard" pitchFamily="34" charset="-122"/>
                <a:cs typeface="Pretendard" pitchFamily="34" charset="-120"/>
              </a:rPr>
              <a:t>支持与参考</a:t>
            </a:r>
            <a:endParaRPr lang="en-US" sz="950" dirty="0"/>
          </a:p>
        </p:txBody>
      </p:sp>
      <p:sp>
        <p:nvSpPr>
          <p:cNvPr id="91" name="Text 85"/>
          <p:cNvSpPr/>
          <p:nvPr/>
        </p:nvSpPr>
        <p:spPr>
          <a:xfrm>
            <a:off x="4466844" y="6327648"/>
            <a:ext cx="2455164" cy="256032"/>
          </a:xfrm>
          <a:prstGeom prst="rect">
            <a:avLst/>
          </a:prstGeom>
          <a:noFill/>
          <a:ln/>
        </p:spPr>
        <p:txBody>
          <a:bodyPr wrap="square" lIns="0" tIns="0" rIns="0" bIns="0" rtlCol="0" anchor="ctr"/>
          <a:lstStyle/>
          <a:p>
            <a:pPr marL="0" indent="0">
              <a:buNone/>
            </a:pPr>
            <a:r>
              <a:rPr lang="en-US" sz="900" dirty="0">
                <a:solidFill>
                  <a:srgbClr val="8AA9D1"/>
                </a:solidFill>
                <a:latin typeface="Pretendard" pitchFamily="34" charset="0"/>
                <a:ea typeface="Pretendard" pitchFamily="34" charset="-122"/>
                <a:cs typeface="Pretendard" pitchFamily="34" charset="-120"/>
              </a:rPr>
              <a:t>支持与参考</a:t>
            </a:r>
            <a:endParaRPr lang="en-US" sz="900" dirty="0"/>
          </a:p>
        </p:txBody>
      </p:sp>
      <p:sp>
        <p:nvSpPr>
          <p:cNvPr id="92" name="Text 86"/>
          <p:cNvSpPr/>
          <p:nvPr/>
        </p:nvSpPr>
        <p:spPr>
          <a:xfrm>
            <a:off x="4055364" y="6720840"/>
            <a:ext cx="411480" cy="566928"/>
          </a:xfrm>
          <a:prstGeom prst="rect">
            <a:avLst/>
          </a:prstGeom>
          <a:noFill/>
          <a:ln/>
        </p:spPr>
        <p:txBody>
          <a:bodyPr wrap="square" lIns="0" tIns="0" rIns="0" bIns="0" rtlCol="0" anchor="ctr"/>
          <a:lstStyle/>
          <a:p>
            <a:pPr marL="0" indent="0">
              <a:buNone/>
            </a:pPr>
            <a:r>
              <a:rPr lang="en-US" sz="1400" b="1" dirty="0">
                <a:solidFill>
                  <a:srgbClr val="005EB8"/>
                </a:solidFill>
                <a:latin typeface="Pretendard" pitchFamily="34" charset="0"/>
                <a:ea typeface="Pretendard" pitchFamily="34" charset="-122"/>
                <a:cs typeface="Pretendard" pitchFamily="34" charset="-120"/>
              </a:rPr>
              <a:t>13</a:t>
            </a:r>
            <a:endParaRPr lang="en-US" sz="1400" dirty="0"/>
          </a:p>
        </p:txBody>
      </p:sp>
      <p:sp>
        <p:nvSpPr>
          <p:cNvPr id="93" name="Text 87"/>
          <p:cNvSpPr/>
          <p:nvPr/>
        </p:nvSpPr>
        <p:spPr>
          <a:xfrm>
            <a:off x="4512564" y="6720840"/>
            <a:ext cx="1815084" cy="31181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故障排除及附加信息</a:t>
            </a:r>
            <a:endParaRPr lang="en-US" sz="1050" dirty="0"/>
          </a:p>
        </p:txBody>
      </p:sp>
      <p:sp>
        <p:nvSpPr>
          <p:cNvPr id="94" name="Text 88"/>
          <p:cNvSpPr/>
          <p:nvPr/>
        </p:nvSpPr>
        <p:spPr>
          <a:xfrm>
            <a:off x="4512564" y="7015643"/>
            <a:ext cx="1815084" cy="255118"/>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故障排除</a:t>
            </a:r>
            <a:endParaRPr lang="en-US" sz="850" dirty="0"/>
          </a:p>
        </p:txBody>
      </p:sp>
      <p:sp>
        <p:nvSpPr>
          <p:cNvPr id="95" name="Text 89"/>
          <p:cNvSpPr/>
          <p:nvPr/>
        </p:nvSpPr>
        <p:spPr>
          <a:xfrm>
            <a:off x="6327648" y="6720840"/>
            <a:ext cx="548640" cy="56692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65 页</a:t>
            </a:r>
            <a:endParaRPr lang="en-US" sz="1000" dirty="0"/>
          </a:p>
        </p:txBody>
      </p:sp>
      <p:sp>
        <p:nvSpPr>
          <p:cNvPr id="96" name="Shape 90"/>
          <p:cNvSpPr/>
          <p:nvPr/>
        </p:nvSpPr>
        <p:spPr>
          <a:xfrm>
            <a:off x="4055364" y="7287768"/>
            <a:ext cx="2820924" cy="4572"/>
          </a:xfrm>
          <a:prstGeom prst="rect">
            <a:avLst/>
          </a:prstGeom>
          <a:solidFill>
            <a:srgbClr val="DDE3EA"/>
          </a:solidFill>
          <a:ln/>
        </p:spPr>
        <p:txBody>
          <a:bodyPr/>
          <a:lstStyle/>
          <a:p>
            <a:endParaRPr lang="ko-KR" altLang="en-US"/>
          </a:p>
        </p:txBody>
      </p:sp>
      <p:sp>
        <p:nvSpPr>
          <p:cNvPr id="97" name="Text 91"/>
          <p:cNvSpPr/>
          <p:nvPr/>
        </p:nvSpPr>
        <p:spPr>
          <a:xfrm>
            <a:off x="4055364" y="7287768"/>
            <a:ext cx="411480" cy="566928"/>
          </a:xfrm>
          <a:prstGeom prst="rect">
            <a:avLst/>
          </a:prstGeom>
          <a:noFill/>
          <a:ln/>
        </p:spPr>
        <p:txBody>
          <a:bodyPr wrap="square" lIns="0" tIns="0" rIns="0" bIns="0" rtlCol="0" anchor="ctr"/>
          <a:lstStyle/>
          <a:p>
            <a:pPr marL="0" indent="0">
              <a:buNone/>
            </a:pPr>
            <a:r>
              <a:rPr lang="en-US" sz="1400" b="1" dirty="0">
                <a:solidFill>
                  <a:srgbClr val="005EB8"/>
                </a:solidFill>
                <a:latin typeface="Pretendard" pitchFamily="34" charset="0"/>
                <a:ea typeface="Pretendard" pitchFamily="34" charset="-122"/>
                <a:cs typeface="Pretendard" pitchFamily="34" charset="-120"/>
              </a:rPr>
              <a:t>14</a:t>
            </a:r>
            <a:endParaRPr lang="en-US" sz="1400" dirty="0"/>
          </a:p>
        </p:txBody>
      </p:sp>
      <p:sp>
        <p:nvSpPr>
          <p:cNvPr id="98" name="Text 92"/>
          <p:cNvSpPr/>
          <p:nvPr/>
        </p:nvSpPr>
        <p:spPr>
          <a:xfrm>
            <a:off x="4512564" y="7287768"/>
            <a:ext cx="1815084" cy="31181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维护检查清单</a:t>
            </a:r>
            <a:endParaRPr lang="en-US" sz="1050" dirty="0"/>
          </a:p>
        </p:txBody>
      </p:sp>
      <p:sp>
        <p:nvSpPr>
          <p:cNvPr id="99" name="Text 93"/>
          <p:cNvSpPr/>
          <p:nvPr/>
        </p:nvSpPr>
        <p:spPr>
          <a:xfrm>
            <a:off x="4512564" y="7582571"/>
            <a:ext cx="1815084" cy="255118"/>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维护</a:t>
            </a:r>
            <a:endParaRPr lang="en-US" sz="850" dirty="0"/>
          </a:p>
        </p:txBody>
      </p:sp>
      <p:sp>
        <p:nvSpPr>
          <p:cNvPr id="100" name="Text 94"/>
          <p:cNvSpPr/>
          <p:nvPr/>
        </p:nvSpPr>
        <p:spPr>
          <a:xfrm>
            <a:off x="6327648" y="7287768"/>
            <a:ext cx="548640" cy="56692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73 页</a:t>
            </a:r>
            <a:endParaRPr lang="en-US" sz="1000" dirty="0"/>
          </a:p>
        </p:txBody>
      </p:sp>
      <p:sp>
        <p:nvSpPr>
          <p:cNvPr id="101" name="Shape 95"/>
          <p:cNvSpPr/>
          <p:nvPr/>
        </p:nvSpPr>
        <p:spPr>
          <a:xfrm>
            <a:off x="4055364" y="7854696"/>
            <a:ext cx="2820924" cy="4572"/>
          </a:xfrm>
          <a:prstGeom prst="rect">
            <a:avLst/>
          </a:prstGeom>
          <a:solidFill>
            <a:srgbClr val="DDE3EA"/>
          </a:solidFill>
          <a:ln/>
        </p:spPr>
        <p:txBody>
          <a:bodyPr/>
          <a:lstStyle/>
          <a:p>
            <a:endParaRPr lang="ko-KR" altLang="en-US"/>
          </a:p>
        </p:txBody>
      </p:sp>
      <p:sp>
        <p:nvSpPr>
          <p:cNvPr id="102" name="Text 96"/>
          <p:cNvSpPr/>
          <p:nvPr/>
        </p:nvSpPr>
        <p:spPr>
          <a:xfrm>
            <a:off x="4055364" y="7854696"/>
            <a:ext cx="411480" cy="566928"/>
          </a:xfrm>
          <a:prstGeom prst="rect">
            <a:avLst/>
          </a:prstGeom>
          <a:noFill/>
          <a:ln/>
        </p:spPr>
        <p:txBody>
          <a:bodyPr wrap="square" lIns="0" tIns="0" rIns="0" bIns="0" rtlCol="0" anchor="ctr"/>
          <a:lstStyle/>
          <a:p>
            <a:pPr marL="0" indent="0">
              <a:buNone/>
            </a:pPr>
            <a:r>
              <a:rPr lang="en-US" sz="1400" b="1" dirty="0">
                <a:solidFill>
                  <a:srgbClr val="005EB8"/>
                </a:solidFill>
                <a:latin typeface="Pretendard" pitchFamily="34" charset="0"/>
                <a:ea typeface="Pretendard" pitchFamily="34" charset="-122"/>
                <a:cs typeface="Pretendard" pitchFamily="34" charset="-120"/>
              </a:rPr>
              <a:t>15</a:t>
            </a:r>
            <a:endParaRPr lang="en-US" sz="1400" dirty="0"/>
          </a:p>
        </p:txBody>
      </p:sp>
      <p:sp>
        <p:nvSpPr>
          <p:cNvPr id="103" name="Text 97"/>
          <p:cNvSpPr/>
          <p:nvPr/>
        </p:nvSpPr>
        <p:spPr>
          <a:xfrm>
            <a:off x="4512564" y="7854696"/>
            <a:ext cx="1815084" cy="31181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设备电气图</a:t>
            </a:r>
            <a:endParaRPr lang="en-US" sz="1050" dirty="0"/>
          </a:p>
        </p:txBody>
      </p:sp>
      <p:sp>
        <p:nvSpPr>
          <p:cNvPr id="104" name="Text 98"/>
          <p:cNvSpPr/>
          <p:nvPr/>
        </p:nvSpPr>
        <p:spPr>
          <a:xfrm>
            <a:off x="4512564" y="8149499"/>
            <a:ext cx="1815084" cy="255118"/>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电气图</a:t>
            </a:r>
            <a:endParaRPr lang="en-US" sz="850" dirty="0"/>
          </a:p>
        </p:txBody>
      </p:sp>
      <p:sp>
        <p:nvSpPr>
          <p:cNvPr id="105" name="Text 99"/>
          <p:cNvSpPr/>
          <p:nvPr/>
        </p:nvSpPr>
        <p:spPr>
          <a:xfrm>
            <a:off x="6327648" y="7854696"/>
            <a:ext cx="548640" cy="56692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75 页</a:t>
            </a:r>
            <a:endParaRPr lang="en-US" sz="1000" dirty="0"/>
          </a:p>
        </p:txBody>
      </p:sp>
      <p:sp>
        <p:nvSpPr>
          <p:cNvPr id="106" name="Shape 100"/>
          <p:cNvSpPr/>
          <p:nvPr/>
        </p:nvSpPr>
        <p:spPr>
          <a:xfrm>
            <a:off x="4055364" y="8421624"/>
            <a:ext cx="2820924" cy="4572"/>
          </a:xfrm>
          <a:prstGeom prst="rect">
            <a:avLst/>
          </a:prstGeom>
          <a:solidFill>
            <a:srgbClr val="DDE3EA"/>
          </a:solidFill>
          <a:ln/>
        </p:spPr>
        <p:txBody>
          <a:bodyPr/>
          <a:lstStyle/>
          <a:p>
            <a:endParaRPr lang="ko-KR" altLang="en-US"/>
          </a:p>
        </p:txBody>
      </p:sp>
      <p:sp>
        <p:nvSpPr>
          <p:cNvPr id="107" name="Text 101"/>
          <p:cNvSpPr/>
          <p:nvPr/>
        </p:nvSpPr>
        <p:spPr>
          <a:xfrm>
            <a:off x="4055364" y="8421624"/>
            <a:ext cx="411480" cy="566928"/>
          </a:xfrm>
          <a:prstGeom prst="rect">
            <a:avLst/>
          </a:prstGeom>
          <a:noFill/>
          <a:ln/>
        </p:spPr>
        <p:txBody>
          <a:bodyPr wrap="square" lIns="0" tIns="0" rIns="0" bIns="0" rtlCol="0" anchor="ctr"/>
          <a:lstStyle/>
          <a:p>
            <a:pPr marL="0" indent="0">
              <a:buNone/>
            </a:pPr>
            <a:r>
              <a:rPr lang="en-US" sz="1400" b="1" dirty="0">
                <a:solidFill>
                  <a:srgbClr val="005EB8"/>
                </a:solidFill>
                <a:latin typeface="Pretendard" pitchFamily="34" charset="0"/>
                <a:ea typeface="Pretendard" pitchFamily="34" charset="-122"/>
                <a:cs typeface="Pretendard" pitchFamily="34" charset="-120"/>
              </a:rPr>
              <a:t>16</a:t>
            </a:r>
            <a:endParaRPr lang="en-US" sz="1400" dirty="0"/>
          </a:p>
        </p:txBody>
      </p:sp>
      <p:sp>
        <p:nvSpPr>
          <p:cNvPr id="108" name="Text 102"/>
          <p:cNvSpPr/>
          <p:nvPr/>
        </p:nvSpPr>
        <p:spPr>
          <a:xfrm>
            <a:off x="4512564" y="8421624"/>
            <a:ext cx="1815084" cy="31181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设备外观图</a:t>
            </a:r>
            <a:endParaRPr lang="en-US" sz="1050" dirty="0"/>
          </a:p>
        </p:txBody>
      </p:sp>
      <p:sp>
        <p:nvSpPr>
          <p:cNvPr id="109" name="Text 103"/>
          <p:cNvSpPr/>
          <p:nvPr/>
        </p:nvSpPr>
        <p:spPr>
          <a:xfrm>
            <a:off x="4512564" y="8716427"/>
            <a:ext cx="1815084" cy="255118"/>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外观图</a:t>
            </a:r>
            <a:endParaRPr lang="en-US" sz="850" dirty="0"/>
          </a:p>
        </p:txBody>
      </p:sp>
      <p:sp>
        <p:nvSpPr>
          <p:cNvPr id="110" name="Text 104"/>
          <p:cNvSpPr/>
          <p:nvPr/>
        </p:nvSpPr>
        <p:spPr>
          <a:xfrm>
            <a:off x="6327648" y="8421624"/>
            <a:ext cx="548640" cy="56692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80 页</a:t>
            </a:r>
            <a:endParaRPr lang="en-US" sz="1000" dirty="0"/>
          </a:p>
        </p:txBody>
      </p:sp>
      <p:sp>
        <p:nvSpPr>
          <p:cNvPr id="111" name="Shape 105"/>
          <p:cNvSpPr/>
          <p:nvPr/>
        </p:nvSpPr>
        <p:spPr>
          <a:xfrm>
            <a:off x="4055364" y="8988552"/>
            <a:ext cx="2820924" cy="4572"/>
          </a:xfrm>
          <a:prstGeom prst="rect">
            <a:avLst/>
          </a:prstGeom>
          <a:solidFill>
            <a:srgbClr val="DDE3EA"/>
          </a:solidFill>
          <a:ln/>
        </p:spPr>
        <p:txBody>
          <a:bodyPr/>
          <a:lstStyle/>
          <a:p>
            <a:endParaRPr lang="ko-KR" altLang="en-US"/>
          </a:p>
        </p:txBody>
      </p:sp>
      <p:sp>
        <p:nvSpPr>
          <p:cNvPr id="112" name="Text 106"/>
          <p:cNvSpPr/>
          <p:nvPr/>
        </p:nvSpPr>
        <p:spPr>
          <a:xfrm>
            <a:off x="4055364" y="8988552"/>
            <a:ext cx="411480" cy="566928"/>
          </a:xfrm>
          <a:prstGeom prst="rect">
            <a:avLst/>
          </a:prstGeom>
          <a:noFill/>
          <a:ln/>
        </p:spPr>
        <p:txBody>
          <a:bodyPr wrap="square" lIns="0" tIns="0" rIns="0" bIns="0" rtlCol="0" anchor="ctr"/>
          <a:lstStyle/>
          <a:p>
            <a:pPr marL="0" indent="0">
              <a:buNone/>
            </a:pPr>
            <a:r>
              <a:rPr lang="en-US" sz="1400" b="1" dirty="0">
                <a:solidFill>
                  <a:srgbClr val="005EB8"/>
                </a:solidFill>
                <a:latin typeface="Pretendard" pitchFamily="34" charset="0"/>
                <a:ea typeface="Pretendard" pitchFamily="34" charset="-122"/>
                <a:cs typeface="Pretendard" pitchFamily="34" charset="-120"/>
              </a:rPr>
              <a:t>17</a:t>
            </a:r>
            <a:endParaRPr lang="en-US" sz="1400" dirty="0"/>
          </a:p>
        </p:txBody>
      </p:sp>
      <p:sp>
        <p:nvSpPr>
          <p:cNvPr id="113" name="Text 107"/>
          <p:cNvSpPr/>
          <p:nvPr/>
        </p:nvSpPr>
        <p:spPr>
          <a:xfrm>
            <a:off x="4512564" y="8988552"/>
            <a:ext cx="1815084" cy="31181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修订记录</a:t>
            </a:r>
            <a:endParaRPr lang="en-US" sz="1050" dirty="0"/>
          </a:p>
        </p:txBody>
      </p:sp>
      <p:sp>
        <p:nvSpPr>
          <p:cNvPr id="114" name="Text 108"/>
          <p:cNvSpPr/>
          <p:nvPr/>
        </p:nvSpPr>
        <p:spPr>
          <a:xfrm>
            <a:off x="4512564" y="9283355"/>
            <a:ext cx="1815084" cy="255118"/>
          </a:xfrm>
          <a:prstGeom prst="rect">
            <a:avLst/>
          </a:prstGeom>
          <a:noFill/>
          <a:ln/>
        </p:spPr>
        <p:txBody>
          <a:bodyPr wrap="square" lIns="0" tIns="0" rIns="0" bIns="0" rtlCol="0" anchor="t"/>
          <a:lstStyle/>
          <a:p>
            <a:pPr marL="0" indent="0">
              <a:buNone/>
            </a:pPr>
            <a:r>
              <a:rPr lang="en-US" sz="850" dirty="0">
                <a:solidFill>
                  <a:srgbClr val="6B7280"/>
                </a:solidFill>
                <a:latin typeface="Pretendard" pitchFamily="34" charset="0"/>
                <a:ea typeface="Pretendard" pitchFamily="34" charset="-122"/>
                <a:cs typeface="Pretendard" pitchFamily="34" charset="-120"/>
              </a:rPr>
              <a:t>修订记录</a:t>
            </a:r>
            <a:endParaRPr lang="en-US" sz="850" dirty="0"/>
          </a:p>
        </p:txBody>
      </p:sp>
      <p:sp>
        <p:nvSpPr>
          <p:cNvPr id="115" name="Text 109"/>
          <p:cNvSpPr/>
          <p:nvPr/>
        </p:nvSpPr>
        <p:spPr>
          <a:xfrm>
            <a:off x="6327648" y="8988552"/>
            <a:ext cx="548640" cy="566928"/>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第 86 页</a:t>
            </a:r>
            <a:endParaRPr lang="en-US" sz="1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10 · Software UI · 程序 UI 说明</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40</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10.4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Toolbar — Image Source · 工具栏 — 图像源</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Averaging 与 Moving</a:t>
            </a:r>
            <a:endParaRPr lang="en-US" sz="1000" dirty="0"/>
          </a:p>
        </p:txBody>
      </p:sp>
      <p:sp>
        <p:nvSpPr>
          <p:cNvPr id="14" name="Text 12"/>
          <p:cNvSpPr/>
          <p:nvPr/>
        </p:nvSpPr>
        <p:spPr>
          <a:xfrm>
            <a:off x="548640" y="1417320"/>
            <a:ext cx="6464808" cy="54864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图像会按用户设定的帧数进行累积并平均化。图像以像素为单位显示，通过平均化可获得更清晰的图像。</a:t>
            </a:r>
            <a:endParaRPr lang="en-US" sz="1000" dirty="0"/>
          </a:p>
        </p:txBody>
      </p:sp>
      <p:sp>
        <p:nvSpPr>
          <p:cNvPr id="15" name="Shape 13"/>
          <p:cNvSpPr/>
          <p:nvPr/>
        </p:nvSpPr>
        <p:spPr>
          <a:xfrm>
            <a:off x="548640" y="2103120"/>
            <a:ext cx="6464808" cy="155448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57.png"/>
          <p:cNvPicPr>
            <a:picLocks noChangeAspect="1"/>
          </p:cNvPicPr>
          <p:nvPr/>
        </p:nvPicPr>
        <p:blipFill>
          <a:blip r:embed="rId3"/>
          <a:srcRect l="3988" t="12587" r="30810" b="74022"/>
          <a:stretch>
            <a:fillRect/>
          </a:stretch>
        </p:blipFill>
        <p:spPr>
          <a:xfrm>
            <a:off x="585216" y="2144776"/>
            <a:ext cx="6389624" cy="1201928"/>
          </a:xfrm>
          <a:prstGeom prst="rect">
            <a:avLst/>
          </a:prstGeom>
        </p:spPr>
      </p:pic>
      <p:sp>
        <p:nvSpPr>
          <p:cNvPr id="17" name="Text 14"/>
          <p:cNvSpPr/>
          <p:nvPr/>
        </p:nvSpPr>
        <p:spPr>
          <a:xfrm>
            <a:off x="548640" y="338328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10.4 · 图像源工具栏</a:t>
            </a:r>
            <a:endParaRPr lang="en-US" sz="850" dirty="0"/>
          </a:p>
        </p:txBody>
      </p:sp>
      <p:sp>
        <p:nvSpPr>
          <p:cNvPr id="18" name="Shape 15"/>
          <p:cNvSpPr/>
          <p:nvPr/>
        </p:nvSpPr>
        <p:spPr>
          <a:xfrm>
            <a:off x="548640" y="3931920"/>
            <a:ext cx="6464808" cy="777240"/>
          </a:xfrm>
          <a:prstGeom prst="rect">
            <a:avLst/>
          </a:prstGeom>
          <a:solidFill>
            <a:srgbClr val="FAFBFC"/>
          </a:solidFill>
          <a:ln w="6350">
            <a:solidFill>
              <a:srgbClr val="DDE3EA"/>
            </a:solidFill>
            <a:prstDash val="solid"/>
          </a:ln>
        </p:spPr>
        <p:txBody>
          <a:bodyPr/>
          <a:lstStyle/>
          <a:p>
            <a:endParaRPr lang="ko-KR" altLang="en-US"/>
          </a:p>
        </p:txBody>
      </p:sp>
      <p:sp>
        <p:nvSpPr>
          <p:cNvPr id="19" name="Shape 16"/>
          <p:cNvSpPr/>
          <p:nvPr/>
        </p:nvSpPr>
        <p:spPr>
          <a:xfrm>
            <a:off x="548640" y="3931920"/>
            <a:ext cx="54864" cy="777240"/>
          </a:xfrm>
          <a:prstGeom prst="rect">
            <a:avLst/>
          </a:prstGeom>
          <a:solidFill>
            <a:srgbClr val="4A6FA5"/>
          </a:solidFill>
          <a:ln/>
        </p:spPr>
        <p:txBody>
          <a:bodyPr/>
          <a:lstStyle/>
          <a:p>
            <a:endParaRPr lang="ko-KR" altLang="en-US"/>
          </a:p>
        </p:txBody>
      </p:sp>
      <p:sp>
        <p:nvSpPr>
          <p:cNvPr id="20" name="Text 17"/>
          <p:cNvSpPr/>
          <p:nvPr/>
        </p:nvSpPr>
        <p:spPr>
          <a:xfrm>
            <a:off x="731520" y="4023360"/>
            <a:ext cx="1645920"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Averaging</a:t>
            </a:r>
            <a:endParaRPr lang="en-US" sz="1200" dirty="0"/>
          </a:p>
        </p:txBody>
      </p:sp>
      <p:sp>
        <p:nvSpPr>
          <p:cNvPr id="21" name="Text 18"/>
          <p:cNvSpPr/>
          <p:nvPr/>
        </p:nvSpPr>
        <p:spPr>
          <a:xfrm>
            <a:off x="731520" y="4297680"/>
            <a:ext cx="1645920" cy="274320"/>
          </a:xfrm>
          <a:prstGeom prst="rect">
            <a:avLst/>
          </a:prstGeom>
          <a:noFill/>
          <a:ln/>
        </p:spPr>
        <p:txBody>
          <a:bodyPr wrap="square" lIns="0" tIns="0" rIns="0" bIns="0" rtlCol="0" anchor="ctr"/>
          <a:lstStyle/>
          <a:p>
            <a:pPr marL="0" indent="0">
              <a:buNone/>
            </a:pPr>
            <a:r>
              <a:rPr lang="en-US" sz="900" i="1" dirty="0">
                <a:solidFill>
                  <a:srgbClr val="4A6FA5"/>
                </a:solidFill>
                <a:latin typeface="Pretendard" pitchFamily="34" charset="0"/>
                <a:ea typeface="Pretendard" pitchFamily="34" charset="-122"/>
                <a:cs typeface="Pretendard" pitchFamily="34" charset="-120"/>
              </a:rPr>
              <a:t>帧累积／平均</a:t>
            </a:r>
            <a:endParaRPr lang="en-US" sz="900" dirty="0"/>
          </a:p>
        </p:txBody>
      </p:sp>
      <p:sp>
        <p:nvSpPr>
          <p:cNvPr id="22" name="Text 19"/>
          <p:cNvSpPr/>
          <p:nvPr/>
        </p:nvSpPr>
        <p:spPr>
          <a:xfrm>
            <a:off x="2560320" y="3931920"/>
            <a:ext cx="4270248" cy="777240"/>
          </a:xfrm>
          <a:prstGeom prst="rect">
            <a:avLst/>
          </a:prstGeom>
          <a:noFill/>
          <a:ln/>
        </p:spPr>
        <p:txBody>
          <a:bodyPr wrap="square" lIns="0" tIns="0" rIns="0" bIns="0" rtlCol="0" anchor="ctr"/>
          <a:lstStyle/>
          <a:p>
            <a:pPr marL="0" indent="0">
              <a:buNone/>
            </a:pPr>
            <a:r>
              <a:rPr lang="en-US" sz="1000" dirty="0">
                <a:solidFill>
                  <a:srgbClr val="1F2937"/>
                </a:solidFill>
                <a:latin typeface="Pretendard" pitchFamily="34" charset="0"/>
                <a:ea typeface="Pretendard" pitchFamily="34" charset="-122"/>
                <a:cs typeface="Pretendard" pitchFamily="34" charset="-120"/>
              </a:rPr>
              <a:t>按指定帧数累积图像并平均化</a:t>
            </a:r>
            <a:endParaRPr lang="en-US" sz="1000" dirty="0"/>
          </a:p>
        </p:txBody>
      </p:sp>
      <p:sp>
        <p:nvSpPr>
          <p:cNvPr id="23" name="Shape 20"/>
          <p:cNvSpPr/>
          <p:nvPr/>
        </p:nvSpPr>
        <p:spPr>
          <a:xfrm>
            <a:off x="548640" y="4800600"/>
            <a:ext cx="6464808" cy="777240"/>
          </a:xfrm>
          <a:prstGeom prst="rect">
            <a:avLst/>
          </a:prstGeom>
          <a:solidFill>
            <a:srgbClr val="FAFBFC"/>
          </a:solidFill>
          <a:ln w="6350">
            <a:solidFill>
              <a:srgbClr val="DDE3EA"/>
            </a:solidFill>
            <a:prstDash val="solid"/>
          </a:ln>
        </p:spPr>
        <p:txBody>
          <a:bodyPr/>
          <a:lstStyle/>
          <a:p>
            <a:endParaRPr lang="ko-KR" altLang="en-US"/>
          </a:p>
        </p:txBody>
      </p:sp>
      <p:sp>
        <p:nvSpPr>
          <p:cNvPr id="24" name="Shape 21"/>
          <p:cNvSpPr/>
          <p:nvPr/>
        </p:nvSpPr>
        <p:spPr>
          <a:xfrm>
            <a:off x="548640" y="4800600"/>
            <a:ext cx="54864" cy="777240"/>
          </a:xfrm>
          <a:prstGeom prst="rect">
            <a:avLst/>
          </a:prstGeom>
          <a:solidFill>
            <a:srgbClr val="4A6FA5"/>
          </a:solidFill>
          <a:ln/>
        </p:spPr>
        <p:txBody>
          <a:bodyPr/>
          <a:lstStyle/>
          <a:p>
            <a:endParaRPr lang="ko-KR" altLang="en-US"/>
          </a:p>
        </p:txBody>
      </p:sp>
      <p:sp>
        <p:nvSpPr>
          <p:cNvPr id="25" name="Text 22"/>
          <p:cNvSpPr/>
          <p:nvPr/>
        </p:nvSpPr>
        <p:spPr>
          <a:xfrm>
            <a:off x="731520" y="4892040"/>
            <a:ext cx="1645920"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Moving</a:t>
            </a:r>
            <a:endParaRPr lang="en-US" sz="1200" dirty="0"/>
          </a:p>
        </p:txBody>
      </p:sp>
      <p:sp>
        <p:nvSpPr>
          <p:cNvPr id="26" name="Text 23"/>
          <p:cNvSpPr/>
          <p:nvPr/>
        </p:nvSpPr>
        <p:spPr>
          <a:xfrm>
            <a:off x="731520" y="5166360"/>
            <a:ext cx="1645920" cy="274320"/>
          </a:xfrm>
          <a:prstGeom prst="rect">
            <a:avLst/>
          </a:prstGeom>
          <a:noFill/>
          <a:ln/>
        </p:spPr>
        <p:txBody>
          <a:bodyPr wrap="square" lIns="0" tIns="0" rIns="0" bIns="0" rtlCol="0" anchor="ctr"/>
          <a:lstStyle/>
          <a:p>
            <a:pPr marL="0" indent="0">
              <a:buNone/>
            </a:pPr>
            <a:r>
              <a:rPr lang="en-US" sz="900" i="1" dirty="0">
                <a:solidFill>
                  <a:srgbClr val="4A6FA5"/>
                </a:solidFill>
                <a:latin typeface="Pretendard" pitchFamily="34" charset="0"/>
                <a:ea typeface="Pretendard" pitchFamily="34" charset="-122"/>
                <a:cs typeface="Pretendard" pitchFamily="34" charset="-120"/>
              </a:rPr>
              <a:t>移动平均</a:t>
            </a:r>
            <a:endParaRPr lang="en-US" sz="900" dirty="0"/>
          </a:p>
        </p:txBody>
      </p:sp>
      <p:sp>
        <p:nvSpPr>
          <p:cNvPr id="27" name="Text 24"/>
          <p:cNvSpPr/>
          <p:nvPr/>
        </p:nvSpPr>
        <p:spPr>
          <a:xfrm>
            <a:off x="2560320" y="4800600"/>
            <a:ext cx="4270248" cy="777240"/>
          </a:xfrm>
          <a:prstGeom prst="rect">
            <a:avLst/>
          </a:prstGeom>
          <a:noFill/>
          <a:ln/>
        </p:spPr>
        <p:txBody>
          <a:bodyPr wrap="square" lIns="0" tIns="0" rIns="0" bIns="0" rtlCol="0" anchor="ctr"/>
          <a:lstStyle/>
          <a:p>
            <a:pPr marL="0" indent="0">
              <a:buNone/>
            </a:pPr>
            <a:r>
              <a:rPr lang="en-US" sz="1000" dirty="0">
                <a:solidFill>
                  <a:srgbClr val="1F2937"/>
                </a:solidFill>
                <a:latin typeface="Pretendard" pitchFamily="34" charset="0"/>
                <a:ea typeface="Pretendard" pitchFamily="34" charset="-122"/>
                <a:cs typeface="Pretendard" pitchFamily="34" charset="-120"/>
              </a:rPr>
              <a:t>在帧率低且未应用 Averaging 或 Moving 的状态下，闪烁可能较强</a:t>
            </a:r>
            <a:endParaRPr lang="en-US" sz="1000" dirty="0"/>
          </a:p>
        </p:txBody>
      </p:sp>
      <p:sp>
        <p:nvSpPr>
          <p:cNvPr id="28" name="Shape 25"/>
          <p:cNvSpPr/>
          <p:nvPr/>
        </p:nvSpPr>
        <p:spPr>
          <a:xfrm>
            <a:off x="548640" y="5669280"/>
            <a:ext cx="6464808" cy="777240"/>
          </a:xfrm>
          <a:prstGeom prst="rect">
            <a:avLst/>
          </a:prstGeom>
          <a:solidFill>
            <a:srgbClr val="FAFBFC"/>
          </a:solidFill>
          <a:ln w="6350">
            <a:solidFill>
              <a:srgbClr val="DDE3EA"/>
            </a:solidFill>
            <a:prstDash val="solid"/>
          </a:ln>
        </p:spPr>
        <p:txBody>
          <a:bodyPr/>
          <a:lstStyle/>
          <a:p>
            <a:endParaRPr lang="ko-KR" altLang="en-US"/>
          </a:p>
        </p:txBody>
      </p:sp>
      <p:sp>
        <p:nvSpPr>
          <p:cNvPr id="29" name="Shape 26"/>
          <p:cNvSpPr/>
          <p:nvPr/>
        </p:nvSpPr>
        <p:spPr>
          <a:xfrm>
            <a:off x="548640" y="5669280"/>
            <a:ext cx="54864" cy="777240"/>
          </a:xfrm>
          <a:prstGeom prst="rect">
            <a:avLst/>
          </a:prstGeom>
          <a:solidFill>
            <a:srgbClr val="4A6FA5"/>
          </a:solidFill>
          <a:ln/>
        </p:spPr>
        <p:txBody>
          <a:bodyPr/>
          <a:lstStyle/>
          <a:p>
            <a:endParaRPr lang="ko-KR" altLang="en-US"/>
          </a:p>
        </p:txBody>
      </p:sp>
      <p:sp>
        <p:nvSpPr>
          <p:cNvPr id="30" name="Text 27"/>
          <p:cNvSpPr/>
          <p:nvPr/>
        </p:nvSpPr>
        <p:spPr>
          <a:xfrm>
            <a:off x="731520" y="5760720"/>
            <a:ext cx="1645920"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FPS</a:t>
            </a:r>
            <a:endParaRPr lang="en-US" sz="1200" dirty="0"/>
          </a:p>
        </p:txBody>
      </p:sp>
      <p:sp>
        <p:nvSpPr>
          <p:cNvPr id="31" name="Text 28"/>
          <p:cNvSpPr/>
          <p:nvPr/>
        </p:nvSpPr>
        <p:spPr>
          <a:xfrm>
            <a:off x="731520" y="6035040"/>
            <a:ext cx="1645920" cy="274320"/>
          </a:xfrm>
          <a:prstGeom prst="rect">
            <a:avLst/>
          </a:prstGeom>
          <a:noFill/>
          <a:ln/>
        </p:spPr>
        <p:txBody>
          <a:bodyPr wrap="square" lIns="0" tIns="0" rIns="0" bIns="0" rtlCol="0" anchor="ctr"/>
          <a:lstStyle/>
          <a:p>
            <a:pPr marL="0" indent="0">
              <a:buNone/>
            </a:pPr>
            <a:r>
              <a:rPr lang="en-US" sz="900" i="1" dirty="0">
                <a:solidFill>
                  <a:srgbClr val="4A6FA5"/>
                </a:solidFill>
                <a:latin typeface="Pretendard" pitchFamily="34" charset="0"/>
                <a:ea typeface="Pretendard" pitchFamily="34" charset="-122"/>
                <a:cs typeface="Pretendard" pitchFamily="34" charset="-120"/>
              </a:rPr>
              <a:t>每秒帧数</a:t>
            </a:r>
            <a:endParaRPr lang="en-US" sz="900" dirty="0"/>
          </a:p>
        </p:txBody>
      </p:sp>
      <p:sp>
        <p:nvSpPr>
          <p:cNvPr id="32" name="Text 29"/>
          <p:cNvSpPr/>
          <p:nvPr/>
        </p:nvSpPr>
        <p:spPr>
          <a:xfrm>
            <a:off x="2560320" y="5669280"/>
            <a:ext cx="4270248" cy="777240"/>
          </a:xfrm>
          <a:prstGeom prst="rect">
            <a:avLst/>
          </a:prstGeom>
          <a:noFill/>
          <a:ln/>
        </p:spPr>
        <p:txBody>
          <a:bodyPr wrap="square" lIns="0" tIns="0" rIns="0" bIns="0" rtlCol="0" anchor="ctr"/>
          <a:lstStyle/>
          <a:p>
            <a:pPr marL="0" indent="0">
              <a:buNone/>
            </a:pPr>
            <a:r>
              <a:rPr lang="en-US" sz="1000" dirty="0">
                <a:solidFill>
                  <a:srgbClr val="1F2937"/>
                </a:solidFill>
                <a:latin typeface="Pretendard" pitchFamily="34" charset="0"/>
                <a:ea typeface="Pretendard" pitchFamily="34" charset="-122"/>
                <a:cs typeface="Pretendard" pitchFamily="34" charset="-120"/>
              </a:rPr>
              <a:t>Frame Per Second — 图像刷新速度</a:t>
            </a:r>
            <a:endParaRPr lang="en-US" sz="1000" dirty="0"/>
          </a:p>
        </p:txBody>
      </p:sp>
      <p:sp>
        <p:nvSpPr>
          <p:cNvPr id="33" name="Shape 30"/>
          <p:cNvSpPr/>
          <p:nvPr/>
        </p:nvSpPr>
        <p:spPr>
          <a:xfrm>
            <a:off x="548640" y="6537960"/>
            <a:ext cx="6464808" cy="777240"/>
          </a:xfrm>
          <a:prstGeom prst="rect">
            <a:avLst/>
          </a:prstGeom>
          <a:solidFill>
            <a:srgbClr val="FAFBFC"/>
          </a:solidFill>
          <a:ln w="6350">
            <a:solidFill>
              <a:srgbClr val="DDE3EA"/>
            </a:solidFill>
            <a:prstDash val="solid"/>
          </a:ln>
        </p:spPr>
        <p:txBody>
          <a:bodyPr/>
          <a:lstStyle/>
          <a:p>
            <a:endParaRPr lang="ko-KR" altLang="en-US"/>
          </a:p>
        </p:txBody>
      </p:sp>
      <p:sp>
        <p:nvSpPr>
          <p:cNvPr id="34" name="Shape 31"/>
          <p:cNvSpPr/>
          <p:nvPr/>
        </p:nvSpPr>
        <p:spPr>
          <a:xfrm>
            <a:off x="548640" y="6537960"/>
            <a:ext cx="54864" cy="777240"/>
          </a:xfrm>
          <a:prstGeom prst="rect">
            <a:avLst/>
          </a:prstGeom>
          <a:solidFill>
            <a:srgbClr val="4A6FA5"/>
          </a:solidFill>
          <a:ln/>
        </p:spPr>
        <p:txBody>
          <a:bodyPr/>
          <a:lstStyle/>
          <a:p>
            <a:endParaRPr lang="ko-KR" altLang="en-US"/>
          </a:p>
        </p:txBody>
      </p:sp>
      <p:sp>
        <p:nvSpPr>
          <p:cNvPr id="35" name="Text 32"/>
          <p:cNvSpPr/>
          <p:nvPr/>
        </p:nvSpPr>
        <p:spPr>
          <a:xfrm>
            <a:off x="731520" y="6629400"/>
            <a:ext cx="1645920"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Setup</a:t>
            </a:r>
            <a:endParaRPr lang="en-US" sz="1200" dirty="0"/>
          </a:p>
        </p:txBody>
      </p:sp>
      <p:sp>
        <p:nvSpPr>
          <p:cNvPr id="36" name="Text 33"/>
          <p:cNvSpPr/>
          <p:nvPr/>
        </p:nvSpPr>
        <p:spPr>
          <a:xfrm>
            <a:off x="731520" y="6903720"/>
            <a:ext cx="1645920" cy="274320"/>
          </a:xfrm>
          <a:prstGeom prst="rect">
            <a:avLst/>
          </a:prstGeom>
          <a:noFill/>
          <a:ln/>
        </p:spPr>
        <p:txBody>
          <a:bodyPr wrap="square" lIns="0" tIns="0" rIns="0" bIns="0" rtlCol="0" anchor="ctr"/>
          <a:lstStyle/>
          <a:p>
            <a:pPr marL="0" indent="0">
              <a:buNone/>
            </a:pPr>
            <a:r>
              <a:rPr lang="en-US" sz="900" i="1" dirty="0">
                <a:solidFill>
                  <a:srgbClr val="4A6FA5"/>
                </a:solidFill>
                <a:latin typeface="Pretendard" pitchFamily="34" charset="0"/>
                <a:ea typeface="Pretendard" pitchFamily="34" charset="-122"/>
                <a:cs typeface="Pretendard" pitchFamily="34" charset="-120"/>
              </a:rPr>
              <a:t>高级设置</a:t>
            </a:r>
            <a:endParaRPr lang="en-US" sz="900" dirty="0"/>
          </a:p>
        </p:txBody>
      </p:sp>
      <p:sp>
        <p:nvSpPr>
          <p:cNvPr id="37" name="Text 34"/>
          <p:cNvSpPr/>
          <p:nvPr/>
        </p:nvSpPr>
        <p:spPr>
          <a:xfrm>
            <a:off x="2560320" y="6537960"/>
            <a:ext cx="4270248" cy="777240"/>
          </a:xfrm>
          <a:prstGeom prst="rect">
            <a:avLst/>
          </a:prstGeom>
          <a:noFill/>
          <a:ln/>
        </p:spPr>
        <p:txBody>
          <a:bodyPr wrap="square" lIns="0" tIns="0" rIns="0" bIns="0" rtlCol="0" anchor="ctr"/>
          <a:lstStyle/>
          <a:p>
            <a:pPr marL="0" indent="0">
              <a:buNone/>
            </a:pPr>
            <a:r>
              <a:rPr lang="ko-KR" altLang="en-US" sz="1000" dirty="0" err="1">
                <a:solidFill>
                  <a:srgbClr val="1F2937"/>
                </a:solidFill>
                <a:latin typeface="Pretendard" pitchFamily="34" charset="0"/>
                <a:ea typeface="Pretendard" pitchFamily="34" charset="-122"/>
                <a:cs typeface="Pretendard" pitchFamily="34" charset="-120"/>
              </a:rPr>
              <a:t>探测器的详细参数设置（FPS 变更及灵敏度调节等）</a:t>
            </a:r>
            <a:endParaRPr lang="en-US" sz="1000" dirty="0"/>
          </a:p>
        </p:txBody>
      </p:sp>
      <p:sp>
        <p:nvSpPr>
          <p:cNvPr id="38" name="Shape 35"/>
          <p:cNvSpPr/>
          <p:nvPr/>
        </p:nvSpPr>
        <p:spPr>
          <a:xfrm>
            <a:off x="548640" y="7589520"/>
            <a:ext cx="6464808" cy="1170432"/>
          </a:xfrm>
          <a:prstGeom prst="rect">
            <a:avLst/>
          </a:prstGeom>
          <a:solidFill>
            <a:srgbClr val="F4F6F8"/>
          </a:solidFill>
          <a:ln w="12700">
            <a:solidFill>
              <a:srgbClr val="0F8554"/>
            </a:solidFill>
            <a:prstDash val="solid"/>
          </a:ln>
        </p:spPr>
        <p:txBody>
          <a:bodyPr/>
          <a:lstStyle/>
          <a:p>
            <a:endParaRPr lang="ko-KR" altLang="en-US"/>
          </a:p>
        </p:txBody>
      </p:sp>
      <p:sp>
        <p:nvSpPr>
          <p:cNvPr id="39" name="Shape 36"/>
          <p:cNvSpPr/>
          <p:nvPr/>
        </p:nvSpPr>
        <p:spPr>
          <a:xfrm>
            <a:off x="548640" y="7589520"/>
            <a:ext cx="73152" cy="1170432"/>
          </a:xfrm>
          <a:prstGeom prst="rect">
            <a:avLst/>
          </a:prstGeom>
          <a:solidFill>
            <a:srgbClr val="0F8554"/>
          </a:solidFill>
          <a:ln/>
        </p:spPr>
        <p:txBody>
          <a:bodyPr/>
          <a:lstStyle/>
          <a:p>
            <a:endParaRPr lang="ko-KR" altLang="en-US"/>
          </a:p>
        </p:txBody>
      </p:sp>
      <p:pic>
        <p:nvPicPr>
          <p:cNvPr id="40" name="Image 1" descr="preencoded.png"/>
          <p:cNvPicPr>
            <a:picLocks noChangeAspect="1"/>
          </p:cNvPicPr>
          <p:nvPr/>
        </p:nvPicPr>
        <p:blipFill>
          <a:blip r:embed="rId4"/>
          <a:stretch>
            <a:fillRect/>
          </a:stretch>
        </p:blipFill>
        <p:spPr>
          <a:xfrm>
            <a:off x="731520" y="7754112"/>
            <a:ext cx="292608" cy="292608"/>
          </a:xfrm>
          <a:prstGeom prst="rect">
            <a:avLst/>
          </a:prstGeom>
        </p:spPr>
      </p:pic>
      <p:sp>
        <p:nvSpPr>
          <p:cNvPr id="41" name="Text 37"/>
          <p:cNvSpPr/>
          <p:nvPr/>
        </p:nvSpPr>
        <p:spPr>
          <a:xfrm>
            <a:off x="1143000" y="7708392"/>
            <a:ext cx="5733288" cy="256032"/>
          </a:xfrm>
          <a:prstGeom prst="rect">
            <a:avLst/>
          </a:prstGeom>
          <a:noFill/>
          <a:ln/>
        </p:spPr>
        <p:txBody>
          <a:bodyPr wrap="square" lIns="0" tIns="0" rIns="0" bIns="0" rtlCol="0" anchor="ctr"/>
          <a:lstStyle/>
          <a:p>
            <a:pPr marL="0" indent="0">
              <a:buNone/>
            </a:pPr>
            <a:r>
              <a:rPr lang="en-US" sz="900" b="1" kern="0" spc="400" dirty="0">
                <a:solidFill>
                  <a:srgbClr val="0F8554"/>
                </a:solidFill>
                <a:latin typeface="Pretendard" pitchFamily="34" charset="0"/>
                <a:ea typeface="Pretendard" pitchFamily="34" charset="-122"/>
                <a:cs typeface="Pretendard" pitchFamily="34" charset="-120"/>
              </a:rPr>
              <a:t>TIP · 图像清晰度</a:t>
            </a:r>
            <a:endParaRPr lang="en-US" sz="900" dirty="0"/>
          </a:p>
        </p:txBody>
      </p:sp>
      <p:sp>
        <p:nvSpPr>
          <p:cNvPr id="42" name="Text 38"/>
          <p:cNvSpPr/>
          <p:nvPr/>
        </p:nvSpPr>
        <p:spPr>
          <a:xfrm>
            <a:off x="1143000" y="7955280"/>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Averaging 与 Moving 对比</a:t>
            </a:r>
            <a:endParaRPr lang="en-US" sz="1200" dirty="0"/>
          </a:p>
        </p:txBody>
      </p:sp>
      <p:sp>
        <p:nvSpPr>
          <p:cNvPr id="43" name="Text 39"/>
          <p:cNvSpPr/>
          <p:nvPr/>
        </p:nvSpPr>
        <p:spPr>
          <a:xfrm>
            <a:off x="1143000" y="8229600"/>
            <a:ext cx="5733288" cy="1819656"/>
          </a:xfrm>
          <a:prstGeom prst="rect">
            <a:avLst/>
          </a:prstGeom>
          <a:noFill/>
          <a:ln/>
        </p:spPr>
        <p:txBody>
          <a:bodyPr wrap="square" lIns="0" tIns="0" rIns="0" bIns="0" rtlCol="0" anchor="t"/>
          <a:lstStyle/>
          <a:p>
            <a:pPr marL="0" indent="0">
              <a:buNone/>
            </a:pPr>
            <a:r>
              <a:rPr lang="ko-KR" altLang="en-US" sz="950" dirty="0">
                <a:solidFill>
                  <a:srgbClr val="1F2937"/>
                </a:solidFill>
                <a:latin typeface="Pretendard" pitchFamily="34" charset="0"/>
                <a:ea typeface="Pretendard" pitchFamily="34" charset="-122"/>
                <a:cs typeface="Pretendard" pitchFamily="34" charset="-120"/>
              </a:rPr>
              <a:t>每秒图像采集张数（FPS）越低，图像越可能闪烁。此时将 Averaging 或 Moving 应用为合适的值可提高图像稳定度。一般来说，Averaging 适用于轴静止的图像，Moving 适用于轴移动的图像。</a:t>
            </a:r>
            <a:endParaRPr lang="en-US" sz="95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10 · Software UI · 程序 UI 说明</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41</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10.4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X-Ray Output Control · X-Ray 输出调节</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kV · mA 设置</a:t>
            </a:r>
            <a:endParaRPr lang="en-US" sz="1000" dirty="0"/>
          </a:p>
        </p:txBody>
      </p:sp>
      <p:sp>
        <p:nvSpPr>
          <p:cNvPr id="14" name="Text 12"/>
          <p:cNvSpPr/>
          <p:nvPr/>
        </p:nvSpPr>
        <p:spPr>
          <a:xfrm>
            <a:off x="548640" y="1417320"/>
            <a:ext cx="6464808" cy="54864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在 X-RAY 输出调节栏中输入要使用的 kV 及 uA。输入后按「Enter」确认。输出调节后，还需确认相应的 LUT。</a:t>
            </a:r>
            <a:endParaRPr lang="en-US" sz="1000" dirty="0"/>
          </a:p>
        </p:txBody>
      </p:sp>
      <p:sp>
        <p:nvSpPr>
          <p:cNvPr id="15" name="Shape 13"/>
          <p:cNvSpPr/>
          <p:nvPr/>
        </p:nvSpPr>
        <p:spPr>
          <a:xfrm>
            <a:off x="548640" y="2103120"/>
            <a:ext cx="6464808" cy="18288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51.png"/>
          <p:cNvPicPr>
            <a:picLocks noChangeAspect="1"/>
          </p:cNvPicPr>
          <p:nvPr/>
        </p:nvPicPr>
        <p:blipFill>
          <a:blip r:embed="rId3"/>
          <a:srcRect/>
          <a:stretch/>
        </p:blipFill>
        <p:spPr>
          <a:xfrm>
            <a:off x="621792" y="2176272"/>
            <a:ext cx="6318504" cy="1463040"/>
          </a:xfrm>
          <a:prstGeom prst="rect">
            <a:avLst/>
          </a:prstGeom>
        </p:spPr>
      </p:pic>
      <p:sp>
        <p:nvSpPr>
          <p:cNvPr id="17" name="Text 14"/>
          <p:cNvSpPr/>
          <p:nvPr/>
        </p:nvSpPr>
        <p:spPr>
          <a:xfrm>
            <a:off x="548640" y="36576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10.5 · X-Ray 输出控制</a:t>
            </a:r>
            <a:endParaRPr lang="en-US" sz="850" dirty="0"/>
          </a:p>
        </p:txBody>
      </p:sp>
      <p:sp>
        <p:nvSpPr>
          <p:cNvPr id="18" name="Shape 15"/>
          <p:cNvSpPr/>
          <p:nvPr/>
        </p:nvSpPr>
        <p:spPr>
          <a:xfrm>
            <a:off x="548640" y="4114800"/>
            <a:ext cx="3140964" cy="1188720"/>
          </a:xfrm>
          <a:prstGeom prst="rect">
            <a:avLst/>
          </a:prstGeom>
          <a:solidFill>
            <a:srgbClr val="FFFFFF"/>
          </a:solidFill>
          <a:ln w="12700">
            <a:solidFill>
              <a:srgbClr val="DDE3EA"/>
            </a:solidFill>
            <a:prstDash val="solid"/>
          </a:ln>
        </p:spPr>
        <p:txBody>
          <a:bodyPr/>
          <a:lstStyle/>
          <a:p>
            <a:endParaRPr lang="ko-KR" altLang="en-US"/>
          </a:p>
        </p:txBody>
      </p:sp>
      <p:sp>
        <p:nvSpPr>
          <p:cNvPr id="19" name="Shape 16"/>
          <p:cNvSpPr/>
          <p:nvPr/>
        </p:nvSpPr>
        <p:spPr>
          <a:xfrm>
            <a:off x="548640" y="4114800"/>
            <a:ext cx="3140964" cy="73152"/>
          </a:xfrm>
          <a:prstGeom prst="rect">
            <a:avLst/>
          </a:prstGeom>
          <a:solidFill>
            <a:srgbClr val="C8102E"/>
          </a:solidFill>
          <a:ln/>
        </p:spPr>
        <p:txBody>
          <a:bodyPr/>
          <a:lstStyle/>
          <a:p>
            <a:endParaRPr lang="ko-KR" altLang="en-US"/>
          </a:p>
        </p:txBody>
      </p:sp>
      <p:sp>
        <p:nvSpPr>
          <p:cNvPr id="20" name="Text 17"/>
          <p:cNvSpPr/>
          <p:nvPr/>
        </p:nvSpPr>
        <p:spPr>
          <a:xfrm>
            <a:off x="731520" y="4297680"/>
            <a:ext cx="2775204" cy="548640"/>
          </a:xfrm>
          <a:prstGeom prst="rect">
            <a:avLst/>
          </a:prstGeom>
          <a:noFill/>
          <a:ln/>
        </p:spPr>
        <p:txBody>
          <a:bodyPr wrap="square" lIns="0" tIns="0" rIns="0" bIns="0" rtlCol="0" anchor="ctr"/>
          <a:lstStyle/>
          <a:p>
            <a:pPr marL="0" indent="0">
              <a:buNone/>
            </a:pPr>
            <a:r>
              <a:rPr lang="en-US" sz="3600" b="1" dirty="0">
                <a:solidFill>
                  <a:srgbClr val="C8102E"/>
                </a:solidFill>
                <a:latin typeface="Pretendard" pitchFamily="34" charset="0"/>
                <a:ea typeface="Pretendard" pitchFamily="34" charset="-122"/>
                <a:cs typeface="Pretendard" pitchFamily="34" charset="-120"/>
              </a:rPr>
              <a:t>kV</a:t>
            </a:r>
            <a:endParaRPr lang="en-US" sz="3600" dirty="0"/>
          </a:p>
        </p:txBody>
      </p:sp>
      <p:sp>
        <p:nvSpPr>
          <p:cNvPr id="21" name="Text 18"/>
          <p:cNvSpPr/>
          <p:nvPr/>
        </p:nvSpPr>
        <p:spPr>
          <a:xfrm>
            <a:off x="731520" y="4754880"/>
            <a:ext cx="2775204"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管电压 (Voltage)</a:t>
            </a:r>
            <a:endParaRPr lang="en-US" sz="1100" dirty="0"/>
          </a:p>
        </p:txBody>
      </p:sp>
      <p:sp>
        <p:nvSpPr>
          <p:cNvPr id="22" name="Text 19"/>
          <p:cNvSpPr/>
          <p:nvPr/>
        </p:nvSpPr>
        <p:spPr>
          <a:xfrm>
            <a:off x="731520" y="4983480"/>
            <a:ext cx="2775204" cy="274320"/>
          </a:xfrm>
          <a:prstGeom prst="rect">
            <a:avLst/>
          </a:prstGeom>
          <a:noFill/>
          <a:ln/>
        </p:spPr>
        <p:txBody>
          <a:bodyPr wrap="square" lIns="0" tIns="0" rIns="0" bIns="0" rtlCol="0" anchor="ctr"/>
          <a:lstStyle/>
          <a:p>
            <a:pPr marL="0" indent="0">
              <a:buNone/>
            </a:pPr>
            <a:r>
              <a:rPr lang="en-US" sz="1000" dirty="0">
                <a:solidFill>
                  <a:srgbClr val="6B7280"/>
                </a:solidFill>
                <a:latin typeface="Pretendard" pitchFamily="34" charset="0"/>
                <a:ea typeface="Pretendard" pitchFamily="34" charset="-122"/>
                <a:cs typeface="Pretendard" pitchFamily="34" charset="-120"/>
              </a:rPr>
              <a:t>40 – 160 kV</a:t>
            </a:r>
            <a:endParaRPr lang="en-US" sz="1000" dirty="0"/>
          </a:p>
        </p:txBody>
      </p:sp>
      <p:sp>
        <p:nvSpPr>
          <p:cNvPr id="23" name="Shape 20"/>
          <p:cNvSpPr/>
          <p:nvPr/>
        </p:nvSpPr>
        <p:spPr>
          <a:xfrm>
            <a:off x="3872484" y="4114800"/>
            <a:ext cx="3140964" cy="1188720"/>
          </a:xfrm>
          <a:prstGeom prst="rect">
            <a:avLst/>
          </a:prstGeom>
          <a:solidFill>
            <a:srgbClr val="FFFFFF"/>
          </a:solidFill>
          <a:ln w="12700">
            <a:solidFill>
              <a:srgbClr val="DDE3EA"/>
            </a:solidFill>
            <a:prstDash val="solid"/>
          </a:ln>
        </p:spPr>
        <p:txBody>
          <a:bodyPr/>
          <a:lstStyle/>
          <a:p>
            <a:endParaRPr lang="ko-KR" altLang="en-US"/>
          </a:p>
        </p:txBody>
      </p:sp>
      <p:sp>
        <p:nvSpPr>
          <p:cNvPr id="24" name="Shape 21"/>
          <p:cNvSpPr/>
          <p:nvPr/>
        </p:nvSpPr>
        <p:spPr>
          <a:xfrm>
            <a:off x="3872484" y="4114800"/>
            <a:ext cx="3140964" cy="73152"/>
          </a:xfrm>
          <a:prstGeom prst="rect">
            <a:avLst/>
          </a:prstGeom>
          <a:solidFill>
            <a:srgbClr val="FF8200"/>
          </a:solidFill>
          <a:ln/>
        </p:spPr>
        <p:txBody>
          <a:bodyPr/>
          <a:lstStyle/>
          <a:p>
            <a:endParaRPr lang="ko-KR" altLang="en-US"/>
          </a:p>
        </p:txBody>
      </p:sp>
      <p:sp>
        <p:nvSpPr>
          <p:cNvPr id="25" name="Text 22"/>
          <p:cNvSpPr/>
          <p:nvPr/>
        </p:nvSpPr>
        <p:spPr>
          <a:xfrm>
            <a:off x="4055364" y="4297680"/>
            <a:ext cx="2775204" cy="548640"/>
          </a:xfrm>
          <a:prstGeom prst="rect">
            <a:avLst/>
          </a:prstGeom>
          <a:noFill/>
          <a:ln/>
        </p:spPr>
        <p:txBody>
          <a:bodyPr wrap="square" lIns="0" tIns="0" rIns="0" bIns="0" rtlCol="0" anchor="ctr"/>
          <a:lstStyle/>
          <a:p>
            <a:pPr marL="0" indent="0">
              <a:buNone/>
            </a:pPr>
            <a:r>
              <a:rPr lang="en-US" sz="3600" b="1" dirty="0">
                <a:solidFill>
                  <a:srgbClr val="FF8200"/>
                </a:solidFill>
                <a:latin typeface="Pretendard" pitchFamily="34" charset="0"/>
                <a:ea typeface="Pretendard" pitchFamily="34" charset="-122"/>
                <a:cs typeface="Pretendard" pitchFamily="34" charset="-120"/>
              </a:rPr>
              <a:t>mA</a:t>
            </a:r>
            <a:endParaRPr lang="en-US" sz="3600" dirty="0"/>
          </a:p>
        </p:txBody>
      </p:sp>
      <p:sp>
        <p:nvSpPr>
          <p:cNvPr id="26" name="Text 23"/>
          <p:cNvSpPr/>
          <p:nvPr/>
        </p:nvSpPr>
        <p:spPr>
          <a:xfrm>
            <a:off x="4055364" y="4754880"/>
            <a:ext cx="2775204"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管电流 (Current)</a:t>
            </a:r>
            <a:endParaRPr lang="en-US" sz="1100" dirty="0"/>
          </a:p>
        </p:txBody>
      </p:sp>
      <p:sp>
        <p:nvSpPr>
          <p:cNvPr id="27" name="Text 24"/>
          <p:cNvSpPr/>
          <p:nvPr/>
        </p:nvSpPr>
        <p:spPr>
          <a:xfrm>
            <a:off x="4055364" y="4983480"/>
            <a:ext cx="2775204" cy="274320"/>
          </a:xfrm>
          <a:prstGeom prst="rect">
            <a:avLst/>
          </a:prstGeom>
          <a:noFill/>
          <a:ln/>
        </p:spPr>
        <p:txBody>
          <a:bodyPr wrap="square" lIns="0" tIns="0" rIns="0" bIns="0" rtlCol="0" anchor="ctr"/>
          <a:lstStyle/>
          <a:p>
            <a:pPr marL="0" indent="0">
              <a:buNone/>
            </a:pPr>
            <a:r>
              <a:rPr lang="en-US" sz="1000" dirty="0">
                <a:solidFill>
                  <a:srgbClr val="6B7280"/>
                </a:solidFill>
                <a:latin typeface="Pretendard" pitchFamily="34" charset="0"/>
                <a:ea typeface="Pretendard" pitchFamily="34" charset="-122"/>
                <a:cs typeface="Pretendard" pitchFamily="34" charset="-120"/>
              </a:rPr>
              <a:t>0.1 – 2.5 mA</a:t>
            </a:r>
            <a:endParaRPr lang="en-US" sz="1000" dirty="0"/>
          </a:p>
        </p:txBody>
      </p:sp>
      <p:sp>
        <p:nvSpPr>
          <p:cNvPr id="28" name="Text 25"/>
          <p:cNvSpPr/>
          <p:nvPr/>
        </p:nvSpPr>
        <p:spPr>
          <a:xfrm>
            <a:off x="548640" y="5577840"/>
            <a:ext cx="64648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输入步骤 (Input Procedure)</a:t>
            </a:r>
            <a:endParaRPr lang="en-US" sz="1200" dirty="0"/>
          </a:p>
        </p:txBody>
      </p:sp>
      <p:sp>
        <p:nvSpPr>
          <p:cNvPr id="29" name="Shape 26"/>
          <p:cNvSpPr/>
          <p:nvPr/>
        </p:nvSpPr>
        <p:spPr>
          <a:xfrm>
            <a:off x="548640" y="5852160"/>
            <a:ext cx="731520" cy="27432"/>
          </a:xfrm>
          <a:prstGeom prst="rect">
            <a:avLst/>
          </a:prstGeom>
          <a:solidFill>
            <a:srgbClr val="4A6FA5"/>
          </a:solidFill>
          <a:ln/>
        </p:spPr>
        <p:txBody>
          <a:bodyPr/>
          <a:lstStyle/>
          <a:p>
            <a:endParaRPr lang="ko-KR" altLang="en-US"/>
          </a:p>
        </p:txBody>
      </p:sp>
      <p:sp>
        <p:nvSpPr>
          <p:cNvPr id="30" name="Shape 27"/>
          <p:cNvSpPr/>
          <p:nvPr/>
        </p:nvSpPr>
        <p:spPr>
          <a:xfrm>
            <a:off x="594360" y="6080760"/>
            <a:ext cx="274320" cy="274320"/>
          </a:xfrm>
          <a:prstGeom prst="ellipse">
            <a:avLst/>
          </a:prstGeom>
          <a:solidFill>
            <a:srgbClr val="4A6FA5"/>
          </a:solidFill>
          <a:ln/>
        </p:spPr>
        <p:txBody>
          <a:bodyPr/>
          <a:lstStyle/>
          <a:p>
            <a:endParaRPr lang="ko-KR" altLang="en-US"/>
          </a:p>
        </p:txBody>
      </p:sp>
      <p:sp>
        <p:nvSpPr>
          <p:cNvPr id="31" name="Text 28"/>
          <p:cNvSpPr/>
          <p:nvPr/>
        </p:nvSpPr>
        <p:spPr>
          <a:xfrm>
            <a:off x="594360" y="6080760"/>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1</a:t>
            </a:r>
            <a:endParaRPr lang="en-US" sz="1100" dirty="0"/>
          </a:p>
        </p:txBody>
      </p:sp>
      <p:sp>
        <p:nvSpPr>
          <p:cNvPr id="32" name="Text 29"/>
          <p:cNvSpPr/>
          <p:nvPr/>
        </p:nvSpPr>
        <p:spPr>
          <a:xfrm>
            <a:off x="960120" y="6035040"/>
            <a:ext cx="6007608" cy="365760"/>
          </a:xfrm>
          <a:prstGeom prst="rect">
            <a:avLst/>
          </a:prstGeom>
          <a:noFill/>
          <a:ln/>
        </p:spPr>
        <p:txBody>
          <a:bodyPr wrap="square" lIns="0" tIns="0" rIns="0" bIns="0" rtlCol="0" anchor="ctr"/>
          <a:lstStyle/>
          <a:p>
            <a:pPr marL="0" indent="0">
              <a:buNone/>
            </a:pPr>
            <a:r>
              <a:rPr lang="en-US" sz="1000" dirty="0">
                <a:solidFill>
                  <a:srgbClr val="1F2937"/>
                </a:solidFill>
                <a:latin typeface="Pretendard" pitchFamily="34" charset="0"/>
                <a:ea typeface="Pretendard" pitchFamily="34" charset="-122"/>
                <a:cs typeface="Pretendard" pitchFamily="34" charset="-120"/>
              </a:rPr>
              <a:t>在 X-RAY 输出调节栏中输入要使用的 kV 值。</a:t>
            </a:r>
            <a:endParaRPr lang="en-US" sz="1000" dirty="0"/>
          </a:p>
        </p:txBody>
      </p:sp>
      <p:sp>
        <p:nvSpPr>
          <p:cNvPr id="33" name="Shape 30"/>
          <p:cNvSpPr/>
          <p:nvPr/>
        </p:nvSpPr>
        <p:spPr>
          <a:xfrm>
            <a:off x="594360" y="6537960"/>
            <a:ext cx="274320" cy="274320"/>
          </a:xfrm>
          <a:prstGeom prst="ellipse">
            <a:avLst/>
          </a:prstGeom>
          <a:solidFill>
            <a:srgbClr val="4A6FA5"/>
          </a:solidFill>
          <a:ln/>
        </p:spPr>
        <p:txBody>
          <a:bodyPr/>
          <a:lstStyle/>
          <a:p>
            <a:endParaRPr lang="ko-KR" altLang="en-US"/>
          </a:p>
        </p:txBody>
      </p:sp>
      <p:sp>
        <p:nvSpPr>
          <p:cNvPr id="34" name="Text 31"/>
          <p:cNvSpPr/>
          <p:nvPr/>
        </p:nvSpPr>
        <p:spPr>
          <a:xfrm>
            <a:off x="594360" y="6537960"/>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2</a:t>
            </a:r>
            <a:endParaRPr lang="en-US" sz="1100" dirty="0"/>
          </a:p>
        </p:txBody>
      </p:sp>
      <p:sp>
        <p:nvSpPr>
          <p:cNvPr id="35" name="Text 32"/>
          <p:cNvSpPr/>
          <p:nvPr/>
        </p:nvSpPr>
        <p:spPr>
          <a:xfrm>
            <a:off x="960120" y="6492240"/>
            <a:ext cx="6007608" cy="365760"/>
          </a:xfrm>
          <a:prstGeom prst="rect">
            <a:avLst/>
          </a:prstGeom>
          <a:noFill/>
          <a:ln/>
        </p:spPr>
        <p:txBody>
          <a:bodyPr wrap="square" lIns="0" tIns="0" rIns="0" bIns="0" rtlCol="0" anchor="ctr"/>
          <a:lstStyle/>
          <a:p>
            <a:pPr marL="0" indent="0">
              <a:buNone/>
            </a:pPr>
            <a:r>
              <a:rPr lang="en-US" sz="1000" dirty="0">
                <a:solidFill>
                  <a:srgbClr val="1F2937"/>
                </a:solidFill>
                <a:latin typeface="Pretendard" pitchFamily="34" charset="0"/>
                <a:ea typeface="Pretendard" pitchFamily="34" charset="-122"/>
                <a:cs typeface="Pretendard" pitchFamily="34" charset="-120"/>
              </a:rPr>
              <a:t>同样输入 uA（mA）值。</a:t>
            </a:r>
            <a:endParaRPr lang="en-US" sz="1000" dirty="0"/>
          </a:p>
        </p:txBody>
      </p:sp>
      <p:sp>
        <p:nvSpPr>
          <p:cNvPr id="36" name="Shape 33"/>
          <p:cNvSpPr/>
          <p:nvPr/>
        </p:nvSpPr>
        <p:spPr>
          <a:xfrm>
            <a:off x="594360" y="6995160"/>
            <a:ext cx="274320" cy="274320"/>
          </a:xfrm>
          <a:prstGeom prst="ellipse">
            <a:avLst/>
          </a:prstGeom>
          <a:solidFill>
            <a:srgbClr val="4A6FA5"/>
          </a:solidFill>
          <a:ln/>
        </p:spPr>
        <p:txBody>
          <a:bodyPr/>
          <a:lstStyle/>
          <a:p>
            <a:endParaRPr lang="ko-KR" altLang="en-US"/>
          </a:p>
        </p:txBody>
      </p:sp>
      <p:sp>
        <p:nvSpPr>
          <p:cNvPr id="37" name="Text 34"/>
          <p:cNvSpPr/>
          <p:nvPr/>
        </p:nvSpPr>
        <p:spPr>
          <a:xfrm>
            <a:off x="594360" y="6995160"/>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3</a:t>
            </a:r>
            <a:endParaRPr lang="en-US" sz="1100" dirty="0"/>
          </a:p>
        </p:txBody>
      </p:sp>
      <p:sp>
        <p:nvSpPr>
          <p:cNvPr id="38" name="Text 35"/>
          <p:cNvSpPr/>
          <p:nvPr/>
        </p:nvSpPr>
        <p:spPr>
          <a:xfrm>
            <a:off x="960120" y="6949440"/>
            <a:ext cx="6007608" cy="365760"/>
          </a:xfrm>
          <a:prstGeom prst="rect">
            <a:avLst/>
          </a:prstGeom>
          <a:noFill/>
          <a:ln/>
        </p:spPr>
        <p:txBody>
          <a:bodyPr wrap="square" lIns="0" tIns="0" rIns="0" bIns="0" rtlCol="0" anchor="ctr"/>
          <a:lstStyle/>
          <a:p>
            <a:pPr marL="0" indent="0">
              <a:buNone/>
            </a:pPr>
            <a:r>
              <a:rPr lang="en-US" sz="1000" dirty="0">
                <a:solidFill>
                  <a:srgbClr val="1F2937"/>
                </a:solidFill>
                <a:latin typeface="Pretendard" pitchFamily="34" charset="0"/>
                <a:ea typeface="Pretendard" pitchFamily="34" charset="-122"/>
                <a:cs typeface="Pretendard" pitchFamily="34" charset="-120"/>
              </a:rPr>
              <a:t>输入各值后按「Enter」键确认。</a:t>
            </a:r>
            <a:endParaRPr lang="en-US" sz="1000" dirty="0"/>
          </a:p>
        </p:txBody>
      </p:sp>
      <p:sp>
        <p:nvSpPr>
          <p:cNvPr id="39" name="Shape 36"/>
          <p:cNvSpPr/>
          <p:nvPr/>
        </p:nvSpPr>
        <p:spPr>
          <a:xfrm>
            <a:off x="594360" y="7452360"/>
            <a:ext cx="274320" cy="274320"/>
          </a:xfrm>
          <a:prstGeom prst="ellipse">
            <a:avLst/>
          </a:prstGeom>
          <a:solidFill>
            <a:srgbClr val="4A6FA5"/>
          </a:solidFill>
          <a:ln/>
        </p:spPr>
        <p:txBody>
          <a:bodyPr/>
          <a:lstStyle/>
          <a:p>
            <a:endParaRPr lang="ko-KR" altLang="en-US"/>
          </a:p>
        </p:txBody>
      </p:sp>
      <p:sp>
        <p:nvSpPr>
          <p:cNvPr id="40" name="Text 37"/>
          <p:cNvSpPr/>
          <p:nvPr/>
        </p:nvSpPr>
        <p:spPr>
          <a:xfrm>
            <a:off x="594360" y="7452360"/>
            <a:ext cx="274320"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4</a:t>
            </a:r>
            <a:endParaRPr lang="en-US" sz="1100" dirty="0"/>
          </a:p>
        </p:txBody>
      </p:sp>
      <p:sp>
        <p:nvSpPr>
          <p:cNvPr id="41" name="Text 38"/>
          <p:cNvSpPr/>
          <p:nvPr/>
        </p:nvSpPr>
        <p:spPr>
          <a:xfrm>
            <a:off x="960120" y="7406640"/>
            <a:ext cx="6007608" cy="365760"/>
          </a:xfrm>
          <a:prstGeom prst="rect">
            <a:avLst/>
          </a:prstGeom>
          <a:noFill/>
          <a:ln/>
        </p:spPr>
        <p:txBody>
          <a:bodyPr wrap="square" lIns="0" tIns="0" rIns="0" bIns="0" rtlCol="0" anchor="ctr"/>
          <a:lstStyle/>
          <a:p>
            <a:pPr marL="0" indent="0">
              <a:buNone/>
            </a:pPr>
            <a:r>
              <a:rPr lang="en-US" sz="1000" dirty="0">
                <a:solidFill>
                  <a:srgbClr val="1F2937"/>
                </a:solidFill>
                <a:latin typeface="Pretendard" pitchFamily="34" charset="0"/>
                <a:ea typeface="Pretendard" pitchFamily="34" charset="-122"/>
                <a:cs typeface="Pretendard" pitchFamily="34" charset="-120"/>
              </a:rPr>
              <a:t>输出调节后，重新确认 LUT 以检查图像质量。</a:t>
            </a:r>
            <a:endParaRPr lang="en-US" sz="1000" dirty="0"/>
          </a:p>
        </p:txBody>
      </p:sp>
      <p:sp>
        <p:nvSpPr>
          <p:cNvPr id="42" name="Shape 39"/>
          <p:cNvSpPr/>
          <p:nvPr/>
        </p:nvSpPr>
        <p:spPr>
          <a:xfrm>
            <a:off x="548640" y="9409176"/>
            <a:ext cx="6464808" cy="822960"/>
          </a:xfrm>
          <a:prstGeom prst="rect">
            <a:avLst/>
          </a:prstGeom>
          <a:solidFill>
            <a:srgbClr val="FFF3E0"/>
          </a:solidFill>
          <a:ln w="12700">
            <a:solidFill>
              <a:srgbClr val="FF8200"/>
            </a:solidFill>
            <a:prstDash val="solid"/>
          </a:ln>
        </p:spPr>
        <p:txBody>
          <a:bodyPr/>
          <a:lstStyle/>
          <a:p>
            <a:endParaRPr lang="ko-KR" altLang="en-US"/>
          </a:p>
        </p:txBody>
      </p:sp>
      <p:sp>
        <p:nvSpPr>
          <p:cNvPr id="43" name="Shape 40"/>
          <p:cNvSpPr/>
          <p:nvPr/>
        </p:nvSpPr>
        <p:spPr>
          <a:xfrm>
            <a:off x="548640" y="9409176"/>
            <a:ext cx="73152" cy="822960"/>
          </a:xfrm>
          <a:prstGeom prst="rect">
            <a:avLst/>
          </a:prstGeom>
          <a:solidFill>
            <a:srgbClr val="FF8200"/>
          </a:solidFill>
          <a:ln/>
        </p:spPr>
        <p:txBody>
          <a:bodyPr/>
          <a:lstStyle/>
          <a:p>
            <a:endParaRPr lang="ko-KR" altLang="en-US"/>
          </a:p>
        </p:txBody>
      </p:sp>
      <p:pic>
        <p:nvPicPr>
          <p:cNvPr id="44" name="Image 1" descr="preencoded.png"/>
          <p:cNvPicPr>
            <a:picLocks noChangeAspect="1"/>
          </p:cNvPicPr>
          <p:nvPr/>
        </p:nvPicPr>
        <p:blipFill>
          <a:blip r:embed="rId4"/>
          <a:stretch>
            <a:fillRect/>
          </a:stretch>
        </p:blipFill>
        <p:spPr>
          <a:xfrm>
            <a:off x="731520" y="9573768"/>
            <a:ext cx="292608" cy="292608"/>
          </a:xfrm>
          <a:prstGeom prst="rect">
            <a:avLst/>
          </a:prstGeom>
        </p:spPr>
      </p:pic>
      <p:sp>
        <p:nvSpPr>
          <p:cNvPr id="45" name="Text 41"/>
          <p:cNvSpPr/>
          <p:nvPr/>
        </p:nvSpPr>
        <p:spPr>
          <a:xfrm>
            <a:off x="1143000" y="9528048"/>
            <a:ext cx="5733288" cy="256032"/>
          </a:xfrm>
          <a:prstGeom prst="rect">
            <a:avLst/>
          </a:prstGeom>
          <a:noFill/>
          <a:ln/>
        </p:spPr>
        <p:txBody>
          <a:bodyPr wrap="square" lIns="0" tIns="0" rIns="0" bIns="0" rtlCol="0" anchor="ctr"/>
          <a:lstStyle/>
          <a:p>
            <a:pPr marL="0" indent="0">
              <a:buNone/>
            </a:pPr>
            <a:r>
              <a:rPr lang="en-US" sz="900" b="1" kern="0" spc="400" dirty="0">
                <a:solidFill>
                  <a:srgbClr val="FF8200"/>
                </a:solidFill>
                <a:latin typeface="Pretendard" pitchFamily="34" charset="0"/>
                <a:ea typeface="Pretendard" pitchFamily="34" charset="-122"/>
                <a:cs typeface="Pretendard" pitchFamily="34" charset="-120"/>
              </a:rPr>
              <a:t>WARNING · 更改输出时</a:t>
            </a:r>
            <a:endParaRPr lang="en-US" sz="900" dirty="0"/>
          </a:p>
        </p:txBody>
      </p:sp>
      <p:sp>
        <p:nvSpPr>
          <p:cNvPr id="46" name="Text 42"/>
          <p:cNvSpPr/>
          <p:nvPr/>
        </p:nvSpPr>
        <p:spPr>
          <a:xfrm>
            <a:off x="1143000" y="9774936"/>
            <a:ext cx="5733288" cy="36576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更改 X-Ray 输出时，图像可能暂时损坏。更改后请务必重新确认 LUT，必要时重新执行探测器校准。</a:t>
            </a:r>
            <a:endParaRPr lang="en-US" sz="95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10 · Software UI · 程序 UI 说明</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42</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10.5</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Toolbar — Macro · 工具栏 — 宏</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自动检测</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执行自动检测时使用。若无自动检测判读模块，可在保存位置后手动分类 OK/NG。</a:t>
            </a:r>
            <a:endParaRPr lang="en-US" sz="1000" dirty="0"/>
          </a:p>
        </p:txBody>
      </p:sp>
      <p:sp>
        <p:nvSpPr>
          <p:cNvPr id="15" name="Shape 13"/>
          <p:cNvSpPr/>
          <p:nvPr/>
        </p:nvSpPr>
        <p:spPr>
          <a:xfrm>
            <a:off x="548640" y="2011680"/>
            <a:ext cx="6464808" cy="54864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58.png"/>
          <p:cNvPicPr>
            <a:picLocks noChangeAspect="1"/>
          </p:cNvPicPr>
          <p:nvPr/>
        </p:nvPicPr>
        <p:blipFill>
          <a:blip r:embed="rId3"/>
          <a:srcRect/>
          <a:stretch/>
        </p:blipFill>
        <p:spPr>
          <a:xfrm>
            <a:off x="621792" y="2084832"/>
            <a:ext cx="6318504" cy="5120640"/>
          </a:xfrm>
          <a:prstGeom prst="rect">
            <a:avLst/>
          </a:prstGeom>
        </p:spPr>
      </p:pic>
      <p:sp>
        <p:nvSpPr>
          <p:cNvPr id="17" name="Text 14"/>
          <p:cNvSpPr/>
          <p:nvPr/>
        </p:nvSpPr>
        <p:spPr>
          <a:xfrm>
            <a:off x="548640" y="722376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10.6 · 宏工具栏</a:t>
            </a:r>
            <a:endParaRPr lang="en-US" sz="850" dirty="0"/>
          </a:p>
        </p:txBody>
      </p:sp>
      <p:sp>
        <p:nvSpPr>
          <p:cNvPr id="18" name="Shape 15"/>
          <p:cNvSpPr/>
          <p:nvPr/>
        </p:nvSpPr>
        <p:spPr>
          <a:xfrm>
            <a:off x="548640" y="7680960"/>
            <a:ext cx="3140964" cy="1371600"/>
          </a:xfrm>
          <a:prstGeom prst="rect">
            <a:avLst/>
          </a:prstGeom>
          <a:solidFill>
            <a:srgbClr val="FAFBFC"/>
          </a:solidFill>
          <a:ln w="12700">
            <a:solidFill>
              <a:srgbClr val="DDE3EA"/>
            </a:solidFill>
            <a:prstDash val="solid"/>
          </a:ln>
        </p:spPr>
        <p:txBody>
          <a:bodyPr/>
          <a:lstStyle/>
          <a:p>
            <a:endParaRPr lang="ko-KR" altLang="en-US"/>
          </a:p>
        </p:txBody>
      </p:sp>
      <p:sp>
        <p:nvSpPr>
          <p:cNvPr id="19" name="Shape 16"/>
          <p:cNvSpPr/>
          <p:nvPr/>
        </p:nvSpPr>
        <p:spPr>
          <a:xfrm>
            <a:off x="548640" y="7680960"/>
            <a:ext cx="3140964" cy="54864"/>
          </a:xfrm>
          <a:prstGeom prst="rect">
            <a:avLst/>
          </a:prstGeom>
          <a:solidFill>
            <a:srgbClr val="0F8554"/>
          </a:solidFill>
          <a:ln/>
        </p:spPr>
        <p:txBody>
          <a:bodyPr/>
          <a:lstStyle/>
          <a:p>
            <a:endParaRPr lang="ko-KR" altLang="en-US"/>
          </a:p>
        </p:txBody>
      </p:sp>
      <p:sp>
        <p:nvSpPr>
          <p:cNvPr id="20" name="Text 17"/>
          <p:cNvSpPr/>
          <p:nvPr/>
        </p:nvSpPr>
        <p:spPr>
          <a:xfrm>
            <a:off x="731520" y="7863840"/>
            <a:ext cx="2866644"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自动检测</a:t>
            </a:r>
            <a:endParaRPr lang="en-US" sz="1300" dirty="0"/>
          </a:p>
        </p:txBody>
      </p:sp>
      <p:sp>
        <p:nvSpPr>
          <p:cNvPr id="21" name="Text 18"/>
          <p:cNvSpPr/>
          <p:nvPr/>
        </p:nvSpPr>
        <p:spPr>
          <a:xfrm>
            <a:off x="731520" y="8138160"/>
            <a:ext cx="2866644" cy="228600"/>
          </a:xfrm>
          <a:prstGeom prst="rect">
            <a:avLst/>
          </a:prstGeom>
          <a:noFill/>
          <a:ln/>
        </p:spPr>
        <p:txBody>
          <a:bodyPr wrap="square" lIns="0" tIns="0" rIns="0" bIns="0" rtlCol="0" anchor="ctr"/>
          <a:lstStyle/>
          <a:p>
            <a:pPr marL="0" indent="0">
              <a:buNone/>
            </a:pPr>
            <a:r>
              <a:rPr lang="en-US" sz="900" i="1" dirty="0">
                <a:solidFill>
                  <a:srgbClr val="0F8554"/>
                </a:solidFill>
                <a:latin typeface="Pretendard" pitchFamily="34" charset="0"/>
                <a:ea typeface="Pretendard" pitchFamily="34" charset="-122"/>
                <a:cs typeface="Pretendard" pitchFamily="34" charset="-120"/>
              </a:rPr>
              <a:t>自动检测</a:t>
            </a:r>
            <a:endParaRPr lang="en-US" sz="900" dirty="0"/>
          </a:p>
        </p:txBody>
      </p:sp>
      <p:sp>
        <p:nvSpPr>
          <p:cNvPr id="22" name="Text 19"/>
          <p:cNvSpPr/>
          <p:nvPr/>
        </p:nvSpPr>
        <p:spPr>
          <a:xfrm>
            <a:off x="731520" y="8412480"/>
            <a:ext cx="2866644" cy="5486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运行预先设定的宏，自动执行检测程序。</a:t>
            </a:r>
            <a:endParaRPr lang="en-US" sz="950" dirty="0"/>
          </a:p>
        </p:txBody>
      </p:sp>
      <p:sp>
        <p:nvSpPr>
          <p:cNvPr id="23" name="Shape 20"/>
          <p:cNvSpPr/>
          <p:nvPr/>
        </p:nvSpPr>
        <p:spPr>
          <a:xfrm>
            <a:off x="3872484" y="7680960"/>
            <a:ext cx="3140964" cy="1371600"/>
          </a:xfrm>
          <a:prstGeom prst="rect">
            <a:avLst/>
          </a:prstGeom>
          <a:solidFill>
            <a:srgbClr val="FAFBFC"/>
          </a:solidFill>
          <a:ln w="12700">
            <a:solidFill>
              <a:srgbClr val="DDE3EA"/>
            </a:solidFill>
            <a:prstDash val="solid"/>
          </a:ln>
        </p:spPr>
        <p:txBody>
          <a:bodyPr/>
          <a:lstStyle/>
          <a:p>
            <a:endParaRPr lang="ko-KR" altLang="en-US"/>
          </a:p>
        </p:txBody>
      </p:sp>
      <p:sp>
        <p:nvSpPr>
          <p:cNvPr id="24" name="Shape 21"/>
          <p:cNvSpPr/>
          <p:nvPr/>
        </p:nvSpPr>
        <p:spPr>
          <a:xfrm>
            <a:off x="3872484" y="7680960"/>
            <a:ext cx="3140964" cy="54864"/>
          </a:xfrm>
          <a:prstGeom prst="rect">
            <a:avLst/>
          </a:prstGeom>
          <a:solidFill>
            <a:srgbClr val="FF8200"/>
          </a:solidFill>
          <a:ln/>
        </p:spPr>
        <p:txBody>
          <a:bodyPr/>
          <a:lstStyle/>
          <a:p>
            <a:endParaRPr lang="ko-KR" altLang="en-US"/>
          </a:p>
        </p:txBody>
      </p:sp>
      <p:sp>
        <p:nvSpPr>
          <p:cNvPr id="25" name="Text 22"/>
          <p:cNvSpPr/>
          <p:nvPr/>
        </p:nvSpPr>
        <p:spPr>
          <a:xfrm>
            <a:off x="4055364" y="7863840"/>
            <a:ext cx="2866644"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手动 OK/NG 分类</a:t>
            </a:r>
            <a:endParaRPr lang="en-US" sz="1300" dirty="0"/>
          </a:p>
        </p:txBody>
      </p:sp>
      <p:sp>
        <p:nvSpPr>
          <p:cNvPr id="26" name="Text 23"/>
          <p:cNvSpPr/>
          <p:nvPr/>
        </p:nvSpPr>
        <p:spPr>
          <a:xfrm>
            <a:off x="4055364" y="8138160"/>
            <a:ext cx="2866644" cy="228600"/>
          </a:xfrm>
          <a:prstGeom prst="rect">
            <a:avLst/>
          </a:prstGeom>
          <a:noFill/>
          <a:ln/>
        </p:spPr>
        <p:txBody>
          <a:bodyPr wrap="square" lIns="0" tIns="0" rIns="0" bIns="0" rtlCol="0" anchor="ctr"/>
          <a:lstStyle/>
          <a:p>
            <a:pPr marL="0" indent="0">
              <a:buNone/>
            </a:pPr>
            <a:r>
              <a:rPr lang="en-US" sz="900" i="1" dirty="0">
                <a:solidFill>
                  <a:srgbClr val="FF8200"/>
                </a:solidFill>
                <a:latin typeface="Pretendard" pitchFamily="34" charset="0"/>
                <a:ea typeface="Pretendard" pitchFamily="34" charset="-122"/>
                <a:cs typeface="Pretendard" pitchFamily="34" charset="-120"/>
              </a:rPr>
              <a:t>手动 OK/NG 分类</a:t>
            </a:r>
            <a:endParaRPr lang="en-US" sz="900" dirty="0"/>
          </a:p>
        </p:txBody>
      </p:sp>
      <p:sp>
        <p:nvSpPr>
          <p:cNvPr id="27" name="Text 24"/>
          <p:cNvSpPr/>
          <p:nvPr/>
        </p:nvSpPr>
        <p:spPr>
          <a:xfrm>
            <a:off x="4055364" y="8412480"/>
            <a:ext cx="2866644" cy="5486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若无自动判读模块，保存位置后由作业人员手动分类良品／不良品。</a:t>
            </a:r>
            <a:endParaRPr lang="en-US" sz="950" dirty="0"/>
          </a:p>
        </p:txBody>
      </p:sp>
      <p:sp>
        <p:nvSpPr>
          <p:cNvPr id="28" name="Shape 25"/>
          <p:cNvSpPr/>
          <p:nvPr/>
        </p:nvSpPr>
        <p:spPr>
          <a:xfrm>
            <a:off x="548640" y="10094976"/>
            <a:ext cx="6464808" cy="365760"/>
          </a:xfrm>
          <a:prstGeom prst="rect">
            <a:avLst/>
          </a:prstGeom>
          <a:solidFill>
            <a:srgbClr val="F4F6F8"/>
          </a:solidFill>
          <a:ln w="12700">
            <a:solidFill>
              <a:srgbClr val="005EB8"/>
            </a:solidFill>
            <a:prstDash val="solid"/>
          </a:ln>
        </p:spPr>
        <p:txBody>
          <a:bodyPr/>
          <a:lstStyle/>
          <a:p>
            <a:endParaRPr lang="ko-KR" altLang="en-US"/>
          </a:p>
        </p:txBody>
      </p:sp>
      <p:sp>
        <p:nvSpPr>
          <p:cNvPr id="29" name="Shape 26"/>
          <p:cNvSpPr/>
          <p:nvPr/>
        </p:nvSpPr>
        <p:spPr>
          <a:xfrm>
            <a:off x="548640" y="10094976"/>
            <a:ext cx="73152" cy="365760"/>
          </a:xfrm>
          <a:prstGeom prst="rect">
            <a:avLst/>
          </a:prstGeom>
          <a:solidFill>
            <a:srgbClr val="005EB8"/>
          </a:solidFill>
          <a:ln/>
        </p:spPr>
        <p:txBody>
          <a:bodyPr/>
          <a:lstStyle/>
          <a:p>
            <a:endParaRPr lang="ko-KR" altLang="en-US"/>
          </a:p>
        </p:txBody>
      </p:sp>
      <p:pic>
        <p:nvPicPr>
          <p:cNvPr id="30" name="Image 1" descr="preencoded.png"/>
          <p:cNvPicPr>
            <a:picLocks noChangeAspect="1"/>
          </p:cNvPicPr>
          <p:nvPr/>
        </p:nvPicPr>
        <p:blipFill>
          <a:blip r:embed="rId4"/>
          <a:stretch>
            <a:fillRect/>
          </a:stretch>
        </p:blipFill>
        <p:spPr>
          <a:xfrm>
            <a:off x="678688" y="10126980"/>
            <a:ext cx="292608" cy="292608"/>
          </a:xfrm>
          <a:prstGeom prst="rect">
            <a:avLst/>
          </a:prstGeom>
        </p:spPr>
      </p:pic>
      <p:sp>
        <p:nvSpPr>
          <p:cNvPr id="31" name="Text 27"/>
          <p:cNvSpPr/>
          <p:nvPr/>
        </p:nvSpPr>
        <p:spPr>
          <a:xfrm>
            <a:off x="1028192" y="10145268"/>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参考</a:t>
            </a:r>
            <a:endParaRPr lang="en-US" sz="900" dirty="0"/>
          </a:p>
        </p:txBody>
      </p:sp>
      <p:sp>
        <p:nvSpPr>
          <p:cNvPr id="32" name="Text 28"/>
          <p:cNvSpPr/>
          <p:nvPr/>
        </p:nvSpPr>
        <p:spPr>
          <a:xfrm>
            <a:off x="1463040" y="10202164"/>
            <a:ext cx="5733288" cy="256032"/>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宏的详细使用方法请参阅第 11.5 节宏使用方法（第 50 页）。</a:t>
            </a:r>
            <a:endParaRPr lang="en-US" sz="95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10 · Software UI · 程序 UI 说明</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43</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10.6</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Toolbar — Measurement · 工具栏 — 测量</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标注与测量</a:t>
            </a:r>
            <a:endParaRPr lang="en-US" sz="1000" dirty="0"/>
          </a:p>
        </p:txBody>
      </p:sp>
      <p:sp>
        <p:nvSpPr>
          <p:cNvPr id="14" name="Text 12"/>
          <p:cNvSpPr/>
          <p:nvPr/>
        </p:nvSpPr>
        <p:spPr>
          <a:xfrm>
            <a:off x="548640" y="1417320"/>
            <a:ext cx="6464808" cy="54864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提供 Annotation（标注）功能和 Measurement（测量）功能。Annotation 用于在不测量的情况下在图像上标注符号和文本，Measurement 用于测量直线长度、垂直／水平线长度、角度、圆半径等。</a:t>
            </a:r>
            <a:endParaRPr lang="en-US" sz="1000" dirty="0"/>
          </a:p>
        </p:txBody>
      </p:sp>
      <p:sp>
        <p:nvSpPr>
          <p:cNvPr id="15" name="Shape 13"/>
          <p:cNvSpPr/>
          <p:nvPr/>
        </p:nvSpPr>
        <p:spPr>
          <a:xfrm>
            <a:off x="548640" y="2103120"/>
            <a:ext cx="6464808" cy="41148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59.png"/>
          <p:cNvPicPr>
            <a:picLocks noChangeAspect="1"/>
          </p:cNvPicPr>
          <p:nvPr/>
        </p:nvPicPr>
        <p:blipFill>
          <a:blip r:embed="rId3"/>
          <a:srcRect/>
          <a:stretch/>
        </p:blipFill>
        <p:spPr>
          <a:xfrm>
            <a:off x="621792" y="2176272"/>
            <a:ext cx="6318504" cy="3749040"/>
          </a:xfrm>
          <a:prstGeom prst="rect">
            <a:avLst/>
          </a:prstGeom>
        </p:spPr>
      </p:pic>
      <p:sp>
        <p:nvSpPr>
          <p:cNvPr id="17" name="Text 14"/>
          <p:cNvSpPr/>
          <p:nvPr/>
        </p:nvSpPr>
        <p:spPr>
          <a:xfrm>
            <a:off x="548640" y="59436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10.7 · 测量工具栏</a:t>
            </a:r>
            <a:endParaRPr lang="en-US" sz="850" dirty="0"/>
          </a:p>
        </p:txBody>
      </p:sp>
      <p:sp>
        <p:nvSpPr>
          <p:cNvPr id="18" name="Shape 15"/>
          <p:cNvSpPr/>
          <p:nvPr/>
        </p:nvSpPr>
        <p:spPr>
          <a:xfrm>
            <a:off x="548640" y="6355080"/>
            <a:ext cx="6464808" cy="1371600"/>
          </a:xfrm>
          <a:prstGeom prst="rect">
            <a:avLst/>
          </a:prstGeom>
          <a:solidFill>
            <a:srgbClr val="FFFFFF"/>
          </a:solidFill>
          <a:ln w="12700">
            <a:solidFill>
              <a:srgbClr val="DDE3EA"/>
            </a:solidFill>
            <a:prstDash val="solid"/>
          </a:ln>
        </p:spPr>
        <p:txBody>
          <a:bodyPr/>
          <a:lstStyle/>
          <a:p>
            <a:endParaRPr lang="ko-KR" altLang="en-US"/>
          </a:p>
        </p:txBody>
      </p:sp>
      <p:sp>
        <p:nvSpPr>
          <p:cNvPr id="19" name="Shape 16"/>
          <p:cNvSpPr/>
          <p:nvPr/>
        </p:nvSpPr>
        <p:spPr>
          <a:xfrm>
            <a:off x="548640" y="6355080"/>
            <a:ext cx="6464808" cy="54864"/>
          </a:xfrm>
          <a:prstGeom prst="rect">
            <a:avLst/>
          </a:prstGeom>
          <a:solidFill>
            <a:srgbClr val="4A6FA5"/>
          </a:solidFill>
          <a:ln/>
        </p:spPr>
        <p:txBody>
          <a:bodyPr/>
          <a:lstStyle/>
          <a:p>
            <a:endParaRPr lang="ko-KR" altLang="en-US"/>
          </a:p>
        </p:txBody>
      </p:sp>
      <p:pic>
        <p:nvPicPr>
          <p:cNvPr id="20" name="Image 1" descr="preencoded.png"/>
          <p:cNvPicPr>
            <a:picLocks noChangeAspect="1"/>
          </p:cNvPicPr>
          <p:nvPr/>
        </p:nvPicPr>
        <p:blipFill>
          <a:blip r:embed="rId4"/>
          <a:stretch>
            <a:fillRect/>
          </a:stretch>
        </p:blipFill>
        <p:spPr>
          <a:xfrm>
            <a:off x="731520" y="6583680"/>
            <a:ext cx="365760" cy="365760"/>
          </a:xfrm>
          <a:prstGeom prst="rect">
            <a:avLst/>
          </a:prstGeom>
        </p:spPr>
      </p:pic>
      <p:sp>
        <p:nvSpPr>
          <p:cNvPr id="21" name="Text 17"/>
          <p:cNvSpPr/>
          <p:nvPr/>
        </p:nvSpPr>
        <p:spPr>
          <a:xfrm>
            <a:off x="1280160" y="6537960"/>
            <a:ext cx="564184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上方菜单 — Annotation</a:t>
            </a:r>
            <a:endParaRPr lang="en-US" sz="1200" dirty="0"/>
          </a:p>
        </p:txBody>
      </p:sp>
      <p:sp>
        <p:nvSpPr>
          <p:cNvPr id="22" name="Text 18"/>
          <p:cNvSpPr/>
          <p:nvPr/>
        </p:nvSpPr>
        <p:spPr>
          <a:xfrm>
            <a:off x="1280160" y="6812280"/>
            <a:ext cx="5641848" cy="201168"/>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上方菜单 — Annotation</a:t>
            </a:r>
            <a:endParaRPr lang="en-US" sz="850" dirty="0"/>
          </a:p>
        </p:txBody>
      </p:sp>
      <p:sp>
        <p:nvSpPr>
          <p:cNvPr id="23" name="Text 19"/>
          <p:cNvSpPr/>
          <p:nvPr/>
        </p:nvSpPr>
        <p:spPr>
          <a:xfrm>
            <a:off x="1280160" y="7068312"/>
            <a:ext cx="5641848" cy="594360"/>
          </a:xfrm>
          <a:prstGeom prst="rect">
            <a:avLst/>
          </a:prstGeom>
          <a:noFill/>
          <a:ln/>
        </p:spPr>
        <p:txBody>
          <a:bodyPr wrap="square" lIns="0" tIns="0" rIns="0" bIns="0" rtlCol="0" anchor="t"/>
          <a:lstStyle/>
          <a:p>
            <a:pPr marL="0" indent="0">
              <a:spcAft>
                <a:spcPts val="200"/>
              </a:spcAft>
              <a:buNone/>
            </a:pPr>
            <a:r>
              <a:rPr lang="en-US" sz="950" b="1" dirty="0">
                <a:solidFill>
                  <a:srgbClr val="4A6FA5"/>
                </a:solidFill>
                <a:latin typeface="Pretendard" pitchFamily="34" charset="0"/>
                <a:ea typeface="Pretendard" pitchFamily="34" charset="-122"/>
                <a:cs typeface="Pretendard" pitchFamily="34" charset="-120"/>
              </a:rPr>
              <a:t>▸  在不测量的情况下在图像上标注所需符号</a:t>
            </a:r>
            <a:endParaRPr lang="en-US" sz="950" dirty="0"/>
          </a:p>
          <a:p>
            <a:pPr marL="0" indent="0">
              <a:spcAft>
                <a:spcPts val="200"/>
              </a:spcAft>
              <a:buNone/>
            </a:pPr>
            <a:r>
              <a:rPr lang="en-US" sz="950" b="1" dirty="0">
                <a:solidFill>
                  <a:srgbClr val="4A6FA5"/>
                </a:solidFill>
                <a:latin typeface="Pretendard" pitchFamily="34" charset="0"/>
                <a:ea typeface="Pretendard" pitchFamily="34" charset="-122"/>
                <a:cs typeface="Pretendard" pitchFamily="34" charset="-120"/>
              </a:rPr>
              <a:t>▸  添加文本标签</a:t>
            </a:r>
            <a:endParaRPr lang="en-US" sz="950" dirty="0"/>
          </a:p>
          <a:p>
            <a:pPr marL="0" indent="0">
              <a:spcAft>
                <a:spcPts val="200"/>
              </a:spcAft>
              <a:buNone/>
            </a:pPr>
            <a:r>
              <a:rPr lang="en-US" sz="950" b="1" dirty="0">
                <a:solidFill>
                  <a:srgbClr val="4A6FA5"/>
                </a:solidFill>
                <a:latin typeface="Pretendard" pitchFamily="34" charset="0"/>
                <a:ea typeface="Pretendard" pitchFamily="34" charset="-122"/>
                <a:cs typeface="Pretendard" pitchFamily="34" charset="-120"/>
              </a:rPr>
              <a:t>▸  绘制箭头、矩形等图形</a:t>
            </a:r>
            <a:endParaRPr lang="en-US" sz="950" dirty="0"/>
          </a:p>
        </p:txBody>
      </p:sp>
      <p:sp>
        <p:nvSpPr>
          <p:cNvPr id="24" name="Shape 20"/>
          <p:cNvSpPr/>
          <p:nvPr/>
        </p:nvSpPr>
        <p:spPr>
          <a:xfrm>
            <a:off x="548640" y="7863840"/>
            <a:ext cx="6464808" cy="1371600"/>
          </a:xfrm>
          <a:prstGeom prst="rect">
            <a:avLst/>
          </a:prstGeom>
          <a:solidFill>
            <a:srgbClr val="FFFFFF"/>
          </a:solidFill>
          <a:ln w="12700">
            <a:solidFill>
              <a:srgbClr val="DDE3EA"/>
            </a:solidFill>
            <a:prstDash val="solid"/>
          </a:ln>
        </p:spPr>
        <p:txBody>
          <a:bodyPr/>
          <a:lstStyle/>
          <a:p>
            <a:endParaRPr lang="ko-KR" altLang="en-US"/>
          </a:p>
        </p:txBody>
      </p:sp>
      <p:sp>
        <p:nvSpPr>
          <p:cNvPr id="25" name="Shape 21"/>
          <p:cNvSpPr/>
          <p:nvPr/>
        </p:nvSpPr>
        <p:spPr>
          <a:xfrm>
            <a:off x="548640" y="7863840"/>
            <a:ext cx="6464808" cy="54864"/>
          </a:xfrm>
          <a:prstGeom prst="rect">
            <a:avLst/>
          </a:prstGeom>
          <a:solidFill>
            <a:srgbClr val="4A6FA5"/>
          </a:solidFill>
          <a:ln/>
        </p:spPr>
        <p:txBody>
          <a:bodyPr/>
          <a:lstStyle/>
          <a:p>
            <a:endParaRPr lang="ko-KR" altLang="en-US"/>
          </a:p>
        </p:txBody>
      </p:sp>
      <p:pic>
        <p:nvPicPr>
          <p:cNvPr id="26" name="Image 2" descr="preencoded.png"/>
          <p:cNvPicPr>
            <a:picLocks noChangeAspect="1"/>
          </p:cNvPicPr>
          <p:nvPr/>
        </p:nvPicPr>
        <p:blipFill>
          <a:blip r:embed="rId5"/>
          <a:stretch>
            <a:fillRect/>
          </a:stretch>
        </p:blipFill>
        <p:spPr>
          <a:xfrm>
            <a:off x="731520" y="8092440"/>
            <a:ext cx="365760" cy="365760"/>
          </a:xfrm>
          <a:prstGeom prst="rect">
            <a:avLst/>
          </a:prstGeom>
        </p:spPr>
      </p:pic>
      <p:sp>
        <p:nvSpPr>
          <p:cNvPr id="27" name="Text 22"/>
          <p:cNvSpPr/>
          <p:nvPr/>
        </p:nvSpPr>
        <p:spPr>
          <a:xfrm>
            <a:off x="1280160" y="8046720"/>
            <a:ext cx="564184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下方菜单 — Measurement</a:t>
            </a:r>
            <a:endParaRPr lang="en-US" sz="1200" dirty="0"/>
          </a:p>
        </p:txBody>
      </p:sp>
      <p:sp>
        <p:nvSpPr>
          <p:cNvPr id="28" name="Text 23"/>
          <p:cNvSpPr/>
          <p:nvPr/>
        </p:nvSpPr>
        <p:spPr>
          <a:xfrm>
            <a:off x="1280160" y="8321040"/>
            <a:ext cx="5641848" cy="201168"/>
          </a:xfrm>
          <a:prstGeom prst="rect">
            <a:avLst/>
          </a:prstGeom>
          <a:noFill/>
          <a:ln/>
        </p:spPr>
        <p:txBody>
          <a:bodyPr wrap="square" lIns="0" tIns="0" rIns="0" bIns="0" rtlCol="0" anchor="ctr"/>
          <a:lstStyle/>
          <a:p>
            <a:pPr marL="0" indent="0">
              <a:buNone/>
            </a:pPr>
            <a:r>
              <a:rPr lang="en-US" sz="850" i="1" dirty="0">
                <a:solidFill>
                  <a:srgbClr val="4A6FA5"/>
                </a:solidFill>
                <a:latin typeface="Pretendard" pitchFamily="34" charset="0"/>
                <a:ea typeface="Pretendard" pitchFamily="34" charset="-122"/>
                <a:cs typeface="Pretendard" pitchFamily="34" charset="-120"/>
              </a:rPr>
              <a:t>下方菜单 — Measurement</a:t>
            </a:r>
            <a:endParaRPr lang="en-US" sz="850" dirty="0"/>
          </a:p>
        </p:txBody>
      </p:sp>
      <p:sp>
        <p:nvSpPr>
          <p:cNvPr id="29" name="Text 24"/>
          <p:cNvSpPr/>
          <p:nvPr/>
        </p:nvSpPr>
        <p:spPr>
          <a:xfrm>
            <a:off x="1280160" y="8577072"/>
            <a:ext cx="5641848" cy="594360"/>
          </a:xfrm>
          <a:prstGeom prst="rect">
            <a:avLst/>
          </a:prstGeom>
          <a:noFill/>
          <a:ln/>
        </p:spPr>
        <p:txBody>
          <a:bodyPr wrap="square" lIns="0" tIns="0" rIns="0" bIns="0" rtlCol="0" anchor="t"/>
          <a:lstStyle/>
          <a:p>
            <a:pPr marL="0" indent="0">
              <a:spcAft>
                <a:spcPts val="200"/>
              </a:spcAft>
              <a:buNone/>
            </a:pPr>
            <a:r>
              <a:rPr lang="en-US" sz="950" b="1" dirty="0">
                <a:solidFill>
                  <a:srgbClr val="4A6FA5"/>
                </a:solidFill>
                <a:latin typeface="Pretendard" pitchFamily="34" charset="0"/>
                <a:ea typeface="Pretendard" pitchFamily="34" charset="-122"/>
                <a:cs typeface="Pretendard" pitchFamily="34" charset="-120"/>
              </a:rPr>
              <a:t>▸  测量直线长度、垂直／水平长度</a:t>
            </a:r>
            <a:endParaRPr lang="en-US" sz="950" dirty="0"/>
          </a:p>
          <a:p>
            <a:pPr marL="0" indent="0">
              <a:spcAft>
                <a:spcPts val="200"/>
              </a:spcAft>
              <a:buNone/>
            </a:pPr>
            <a:r>
              <a:rPr lang="en-US" sz="950" b="1" dirty="0">
                <a:solidFill>
                  <a:srgbClr val="4A6FA5"/>
                </a:solidFill>
                <a:latin typeface="Pretendard" pitchFamily="34" charset="0"/>
                <a:ea typeface="Pretendard" pitchFamily="34" charset="-122"/>
                <a:cs typeface="Pretendard" pitchFamily="34" charset="-120"/>
              </a:rPr>
              <a:t>▸  测量线间距离、角度</a:t>
            </a:r>
            <a:endParaRPr lang="en-US" sz="950" dirty="0"/>
          </a:p>
          <a:p>
            <a:pPr marL="0" indent="0">
              <a:spcAft>
                <a:spcPts val="200"/>
              </a:spcAft>
              <a:buNone/>
            </a:pPr>
            <a:r>
              <a:rPr lang="en-US" sz="950" b="1" dirty="0">
                <a:solidFill>
                  <a:srgbClr val="4A6FA5"/>
                </a:solidFill>
                <a:latin typeface="Pretendard" pitchFamily="34" charset="0"/>
                <a:ea typeface="Pretendard" pitchFamily="34" charset="-122"/>
                <a:cs typeface="Pretendard" pitchFamily="34" charset="-120"/>
              </a:rPr>
              <a:t>▸  测量圆半径、Void（体积缺陷）</a:t>
            </a:r>
            <a:endParaRPr lang="en-US" sz="95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10 · Software UI · 程序 UI 说明</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44</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10.7</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Image Save · 图像保存</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Ctrl+S 快捷键</a:t>
            </a:r>
            <a:endParaRPr lang="en-US" sz="1000" dirty="0"/>
          </a:p>
        </p:txBody>
      </p:sp>
      <p:sp>
        <p:nvSpPr>
          <p:cNvPr id="14" name="Text 12"/>
          <p:cNvSpPr/>
          <p:nvPr/>
        </p:nvSpPr>
        <p:spPr>
          <a:xfrm>
            <a:off x="548640" y="1417320"/>
            <a:ext cx="6464808" cy="64008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可按 Ctrl+S 保存图像，或点击程序左上方的保存按钮保存。在保存画面中，按左下方的「Save screen」可应用当前所用的图像滤镜。</a:t>
            </a:r>
            <a:endParaRPr lang="en-US" sz="1000" dirty="0"/>
          </a:p>
        </p:txBody>
      </p:sp>
      <p:sp>
        <p:nvSpPr>
          <p:cNvPr id="15" name="Shape 13"/>
          <p:cNvSpPr/>
          <p:nvPr/>
        </p:nvSpPr>
        <p:spPr>
          <a:xfrm>
            <a:off x="548640" y="2194560"/>
            <a:ext cx="3140964" cy="146304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2194560"/>
            <a:ext cx="3140964" cy="54864"/>
          </a:xfrm>
          <a:prstGeom prst="rect">
            <a:avLst/>
          </a:prstGeom>
          <a:solidFill>
            <a:srgbClr val="4A6FA5"/>
          </a:solidFill>
          <a:ln/>
        </p:spPr>
        <p:txBody>
          <a:bodyPr/>
          <a:lstStyle/>
          <a:p>
            <a:endParaRPr lang="ko-KR" altLang="en-US"/>
          </a:p>
        </p:txBody>
      </p:sp>
      <p:pic>
        <p:nvPicPr>
          <p:cNvPr id="17" name="Image 0" descr="preencoded.png"/>
          <p:cNvPicPr>
            <a:picLocks noChangeAspect="1"/>
          </p:cNvPicPr>
          <p:nvPr/>
        </p:nvPicPr>
        <p:blipFill>
          <a:blip r:embed="rId3"/>
          <a:stretch>
            <a:fillRect/>
          </a:stretch>
        </p:blipFill>
        <p:spPr>
          <a:xfrm>
            <a:off x="731520" y="2377440"/>
            <a:ext cx="457200" cy="457200"/>
          </a:xfrm>
          <a:prstGeom prst="rect">
            <a:avLst/>
          </a:prstGeom>
        </p:spPr>
      </p:pic>
      <p:sp>
        <p:nvSpPr>
          <p:cNvPr id="18" name="Text 15"/>
          <p:cNvSpPr/>
          <p:nvPr/>
        </p:nvSpPr>
        <p:spPr>
          <a:xfrm>
            <a:off x="1325880" y="2331720"/>
            <a:ext cx="2272284"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键盘快捷键</a:t>
            </a:r>
            <a:endParaRPr lang="en-US" sz="1300" dirty="0"/>
          </a:p>
        </p:txBody>
      </p:sp>
      <p:sp>
        <p:nvSpPr>
          <p:cNvPr id="19" name="Text 16"/>
          <p:cNvSpPr/>
          <p:nvPr/>
        </p:nvSpPr>
        <p:spPr>
          <a:xfrm>
            <a:off x="1325880" y="2606040"/>
            <a:ext cx="2272284" cy="228600"/>
          </a:xfrm>
          <a:prstGeom prst="rect">
            <a:avLst/>
          </a:prstGeom>
          <a:noFill/>
          <a:ln/>
        </p:spPr>
        <p:txBody>
          <a:bodyPr wrap="square" lIns="0" tIns="0" rIns="0" bIns="0" rtlCol="0" anchor="ctr"/>
          <a:lstStyle/>
          <a:p>
            <a:pPr marL="0" indent="0">
              <a:buNone/>
            </a:pPr>
            <a:r>
              <a:rPr lang="en-US" sz="900" i="1" dirty="0">
                <a:solidFill>
                  <a:srgbClr val="4A6FA5"/>
                </a:solidFill>
                <a:latin typeface="Pretendard" pitchFamily="34" charset="0"/>
                <a:ea typeface="Pretendard" pitchFamily="34" charset="-122"/>
                <a:cs typeface="Pretendard" pitchFamily="34" charset="-120"/>
              </a:rPr>
              <a:t>键盘快捷键</a:t>
            </a:r>
            <a:endParaRPr lang="en-US" sz="900" dirty="0"/>
          </a:p>
        </p:txBody>
      </p:sp>
      <p:sp>
        <p:nvSpPr>
          <p:cNvPr id="20" name="Text 17"/>
          <p:cNvSpPr/>
          <p:nvPr/>
        </p:nvSpPr>
        <p:spPr>
          <a:xfrm>
            <a:off x="731520" y="2971800"/>
            <a:ext cx="2775204"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用 Ctrl+S 组合键快速保存图像。</a:t>
            </a:r>
            <a:endParaRPr lang="en-US" sz="1000" dirty="0"/>
          </a:p>
        </p:txBody>
      </p:sp>
      <p:sp>
        <p:nvSpPr>
          <p:cNvPr id="21" name="Shape 18"/>
          <p:cNvSpPr/>
          <p:nvPr/>
        </p:nvSpPr>
        <p:spPr>
          <a:xfrm>
            <a:off x="731520" y="3291840"/>
            <a:ext cx="2775204" cy="274320"/>
          </a:xfrm>
          <a:prstGeom prst="rect">
            <a:avLst/>
          </a:prstGeom>
          <a:solidFill>
            <a:srgbClr val="1B2A41"/>
          </a:solidFill>
          <a:ln/>
        </p:spPr>
        <p:txBody>
          <a:bodyPr/>
          <a:lstStyle/>
          <a:p>
            <a:endParaRPr lang="ko-KR" altLang="en-US"/>
          </a:p>
        </p:txBody>
      </p:sp>
      <p:sp>
        <p:nvSpPr>
          <p:cNvPr id="22" name="Text 19"/>
          <p:cNvSpPr/>
          <p:nvPr/>
        </p:nvSpPr>
        <p:spPr>
          <a:xfrm>
            <a:off x="731520" y="3291840"/>
            <a:ext cx="2775204"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Ctrl + S</a:t>
            </a:r>
            <a:endParaRPr lang="en-US" sz="1100" dirty="0"/>
          </a:p>
        </p:txBody>
      </p:sp>
      <p:sp>
        <p:nvSpPr>
          <p:cNvPr id="23" name="Shape 20"/>
          <p:cNvSpPr/>
          <p:nvPr/>
        </p:nvSpPr>
        <p:spPr>
          <a:xfrm>
            <a:off x="3872484" y="2194560"/>
            <a:ext cx="3140964" cy="1463040"/>
          </a:xfrm>
          <a:prstGeom prst="rect">
            <a:avLst/>
          </a:prstGeom>
          <a:solidFill>
            <a:srgbClr val="FFFFFF"/>
          </a:solidFill>
          <a:ln w="12700">
            <a:solidFill>
              <a:srgbClr val="DDE3EA"/>
            </a:solidFill>
            <a:prstDash val="solid"/>
          </a:ln>
        </p:spPr>
        <p:txBody>
          <a:bodyPr/>
          <a:lstStyle/>
          <a:p>
            <a:endParaRPr lang="ko-KR" altLang="en-US"/>
          </a:p>
        </p:txBody>
      </p:sp>
      <p:sp>
        <p:nvSpPr>
          <p:cNvPr id="24" name="Shape 21"/>
          <p:cNvSpPr/>
          <p:nvPr/>
        </p:nvSpPr>
        <p:spPr>
          <a:xfrm>
            <a:off x="3872484" y="2194560"/>
            <a:ext cx="3140964" cy="54864"/>
          </a:xfrm>
          <a:prstGeom prst="rect">
            <a:avLst/>
          </a:prstGeom>
          <a:solidFill>
            <a:srgbClr val="4A6FA5"/>
          </a:solidFill>
          <a:ln/>
        </p:spPr>
        <p:txBody>
          <a:bodyPr/>
          <a:lstStyle/>
          <a:p>
            <a:endParaRPr lang="ko-KR" altLang="en-US"/>
          </a:p>
        </p:txBody>
      </p:sp>
      <p:pic>
        <p:nvPicPr>
          <p:cNvPr id="25" name="Image 1" descr="preencoded.png"/>
          <p:cNvPicPr>
            <a:picLocks noChangeAspect="1"/>
          </p:cNvPicPr>
          <p:nvPr/>
        </p:nvPicPr>
        <p:blipFill>
          <a:blip r:embed="rId4"/>
          <a:stretch>
            <a:fillRect/>
          </a:stretch>
        </p:blipFill>
        <p:spPr>
          <a:xfrm>
            <a:off x="4055364" y="2377440"/>
            <a:ext cx="457200" cy="457200"/>
          </a:xfrm>
          <a:prstGeom prst="rect">
            <a:avLst/>
          </a:prstGeom>
        </p:spPr>
      </p:pic>
      <p:sp>
        <p:nvSpPr>
          <p:cNvPr id="26" name="Text 22"/>
          <p:cNvSpPr/>
          <p:nvPr/>
        </p:nvSpPr>
        <p:spPr>
          <a:xfrm>
            <a:off x="4649724" y="2331720"/>
            <a:ext cx="2272284"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点击保存按钮</a:t>
            </a:r>
            <a:endParaRPr lang="en-US" sz="1300" dirty="0"/>
          </a:p>
        </p:txBody>
      </p:sp>
      <p:sp>
        <p:nvSpPr>
          <p:cNvPr id="27" name="Text 23"/>
          <p:cNvSpPr/>
          <p:nvPr/>
        </p:nvSpPr>
        <p:spPr>
          <a:xfrm>
            <a:off x="4649724" y="2606040"/>
            <a:ext cx="2272284" cy="228600"/>
          </a:xfrm>
          <a:prstGeom prst="rect">
            <a:avLst/>
          </a:prstGeom>
          <a:noFill/>
          <a:ln/>
        </p:spPr>
        <p:txBody>
          <a:bodyPr wrap="square" lIns="0" tIns="0" rIns="0" bIns="0" rtlCol="0" anchor="ctr"/>
          <a:lstStyle/>
          <a:p>
            <a:pPr marL="0" indent="0">
              <a:buNone/>
            </a:pPr>
            <a:r>
              <a:rPr lang="en-US" sz="900" i="1" dirty="0">
                <a:solidFill>
                  <a:srgbClr val="4A6FA5"/>
                </a:solidFill>
                <a:latin typeface="Pretendard" pitchFamily="34" charset="0"/>
                <a:ea typeface="Pretendard" pitchFamily="34" charset="-122"/>
                <a:cs typeface="Pretendard" pitchFamily="34" charset="-120"/>
              </a:rPr>
              <a:t>点击保存按钮</a:t>
            </a:r>
            <a:endParaRPr lang="en-US" sz="900" dirty="0"/>
          </a:p>
        </p:txBody>
      </p:sp>
      <p:sp>
        <p:nvSpPr>
          <p:cNvPr id="28" name="Text 24"/>
          <p:cNvSpPr/>
          <p:nvPr/>
        </p:nvSpPr>
        <p:spPr>
          <a:xfrm>
            <a:off x="4055364" y="2971800"/>
            <a:ext cx="2775204"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点击程序左上方的保存图标。</a:t>
            </a:r>
            <a:endParaRPr lang="en-US" sz="1000" dirty="0"/>
          </a:p>
        </p:txBody>
      </p:sp>
      <p:sp>
        <p:nvSpPr>
          <p:cNvPr id="29" name="Shape 25"/>
          <p:cNvSpPr/>
          <p:nvPr/>
        </p:nvSpPr>
        <p:spPr>
          <a:xfrm>
            <a:off x="4055364" y="3291840"/>
            <a:ext cx="2775204" cy="274320"/>
          </a:xfrm>
          <a:prstGeom prst="rect">
            <a:avLst/>
          </a:prstGeom>
          <a:solidFill>
            <a:srgbClr val="1B2A41"/>
          </a:solidFill>
          <a:ln/>
        </p:spPr>
        <p:txBody>
          <a:bodyPr/>
          <a:lstStyle/>
          <a:p>
            <a:endParaRPr lang="ko-KR" altLang="en-US"/>
          </a:p>
        </p:txBody>
      </p:sp>
      <p:sp>
        <p:nvSpPr>
          <p:cNvPr id="30" name="Text 26"/>
          <p:cNvSpPr/>
          <p:nvPr/>
        </p:nvSpPr>
        <p:spPr>
          <a:xfrm>
            <a:off x="4055364" y="3291840"/>
            <a:ext cx="2775204" cy="274320"/>
          </a:xfrm>
          <a:prstGeom prst="rect">
            <a:avLst/>
          </a:prstGeom>
          <a:noFill/>
          <a:ln/>
        </p:spPr>
        <p:txBody>
          <a:bodyPr wrap="square" lIns="0" tIns="0" rIns="0" bIns="0" rtlCol="0" anchor="ctr"/>
          <a:lstStyle/>
          <a:p>
            <a:pPr marL="0" indent="0" algn="ctr">
              <a:buNone/>
            </a:pPr>
            <a:r>
              <a:rPr lang="en-US" sz="1100" b="1" dirty="0">
                <a:solidFill>
                  <a:srgbClr val="FFFFFF"/>
                </a:solidFill>
                <a:latin typeface="Pretendard" pitchFamily="34" charset="0"/>
                <a:ea typeface="Pretendard" pitchFamily="34" charset="-122"/>
                <a:cs typeface="Pretendard" pitchFamily="34" charset="-120"/>
              </a:rPr>
              <a:t>📁 点击</a:t>
            </a:r>
            <a:endParaRPr lang="en-US" sz="1100" dirty="0"/>
          </a:p>
        </p:txBody>
      </p:sp>
      <p:sp>
        <p:nvSpPr>
          <p:cNvPr id="31" name="Shape 27"/>
          <p:cNvSpPr/>
          <p:nvPr/>
        </p:nvSpPr>
        <p:spPr>
          <a:xfrm>
            <a:off x="548640" y="3931920"/>
            <a:ext cx="6464808" cy="4114800"/>
          </a:xfrm>
          <a:prstGeom prst="rect">
            <a:avLst/>
          </a:prstGeom>
          <a:solidFill>
            <a:srgbClr val="F4F6F8"/>
          </a:solidFill>
          <a:ln w="12700">
            <a:solidFill>
              <a:srgbClr val="DDE3EA"/>
            </a:solidFill>
            <a:prstDash val="solid"/>
          </a:ln>
        </p:spPr>
        <p:txBody>
          <a:bodyPr/>
          <a:lstStyle/>
          <a:p>
            <a:endParaRPr lang="ko-KR" altLang="en-US"/>
          </a:p>
        </p:txBody>
      </p:sp>
      <p:pic>
        <p:nvPicPr>
          <p:cNvPr id="32" name="Image 2" descr="/home/claude/sample/imgs/image60.png"/>
          <p:cNvPicPr>
            <a:picLocks noChangeAspect="1"/>
          </p:cNvPicPr>
          <p:nvPr/>
        </p:nvPicPr>
        <p:blipFill>
          <a:blip r:embed="rId5"/>
          <a:srcRect/>
          <a:stretch/>
        </p:blipFill>
        <p:spPr>
          <a:xfrm>
            <a:off x="621792" y="3977640"/>
            <a:ext cx="6318504" cy="5111496"/>
          </a:xfrm>
          <a:prstGeom prst="rect">
            <a:avLst/>
          </a:prstGeom>
        </p:spPr>
      </p:pic>
      <p:sp>
        <p:nvSpPr>
          <p:cNvPr id="33" name="Text 28"/>
          <p:cNvSpPr/>
          <p:nvPr/>
        </p:nvSpPr>
        <p:spPr>
          <a:xfrm>
            <a:off x="548640" y="77724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10.8 · 图像保存对话框</a:t>
            </a:r>
            <a:endParaRPr lang="en-US" sz="850" dirty="0"/>
          </a:p>
        </p:txBody>
      </p:sp>
      <p:sp>
        <p:nvSpPr>
          <p:cNvPr id="34" name="Shape 29"/>
          <p:cNvSpPr/>
          <p:nvPr/>
        </p:nvSpPr>
        <p:spPr>
          <a:xfrm>
            <a:off x="548640" y="9134856"/>
            <a:ext cx="6464808" cy="1097280"/>
          </a:xfrm>
          <a:prstGeom prst="rect">
            <a:avLst/>
          </a:prstGeom>
          <a:solidFill>
            <a:srgbClr val="F4F6F8"/>
          </a:solidFill>
          <a:ln w="12700">
            <a:solidFill>
              <a:srgbClr val="0F8554"/>
            </a:solidFill>
            <a:prstDash val="solid"/>
          </a:ln>
        </p:spPr>
        <p:txBody>
          <a:bodyPr/>
          <a:lstStyle/>
          <a:p>
            <a:endParaRPr lang="ko-KR" altLang="en-US"/>
          </a:p>
        </p:txBody>
      </p:sp>
      <p:sp>
        <p:nvSpPr>
          <p:cNvPr id="35" name="Shape 30"/>
          <p:cNvSpPr/>
          <p:nvPr/>
        </p:nvSpPr>
        <p:spPr>
          <a:xfrm>
            <a:off x="548640" y="9134856"/>
            <a:ext cx="73152" cy="1097280"/>
          </a:xfrm>
          <a:prstGeom prst="rect">
            <a:avLst/>
          </a:prstGeom>
          <a:solidFill>
            <a:srgbClr val="0F8554"/>
          </a:solidFill>
          <a:ln/>
        </p:spPr>
        <p:txBody>
          <a:bodyPr/>
          <a:lstStyle/>
          <a:p>
            <a:endParaRPr lang="ko-KR" altLang="en-US"/>
          </a:p>
        </p:txBody>
      </p:sp>
      <p:pic>
        <p:nvPicPr>
          <p:cNvPr id="36" name="Image 3" descr="preencoded.png"/>
          <p:cNvPicPr>
            <a:picLocks noChangeAspect="1"/>
          </p:cNvPicPr>
          <p:nvPr/>
        </p:nvPicPr>
        <p:blipFill>
          <a:blip r:embed="rId6"/>
          <a:stretch>
            <a:fillRect/>
          </a:stretch>
        </p:blipFill>
        <p:spPr>
          <a:xfrm>
            <a:off x="731520" y="9299448"/>
            <a:ext cx="292608" cy="292608"/>
          </a:xfrm>
          <a:prstGeom prst="rect">
            <a:avLst/>
          </a:prstGeom>
        </p:spPr>
      </p:pic>
      <p:sp>
        <p:nvSpPr>
          <p:cNvPr id="37" name="Text 31"/>
          <p:cNvSpPr/>
          <p:nvPr/>
        </p:nvSpPr>
        <p:spPr>
          <a:xfrm>
            <a:off x="1143000" y="9253728"/>
            <a:ext cx="5733288" cy="256032"/>
          </a:xfrm>
          <a:prstGeom prst="rect">
            <a:avLst/>
          </a:prstGeom>
          <a:noFill/>
          <a:ln/>
        </p:spPr>
        <p:txBody>
          <a:bodyPr wrap="square" lIns="0" tIns="0" rIns="0" bIns="0" rtlCol="0" anchor="ctr"/>
          <a:lstStyle/>
          <a:p>
            <a:pPr marL="0" indent="0">
              <a:buNone/>
            </a:pPr>
            <a:r>
              <a:rPr lang="en-US" sz="900" b="1" kern="0" spc="400" dirty="0">
                <a:solidFill>
                  <a:srgbClr val="0F8554"/>
                </a:solidFill>
                <a:latin typeface="Pretendard" pitchFamily="34" charset="0"/>
                <a:ea typeface="Pretendard" pitchFamily="34" charset="-122"/>
                <a:cs typeface="Pretendard" pitchFamily="34" charset="-120"/>
              </a:rPr>
              <a:t>TIP · 保存选项</a:t>
            </a:r>
            <a:endParaRPr lang="en-US" sz="900" dirty="0"/>
          </a:p>
        </p:txBody>
      </p:sp>
      <p:sp>
        <p:nvSpPr>
          <p:cNvPr id="38" name="Text 32"/>
          <p:cNvSpPr/>
          <p:nvPr/>
        </p:nvSpPr>
        <p:spPr>
          <a:xfrm>
            <a:off x="1143000" y="9500616"/>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Save screen 与 Save image 对比</a:t>
            </a:r>
            <a:endParaRPr lang="en-US" sz="1200" dirty="0"/>
          </a:p>
        </p:txBody>
      </p:sp>
      <p:sp>
        <p:nvSpPr>
          <p:cNvPr id="39" name="Text 33"/>
          <p:cNvSpPr/>
          <p:nvPr/>
        </p:nvSpPr>
        <p:spPr>
          <a:xfrm>
            <a:off x="1143000" y="9774936"/>
            <a:ext cx="5733288" cy="36576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「Save screen」会同时保存当前画面所应用的图像滤镜和放大倍率。原始图像文件可另外使用「Save image」保存。检测结果报告推荐使用 Save screen。</a:t>
            </a:r>
            <a:endParaRPr lang="en-US" sz="95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11</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2D 检测</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2D 检测流程</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11.1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探测器校准</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探测器校准</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11.2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2D 图像拍摄</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2D 图像拍摄</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11.3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宏使用方法</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Macro — Points &amp; ROI</a:t>
            </a:r>
            <a:endParaRPr lang="en-US" sz="950" dirty="0"/>
          </a:p>
        </p:txBody>
      </p:sp>
      <p:sp>
        <p:nvSpPr>
          <p:cNvPr id="23" name="Shape 21"/>
          <p:cNvSpPr/>
          <p:nvPr/>
        </p:nvSpPr>
        <p:spPr>
          <a:xfrm>
            <a:off x="548640" y="6885432"/>
            <a:ext cx="6464808" cy="4572"/>
          </a:xfrm>
          <a:prstGeom prst="rect">
            <a:avLst/>
          </a:prstGeom>
          <a:solidFill>
            <a:srgbClr val="DDE3EA"/>
          </a:solidFill>
          <a:ln/>
        </p:spPr>
        <p:txBody>
          <a:bodyPr/>
          <a:lstStyle/>
          <a:p>
            <a:endParaRPr lang="ko-KR" altLang="en-US"/>
          </a:p>
        </p:txBody>
      </p:sp>
      <p:sp>
        <p:nvSpPr>
          <p:cNvPr id="24" name="Text 22"/>
          <p:cNvSpPr/>
          <p:nvPr/>
        </p:nvSpPr>
        <p:spPr>
          <a:xfrm>
            <a:off x="548640" y="690372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11.4</a:t>
            </a:r>
            <a:endParaRPr lang="en-US" sz="1600" dirty="0"/>
          </a:p>
        </p:txBody>
      </p:sp>
      <p:sp>
        <p:nvSpPr>
          <p:cNvPr id="25" name="Text 23"/>
          <p:cNvSpPr/>
          <p:nvPr/>
        </p:nvSpPr>
        <p:spPr>
          <a:xfrm>
            <a:off x="1463040" y="690372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宏设置</a:t>
            </a:r>
            <a:endParaRPr lang="en-US" sz="1200" dirty="0"/>
          </a:p>
        </p:txBody>
      </p:sp>
      <p:sp>
        <p:nvSpPr>
          <p:cNvPr id="26" name="Text 24"/>
          <p:cNvSpPr/>
          <p:nvPr/>
        </p:nvSpPr>
        <p:spPr>
          <a:xfrm>
            <a:off x="1463040" y="717804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宏设置程序</a:t>
            </a:r>
            <a:endParaRPr lang="en-US" sz="950" dirty="0"/>
          </a:p>
        </p:txBody>
      </p:sp>
      <p:sp>
        <p:nvSpPr>
          <p:cNvPr id="27" name="Shape 25"/>
          <p:cNvSpPr/>
          <p:nvPr/>
        </p:nvSpPr>
        <p:spPr>
          <a:xfrm>
            <a:off x="548640" y="7434072"/>
            <a:ext cx="6464808" cy="4572"/>
          </a:xfrm>
          <a:prstGeom prst="rect">
            <a:avLst/>
          </a:prstGeom>
          <a:solidFill>
            <a:srgbClr val="DDE3EA"/>
          </a:solidFill>
          <a:ln/>
        </p:spPr>
        <p:txBody>
          <a:bodyPr/>
          <a:lstStyle/>
          <a:p>
            <a:endParaRPr lang="ko-KR" altLang="en-US"/>
          </a:p>
        </p:txBody>
      </p:sp>
      <p:sp>
        <p:nvSpPr>
          <p:cNvPr id="28" name="Text 26"/>
          <p:cNvSpPr/>
          <p:nvPr/>
        </p:nvSpPr>
        <p:spPr>
          <a:xfrm>
            <a:off x="548640" y="745236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11.5</a:t>
            </a:r>
            <a:endParaRPr lang="en-US" sz="1600" dirty="0"/>
          </a:p>
        </p:txBody>
      </p:sp>
      <p:sp>
        <p:nvSpPr>
          <p:cNvPr id="29" name="Text 27"/>
          <p:cNvSpPr/>
          <p:nvPr/>
        </p:nvSpPr>
        <p:spPr>
          <a:xfrm>
            <a:off x="1463040" y="745236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宏使用方法（随机位置）</a:t>
            </a:r>
            <a:endParaRPr lang="en-US" sz="1200" dirty="0"/>
          </a:p>
        </p:txBody>
      </p:sp>
      <p:sp>
        <p:nvSpPr>
          <p:cNvPr id="30" name="Text 28"/>
          <p:cNvSpPr/>
          <p:nvPr/>
        </p:nvSpPr>
        <p:spPr>
          <a:xfrm>
            <a:off x="1463040" y="772668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Macro — Tray Mode</a:t>
            </a:r>
            <a:endParaRPr lang="en-US" sz="950" dirty="0"/>
          </a:p>
        </p:txBody>
      </p:sp>
      <p:sp>
        <p:nvSpPr>
          <p:cNvPr id="31" name="Text 29"/>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46</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Detector Calibration · 探测器校准</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2D 拍摄前</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在开始 2D 拍摄前进行探测器校准，以确保图像质量。</a:t>
            </a:r>
            <a:endParaRPr lang="en-US" sz="1000" dirty="0"/>
          </a:p>
        </p:txBody>
      </p:sp>
      <p:sp>
        <p:nvSpPr>
          <p:cNvPr id="15" name="Shape 13"/>
          <p:cNvSpPr/>
          <p:nvPr/>
        </p:nvSpPr>
        <p:spPr>
          <a:xfrm>
            <a:off x="548640" y="2011680"/>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2011680"/>
            <a:ext cx="914400" cy="960120"/>
          </a:xfrm>
          <a:prstGeom prst="rect">
            <a:avLst/>
          </a:prstGeom>
          <a:solidFill>
            <a:srgbClr val="1B2A41"/>
          </a:solidFill>
          <a:ln/>
        </p:spPr>
        <p:txBody>
          <a:bodyPr/>
          <a:lstStyle/>
          <a:p>
            <a:endParaRPr lang="ko-KR" altLang="en-US"/>
          </a:p>
        </p:txBody>
      </p:sp>
      <p:sp>
        <p:nvSpPr>
          <p:cNvPr id="17" name="Text 15"/>
          <p:cNvSpPr/>
          <p:nvPr/>
        </p:nvSpPr>
        <p:spPr>
          <a:xfrm>
            <a:off x="548640" y="2011680"/>
            <a:ext cx="914400" cy="960120"/>
          </a:xfrm>
          <a:prstGeom prst="rect">
            <a:avLst/>
          </a:prstGeom>
          <a:noFill/>
          <a:ln/>
        </p:spPr>
        <p:txBody>
          <a:bodyPr wrap="square" lIns="0" tIns="0" rIns="0" bIns="0" rtlCol="0" anchor="ctr"/>
          <a:lstStyle/>
          <a:p>
            <a:pPr marL="0" indent="0" algn="ctr">
              <a:buNone/>
            </a:pPr>
            <a:r>
              <a:rPr lang="en-US" sz="4000" b="1" dirty="0">
                <a:solidFill>
                  <a:srgbClr val="FFFFFF"/>
                </a:solidFill>
                <a:latin typeface="Pretendard" pitchFamily="34" charset="0"/>
                <a:ea typeface="Pretendard" pitchFamily="34" charset="-122"/>
                <a:cs typeface="Pretendard" pitchFamily="34" charset="-120"/>
              </a:rPr>
              <a:t>01</a:t>
            </a:r>
            <a:endParaRPr lang="en-US" sz="4000" dirty="0"/>
          </a:p>
        </p:txBody>
      </p:sp>
      <p:sp>
        <p:nvSpPr>
          <p:cNvPr id="18" name="Text 16"/>
          <p:cNvSpPr/>
          <p:nvPr/>
        </p:nvSpPr>
        <p:spPr>
          <a:xfrm>
            <a:off x="1600200" y="2148840"/>
            <a:ext cx="5276088" cy="32004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移除样品并确认 LUT</a:t>
            </a:r>
            <a:endParaRPr lang="en-US" sz="1300" dirty="0"/>
          </a:p>
        </p:txBody>
      </p:sp>
      <p:sp>
        <p:nvSpPr>
          <p:cNvPr id="19" name="Text 17"/>
          <p:cNvSpPr/>
          <p:nvPr/>
        </p:nvSpPr>
        <p:spPr>
          <a:xfrm>
            <a:off x="1600200" y="2468880"/>
            <a:ext cx="5276088" cy="50292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从载物台移除样品后，确认画面中无任何物体时的 LUT 值。</a:t>
            </a:r>
            <a:endParaRPr lang="en-US" sz="1000" dirty="0"/>
          </a:p>
        </p:txBody>
      </p:sp>
      <p:sp>
        <p:nvSpPr>
          <p:cNvPr id="20" name="Shape 18"/>
          <p:cNvSpPr/>
          <p:nvPr/>
        </p:nvSpPr>
        <p:spPr>
          <a:xfrm>
            <a:off x="548640" y="3081528"/>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21" name="Shape 19"/>
          <p:cNvSpPr/>
          <p:nvPr/>
        </p:nvSpPr>
        <p:spPr>
          <a:xfrm>
            <a:off x="548640" y="3081528"/>
            <a:ext cx="914400" cy="960120"/>
          </a:xfrm>
          <a:prstGeom prst="rect">
            <a:avLst/>
          </a:prstGeom>
          <a:solidFill>
            <a:srgbClr val="1B2A41"/>
          </a:solidFill>
          <a:ln/>
        </p:spPr>
        <p:txBody>
          <a:bodyPr/>
          <a:lstStyle/>
          <a:p>
            <a:endParaRPr lang="ko-KR" altLang="en-US"/>
          </a:p>
        </p:txBody>
      </p:sp>
      <p:sp>
        <p:nvSpPr>
          <p:cNvPr id="22" name="Text 20"/>
          <p:cNvSpPr/>
          <p:nvPr/>
        </p:nvSpPr>
        <p:spPr>
          <a:xfrm>
            <a:off x="548640" y="3081528"/>
            <a:ext cx="914400" cy="960120"/>
          </a:xfrm>
          <a:prstGeom prst="rect">
            <a:avLst/>
          </a:prstGeom>
          <a:noFill/>
          <a:ln/>
        </p:spPr>
        <p:txBody>
          <a:bodyPr wrap="square" lIns="0" tIns="0" rIns="0" bIns="0" rtlCol="0" anchor="ctr"/>
          <a:lstStyle/>
          <a:p>
            <a:pPr marL="0" indent="0" algn="ctr">
              <a:buNone/>
            </a:pPr>
            <a:r>
              <a:rPr lang="en-US" sz="4000" b="1" dirty="0">
                <a:solidFill>
                  <a:srgbClr val="FFFFFF"/>
                </a:solidFill>
                <a:latin typeface="Pretendard" pitchFamily="34" charset="0"/>
                <a:ea typeface="Pretendard" pitchFamily="34" charset="-122"/>
                <a:cs typeface="Pretendard" pitchFamily="34" charset="-120"/>
              </a:rPr>
              <a:t>02</a:t>
            </a:r>
            <a:endParaRPr lang="en-US" sz="4000" dirty="0"/>
          </a:p>
        </p:txBody>
      </p:sp>
      <p:sp>
        <p:nvSpPr>
          <p:cNvPr id="23" name="Text 21"/>
          <p:cNvSpPr/>
          <p:nvPr/>
        </p:nvSpPr>
        <p:spPr>
          <a:xfrm>
            <a:off x="1600200" y="3218688"/>
            <a:ext cx="5276088" cy="32004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设置输出并停止 X-RAY</a:t>
            </a:r>
            <a:endParaRPr lang="en-US" sz="1300" dirty="0"/>
          </a:p>
        </p:txBody>
      </p:sp>
      <p:sp>
        <p:nvSpPr>
          <p:cNvPr id="24" name="Text 22"/>
          <p:cNvSpPr/>
          <p:nvPr/>
        </p:nvSpPr>
        <p:spPr>
          <a:xfrm>
            <a:off x="1600200" y="3538728"/>
            <a:ext cx="5276088" cy="50292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设置要使用的输出（kV、mA）后，停止 X-RAY 照射。</a:t>
            </a:r>
            <a:endParaRPr lang="en-US" sz="1000" dirty="0"/>
          </a:p>
        </p:txBody>
      </p:sp>
      <p:sp>
        <p:nvSpPr>
          <p:cNvPr id="25" name="Shape 23"/>
          <p:cNvSpPr/>
          <p:nvPr/>
        </p:nvSpPr>
        <p:spPr>
          <a:xfrm>
            <a:off x="548640" y="4151376"/>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26" name="Shape 24"/>
          <p:cNvSpPr/>
          <p:nvPr/>
        </p:nvSpPr>
        <p:spPr>
          <a:xfrm>
            <a:off x="548640" y="4151376"/>
            <a:ext cx="914400" cy="960120"/>
          </a:xfrm>
          <a:prstGeom prst="rect">
            <a:avLst/>
          </a:prstGeom>
          <a:solidFill>
            <a:srgbClr val="1B2A41"/>
          </a:solidFill>
          <a:ln/>
        </p:spPr>
        <p:txBody>
          <a:bodyPr/>
          <a:lstStyle/>
          <a:p>
            <a:endParaRPr lang="ko-KR" altLang="en-US"/>
          </a:p>
        </p:txBody>
      </p:sp>
      <p:sp>
        <p:nvSpPr>
          <p:cNvPr id="27" name="Text 25"/>
          <p:cNvSpPr/>
          <p:nvPr/>
        </p:nvSpPr>
        <p:spPr>
          <a:xfrm>
            <a:off x="548640" y="4151376"/>
            <a:ext cx="914400" cy="960120"/>
          </a:xfrm>
          <a:prstGeom prst="rect">
            <a:avLst/>
          </a:prstGeom>
          <a:noFill/>
          <a:ln/>
        </p:spPr>
        <p:txBody>
          <a:bodyPr wrap="square" lIns="0" tIns="0" rIns="0" bIns="0" rtlCol="0" anchor="ctr"/>
          <a:lstStyle/>
          <a:p>
            <a:pPr marL="0" indent="0" algn="ctr">
              <a:buNone/>
            </a:pPr>
            <a:r>
              <a:rPr lang="en-US" sz="4000" b="1" dirty="0">
                <a:solidFill>
                  <a:srgbClr val="FFFFFF"/>
                </a:solidFill>
                <a:latin typeface="Pretendard" pitchFamily="34" charset="0"/>
                <a:ea typeface="Pretendard" pitchFamily="34" charset="-122"/>
                <a:cs typeface="Pretendard" pitchFamily="34" charset="-120"/>
              </a:rPr>
              <a:t>03</a:t>
            </a:r>
            <a:endParaRPr lang="en-US" sz="4000" dirty="0"/>
          </a:p>
        </p:txBody>
      </p:sp>
      <p:sp>
        <p:nvSpPr>
          <p:cNvPr id="28" name="Text 26"/>
          <p:cNvSpPr/>
          <p:nvPr/>
        </p:nvSpPr>
        <p:spPr>
          <a:xfrm>
            <a:off x="1600200" y="4288536"/>
            <a:ext cx="5276088" cy="32004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执行 Calibration</a:t>
            </a:r>
            <a:endParaRPr lang="en-US" sz="1300" dirty="0"/>
          </a:p>
        </p:txBody>
      </p:sp>
      <p:sp>
        <p:nvSpPr>
          <p:cNvPr id="29" name="Text 27"/>
          <p:cNvSpPr/>
          <p:nvPr/>
        </p:nvSpPr>
        <p:spPr>
          <a:xfrm>
            <a:off x="1600200" y="4608576"/>
            <a:ext cx="5276088" cy="50292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点击 Calibration 按钮进行。完成至 100% 后自动结束。</a:t>
            </a:r>
            <a:endParaRPr lang="en-US" sz="1000" dirty="0"/>
          </a:p>
        </p:txBody>
      </p:sp>
      <p:sp>
        <p:nvSpPr>
          <p:cNvPr id="30" name="Shape 28"/>
          <p:cNvSpPr/>
          <p:nvPr/>
        </p:nvSpPr>
        <p:spPr>
          <a:xfrm>
            <a:off x="548640" y="5312664"/>
            <a:ext cx="6464808" cy="1255776"/>
          </a:xfrm>
          <a:prstGeom prst="rect">
            <a:avLst/>
          </a:prstGeom>
          <a:solidFill>
            <a:srgbClr val="F4F6F8"/>
          </a:solidFill>
          <a:ln w="12700">
            <a:solidFill>
              <a:srgbClr val="DDE3EA"/>
            </a:solidFill>
            <a:prstDash val="solid"/>
          </a:ln>
        </p:spPr>
        <p:txBody>
          <a:bodyPr/>
          <a:lstStyle/>
          <a:p>
            <a:endParaRPr lang="ko-KR" altLang="en-US"/>
          </a:p>
        </p:txBody>
      </p:sp>
      <p:sp>
        <p:nvSpPr>
          <p:cNvPr id="32" name="Text 29"/>
          <p:cNvSpPr/>
          <p:nvPr/>
        </p:nvSpPr>
        <p:spPr>
          <a:xfrm>
            <a:off x="548640" y="6443399"/>
            <a:ext cx="6464808" cy="74749"/>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11.1 · 图像源面板 — Calibration 按钮</a:t>
            </a:r>
            <a:endParaRPr lang="en-US" sz="850" dirty="0"/>
          </a:p>
        </p:txBody>
      </p:sp>
      <p:sp>
        <p:nvSpPr>
          <p:cNvPr id="33" name="Shape 30"/>
          <p:cNvSpPr/>
          <p:nvPr/>
        </p:nvSpPr>
        <p:spPr>
          <a:xfrm>
            <a:off x="548640" y="9729216"/>
            <a:ext cx="6464808" cy="502920"/>
          </a:xfrm>
          <a:prstGeom prst="rect">
            <a:avLst/>
          </a:prstGeom>
          <a:solidFill>
            <a:srgbClr val="F4F6F8"/>
          </a:solidFill>
          <a:ln w="12700">
            <a:solidFill>
              <a:srgbClr val="005EB8"/>
            </a:solidFill>
            <a:prstDash val="solid"/>
          </a:ln>
        </p:spPr>
        <p:txBody>
          <a:bodyPr/>
          <a:lstStyle/>
          <a:p>
            <a:endParaRPr lang="ko-KR" altLang="en-US"/>
          </a:p>
        </p:txBody>
      </p:sp>
      <p:sp>
        <p:nvSpPr>
          <p:cNvPr id="34" name="Shape 31"/>
          <p:cNvSpPr/>
          <p:nvPr/>
        </p:nvSpPr>
        <p:spPr>
          <a:xfrm>
            <a:off x="548640" y="9729216"/>
            <a:ext cx="73152" cy="502920"/>
          </a:xfrm>
          <a:prstGeom prst="rect">
            <a:avLst/>
          </a:prstGeom>
          <a:solidFill>
            <a:srgbClr val="005EB8"/>
          </a:solidFill>
          <a:ln/>
        </p:spPr>
        <p:txBody>
          <a:bodyPr/>
          <a:lstStyle/>
          <a:p>
            <a:endParaRPr lang="ko-KR" altLang="en-US"/>
          </a:p>
        </p:txBody>
      </p:sp>
      <p:pic>
        <p:nvPicPr>
          <p:cNvPr id="35" name="Image 1" descr="preencoded.png"/>
          <p:cNvPicPr>
            <a:picLocks noChangeAspect="1"/>
          </p:cNvPicPr>
          <p:nvPr/>
        </p:nvPicPr>
        <p:blipFill>
          <a:blip r:embed="rId3"/>
          <a:stretch>
            <a:fillRect/>
          </a:stretch>
        </p:blipFill>
        <p:spPr>
          <a:xfrm>
            <a:off x="722376" y="9845040"/>
            <a:ext cx="292608" cy="292608"/>
          </a:xfrm>
          <a:prstGeom prst="rect">
            <a:avLst/>
          </a:prstGeom>
        </p:spPr>
      </p:pic>
      <p:sp>
        <p:nvSpPr>
          <p:cNvPr id="36" name="Text 32"/>
          <p:cNvSpPr/>
          <p:nvPr/>
        </p:nvSpPr>
        <p:spPr>
          <a:xfrm>
            <a:off x="1143000" y="9759696"/>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参考</a:t>
            </a:r>
            <a:endParaRPr lang="en-US" sz="900" dirty="0"/>
          </a:p>
        </p:txBody>
      </p:sp>
      <p:sp>
        <p:nvSpPr>
          <p:cNvPr id="37" name="Text 33"/>
          <p:cNvSpPr/>
          <p:nvPr/>
        </p:nvSpPr>
        <p:spPr>
          <a:xfrm>
            <a:off x="1143000" y="9991344"/>
            <a:ext cx="5733288" cy="146304"/>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探测器校准的一般程序请参阅 9.4 Detector Calibration（第 35 页）。</a:t>
            </a:r>
            <a:endParaRPr lang="en-US" sz="950" dirty="0"/>
          </a:p>
        </p:txBody>
      </p:sp>
      <p:pic>
        <p:nvPicPr>
          <p:cNvPr id="38" name="그림 37">
            <a:extLst>
              <a:ext uri="{FF2B5EF4-FFF2-40B4-BE49-F238E27FC236}">
                <a16:creationId xmlns:a16="http://schemas.microsoft.com/office/drawing/2014/main" id="{F0067B20-334F-7427-C101-1573523CAFD0}"/>
              </a:ext>
            </a:extLst>
          </p:cNvPr>
          <p:cNvPicPr>
            <a:picLocks noChangeAspect="1"/>
          </p:cNvPicPr>
          <p:nvPr/>
        </p:nvPicPr>
        <p:blipFill>
          <a:blip r:embed="rId4">
            <a:extLst>
              <a:ext uri="{28A0092B-C50C-407E-A947-70E740481C1C}">
                <a14:useLocalDpi xmlns:a14="http://schemas.microsoft.com/office/drawing/2010/main" val="0"/>
              </a:ext>
            </a:extLst>
          </a:blip>
          <a:srcRect l="59841" t="10713" r="27725" b="80870"/>
          <a:stretch>
            <a:fillRect/>
          </a:stretch>
        </p:blipFill>
        <p:spPr>
          <a:xfrm>
            <a:off x="594359" y="5358384"/>
            <a:ext cx="6281929" cy="91287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47</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2D Image Capture · 2D 图像拍摄</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相机与运动</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探测器校准完成后，点击相机按钮激活 X-RAY，确认样品的图像。</a:t>
            </a:r>
            <a:endParaRPr lang="en-US" sz="1000" dirty="0"/>
          </a:p>
        </p:txBody>
      </p:sp>
      <p:sp>
        <p:nvSpPr>
          <p:cNvPr id="15" name="Text 13"/>
          <p:cNvSpPr/>
          <p:nvPr/>
        </p:nvSpPr>
        <p:spPr>
          <a:xfrm>
            <a:off x="548640" y="2011680"/>
            <a:ext cx="6464808" cy="292608"/>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① 点击相机按钮 → 确认图像</a:t>
            </a:r>
            <a:endParaRPr lang="en-US" sz="1300" dirty="0"/>
          </a:p>
        </p:txBody>
      </p:sp>
      <p:sp>
        <p:nvSpPr>
          <p:cNvPr id="16" name="Shape 14"/>
          <p:cNvSpPr/>
          <p:nvPr/>
        </p:nvSpPr>
        <p:spPr>
          <a:xfrm>
            <a:off x="548640" y="2331720"/>
            <a:ext cx="914400" cy="27432"/>
          </a:xfrm>
          <a:prstGeom prst="rect">
            <a:avLst/>
          </a:prstGeom>
          <a:solidFill>
            <a:srgbClr val="4A6FA5"/>
          </a:solidFill>
          <a:ln/>
        </p:spPr>
        <p:txBody>
          <a:bodyPr/>
          <a:lstStyle/>
          <a:p>
            <a:endParaRPr lang="ko-KR" altLang="en-US"/>
          </a:p>
        </p:txBody>
      </p:sp>
      <p:sp>
        <p:nvSpPr>
          <p:cNvPr id="17" name="Shape 15"/>
          <p:cNvSpPr/>
          <p:nvPr/>
        </p:nvSpPr>
        <p:spPr>
          <a:xfrm>
            <a:off x="548640" y="2514600"/>
            <a:ext cx="1513332" cy="777240"/>
          </a:xfrm>
          <a:prstGeom prst="rect">
            <a:avLst/>
          </a:prstGeom>
          <a:solidFill>
            <a:srgbClr val="F4F6F8"/>
          </a:solidFill>
          <a:ln w="6350">
            <a:solidFill>
              <a:srgbClr val="DDE3EA"/>
            </a:solidFill>
            <a:prstDash val="solid"/>
          </a:ln>
        </p:spPr>
        <p:txBody>
          <a:bodyPr/>
          <a:lstStyle/>
          <a:p>
            <a:endParaRPr lang="ko-KR" altLang="en-US"/>
          </a:p>
        </p:txBody>
      </p:sp>
      <p:sp>
        <p:nvSpPr>
          <p:cNvPr id="18" name="Shape 16"/>
          <p:cNvSpPr/>
          <p:nvPr/>
        </p:nvSpPr>
        <p:spPr>
          <a:xfrm>
            <a:off x="548640" y="2514600"/>
            <a:ext cx="1513332" cy="45720"/>
          </a:xfrm>
          <a:prstGeom prst="rect">
            <a:avLst/>
          </a:prstGeom>
          <a:solidFill>
            <a:srgbClr val="4A6FA5"/>
          </a:solidFill>
          <a:ln/>
        </p:spPr>
        <p:txBody>
          <a:bodyPr/>
          <a:lstStyle/>
          <a:p>
            <a:endParaRPr lang="ko-KR" altLang="en-US"/>
          </a:p>
        </p:txBody>
      </p:sp>
      <p:sp>
        <p:nvSpPr>
          <p:cNvPr id="19" name="Text 17"/>
          <p:cNvSpPr/>
          <p:nvPr/>
        </p:nvSpPr>
        <p:spPr>
          <a:xfrm>
            <a:off x="640080" y="2651760"/>
            <a:ext cx="1330452" cy="274320"/>
          </a:xfrm>
          <a:prstGeom prst="rect">
            <a:avLst/>
          </a:prstGeom>
          <a:noFill/>
          <a:ln/>
        </p:spPr>
        <p:txBody>
          <a:bodyPr wrap="square" lIns="0" tIns="0" rIns="0" bIns="0" rtlCol="0" anchor="ctr"/>
          <a:lstStyle/>
          <a:p>
            <a:pPr marL="0" indent="0" algn="ctr">
              <a:buNone/>
            </a:pPr>
            <a:r>
              <a:rPr lang="en-US" sz="1100" b="1" dirty="0">
                <a:solidFill>
                  <a:srgbClr val="1B2A41"/>
                </a:solidFill>
                <a:latin typeface="Pretendard" pitchFamily="34" charset="0"/>
                <a:ea typeface="Pretendard" pitchFamily="34" charset="-122"/>
                <a:cs typeface="Pretendard" pitchFamily="34" charset="-120"/>
              </a:rPr>
              <a:t>点击</a:t>
            </a:r>
            <a:endParaRPr lang="en-US" sz="1100" dirty="0"/>
          </a:p>
        </p:txBody>
      </p:sp>
      <p:sp>
        <p:nvSpPr>
          <p:cNvPr id="20" name="Text 18"/>
          <p:cNvSpPr/>
          <p:nvPr/>
        </p:nvSpPr>
        <p:spPr>
          <a:xfrm>
            <a:off x="640080" y="2926080"/>
            <a:ext cx="1330452" cy="320040"/>
          </a:xfrm>
          <a:prstGeom prst="rect">
            <a:avLst/>
          </a:prstGeom>
          <a:noFill/>
          <a:ln/>
        </p:spPr>
        <p:txBody>
          <a:bodyPr wrap="square" lIns="0" tIns="0" rIns="0" bIns="0" rtlCol="0" anchor="t"/>
          <a:lstStyle/>
          <a:p>
            <a:pPr marL="0" indent="0" algn="ctr">
              <a:buNone/>
            </a:pPr>
            <a:r>
              <a:rPr lang="en-US" sz="900" dirty="0">
                <a:solidFill>
                  <a:srgbClr val="6B7280"/>
                </a:solidFill>
                <a:latin typeface="Pretendard" pitchFamily="34" charset="0"/>
                <a:ea typeface="Pretendard" pitchFamily="34" charset="-122"/>
                <a:cs typeface="Pretendard" pitchFamily="34" charset="-120"/>
              </a:rPr>
              <a:t>相机按钮</a:t>
            </a:r>
            <a:endParaRPr lang="en-US" sz="900" dirty="0"/>
          </a:p>
        </p:txBody>
      </p:sp>
      <p:sp>
        <p:nvSpPr>
          <p:cNvPr id="21" name="Text 19"/>
          <p:cNvSpPr/>
          <p:nvPr/>
        </p:nvSpPr>
        <p:spPr>
          <a:xfrm>
            <a:off x="2061972" y="2514600"/>
            <a:ext cx="137160" cy="777240"/>
          </a:xfrm>
          <a:prstGeom prst="rect">
            <a:avLst/>
          </a:prstGeom>
          <a:noFill/>
          <a:ln/>
        </p:spPr>
        <p:txBody>
          <a:bodyPr wrap="square" lIns="0" tIns="0" rIns="0" bIns="0" rtlCol="0" anchor="ctr"/>
          <a:lstStyle/>
          <a:p>
            <a:pPr marL="0" indent="0" algn="ctr">
              <a:buNone/>
            </a:pPr>
            <a:r>
              <a:rPr lang="en-US" sz="1800" b="1" dirty="0">
                <a:solidFill>
                  <a:srgbClr val="4A6FA5"/>
                </a:solidFill>
                <a:latin typeface="Pretendard" pitchFamily="34" charset="0"/>
                <a:ea typeface="Pretendard" pitchFamily="34" charset="-122"/>
                <a:cs typeface="Pretendard" pitchFamily="34" charset="-120"/>
              </a:rPr>
              <a:t>→</a:t>
            </a:r>
            <a:endParaRPr lang="en-US" sz="1800" dirty="0"/>
          </a:p>
        </p:txBody>
      </p:sp>
      <p:sp>
        <p:nvSpPr>
          <p:cNvPr id="22" name="Shape 20"/>
          <p:cNvSpPr/>
          <p:nvPr/>
        </p:nvSpPr>
        <p:spPr>
          <a:xfrm>
            <a:off x="2199132" y="2514600"/>
            <a:ext cx="1513332" cy="777240"/>
          </a:xfrm>
          <a:prstGeom prst="rect">
            <a:avLst/>
          </a:prstGeom>
          <a:solidFill>
            <a:srgbClr val="F4F6F8"/>
          </a:solidFill>
          <a:ln w="6350">
            <a:solidFill>
              <a:srgbClr val="DDE3EA"/>
            </a:solidFill>
            <a:prstDash val="solid"/>
          </a:ln>
        </p:spPr>
        <p:txBody>
          <a:bodyPr/>
          <a:lstStyle/>
          <a:p>
            <a:endParaRPr lang="ko-KR" altLang="en-US"/>
          </a:p>
        </p:txBody>
      </p:sp>
      <p:sp>
        <p:nvSpPr>
          <p:cNvPr id="23" name="Shape 21"/>
          <p:cNvSpPr/>
          <p:nvPr/>
        </p:nvSpPr>
        <p:spPr>
          <a:xfrm>
            <a:off x="2199132" y="2514600"/>
            <a:ext cx="1513332" cy="45720"/>
          </a:xfrm>
          <a:prstGeom prst="rect">
            <a:avLst/>
          </a:prstGeom>
          <a:solidFill>
            <a:srgbClr val="4A6FA5"/>
          </a:solidFill>
          <a:ln/>
        </p:spPr>
        <p:txBody>
          <a:bodyPr/>
          <a:lstStyle/>
          <a:p>
            <a:endParaRPr lang="ko-KR" altLang="en-US"/>
          </a:p>
        </p:txBody>
      </p:sp>
      <p:sp>
        <p:nvSpPr>
          <p:cNvPr id="24" name="Text 22"/>
          <p:cNvSpPr/>
          <p:nvPr/>
        </p:nvSpPr>
        <p:spPr>
          <a:xfrm>
            <a:off x="2290572" y="2651760"/>
            <a:ext cx="1330452" cy="274320"/>
          </a:xfrm>
          <a:prstGeom prst="rect">
            <a:avLst/>
          </a:prstGeom>
          <a:noFill/>
          <a:ln/>
        </p:spPr>
        <p:txBody>
          <a:bodyPr wrap="square" lIns="0" tIns="0" rIns="0" bIns="0" rtlCol="0" anchor="ctr"/>
          <a:lstStyle/>
          <a:p>
            <a:pPr marL="0" indent="0" algn="ctr">
              <a:buNone/>
            </a:pPr>
            <a:r>
              <a:rPr lang="en-US" sz="1100" b="1" dirty="0">
                <a:solidFill>
                  <a:srgbClr val="1B2A41"/>
                </a:solidFill>
                <a:latin typeface="Pretendard" pitchFamily="34" charset="0"/>
                <a:ea typeface="Pretendard" pitchFamily="34" charset="-122"/>
                <a:cs typeface="Pretendard" pitchFamily="34" charset="-120"/>
              </a:rPr>
              <a:t>按钮激活</a:t>
            </a:r>
            <a:endParaRPr lang="en-US" sz="1100" dirty="0"/>
          </a:p>
        </p:txBody>
      </p:sp>
      <p:sp>
        <p:nvSpPr>
          <p:cNvPr id="25" name="Text 23"/>
          <p:cNvSpPr/>
          <p:nvPr/>
        </p:nvSpPr>
        <p:spPr>
          <a:xfrm>
            <a:off x="2290572" y="2926080"/>
            <a:ext cx="1330452" cy="320040"/>
          </a:xfrm>
          <a:prstGeom prst="rect">
            <a:avLst/>
          </a:prstGeom>
          <a:noFill/>
          <a:ln/>
        </p:spPr>
        <p:txBody>
          <a:bodyPr wrap="square" lIns="0" tIns="0" rIns="0" bIns="0" rtlCol="0" anchor="t"/>
          <a:lstStyle/>
          <a:p>
            <a:pPr marL="0" indent="0" algn="ctr">
              <a:buNone/>
            </a:pPr>
            <a:r>
              <a:rPr lang="en-US" sz="900" dirty="0">
                <a:solidFill>
                  <a:srgbClr val="6B7280"/>
                </a:solidFill>
                <a:latin typeface="Pretendard" pitchFamily="34" charset="0"/>
                <a:ea typeface="Pretendard" pitchFamily="34" charset="-122"/>
                <a:cs typeface="Pretendard" pitchFamily="34" charset="-120"/>
              </a:rPr>
              <a:t>X-RAY ON</a:t>
            </a:r>
            <a:endParaRPr lang="en-US" sz="900" dirty="0"/>
          </a:p>
        </p:txBody>
      </p:sp>
      <p:sp>
        <p:nvSpPr>
          <p:cNvPr id="26" name="Text 24"/>
          <p:cNvSpPr/>
          <p:nvPr/>
        </p:nvSpPr>
        <p:spPr>
          <a:xfrm>
            <a:off x="3712464" y="2514600"/>
            <a:ext cx="137160" cy="777240"/>
          </a:xfrm>
          <a:prstGeom prst="rect">
            <a:avLst/>
          </a:prstGeom>
          <a:noFill/>
          <a:ln/>
        </p:spPr>
        <p:txBody>
          <a:bodyPr wrap="square" lIns="0" tIns="0" rIns="0" bIns="0" rtlCol="0" anchor="ctr"/>
          <a:lstStyle/>
          <a:p>
            <a:pPr marL="0" indent="0" algn="ctr">
              <a:buNone/>
            </a:pPr>
            <a:r>
              <a:rPr lang="en-US" sz="1800" b="1" dirty="0">
                <a:solidFill>
                  <a:srgbClr val="4A6FA5"/>
                </a:solidFill>
                <a:latin typeface="Pretendard" pitchFamily="34" charset="0"/>
                <a:ea typeface="Pretendard" pitchFamily="34" charset="-122"/>
                <a:cs typeface="Pretendard" pitchFamily="34" charset="-120"/>
              </a:rPr>
              <a:t>→</a:t>
            </a:r>
            <a:endParaRPr lang="en-US" sz="1800" dirty="0"/>
          </a:p>
        </p:txBody>
      </p:sp>
      <p:sp>
        <p:nvSpPr>
          <p:cNvPr id="27" name="Shape 25"/>
          <p:cNvSpPr/>
          <p:nvPr/>
        </p:nvSpPr>
        <p:spPr>
          <a:xfrm>
            <a:off x="3849624" y="2514600"/>
            <a:ext cx="1513332" cy="777240"/>
          </a:xfrm>
          <a:prstGeom prst="rect">
            <a:avLst/>
          </a:prstGeom>
          <a:solidFill>
            <a:srgbClr val="F4F6F8"/>
          </a:solidFill>
          <a:ln w="6350">
            <a:solidFill>
              <a:srgbClr val="DDE3EA"/>
            </a:solidFill>
            <a:prstDash val="solid"/>
          </a:ln>
        </p:spPr>
        <p:txBody>
          <a:bodyPr/>
          <a:lstStyle/>
          <a:p>
            <a:endParaRPr lang="ko-KR" altLang="en-US"/>
          </a:p>
        </p:txBody>
      </p:sp>
      <p:sp>
        <p:nvSpPr>
          <p:cNvPr id="28" name="Shape 26"/>
          <p:cNvSpPr/>
          <p:nvPr/>
        </p:nvSpPr>
        <p:spPr>
          <a:xfrm>
            <a:off x="3849624" y="2514600"/>
            <a:ext cx="1513332" cy="45720"/>
          </a:xfrm>
          <a:prstGeom prst="rect">
            <a:avLst/>
          </a:prstGeom>
          <a:solidFill>
            <a:srgbClr val="4A6FA5"/>
          </a:solidFill>
          <a:ln/>
        </p:spPr>
        <p:txBody>
          <a:bodyPr/>
          <a:lstStyle/>
          <a:p>
            <a:endParaRPr lang="ko-KR" altLang="en-US"/>
          </a:p>
        </p:txBody>
      </p:sp>
      <p:sp>
        <p:nvSpPr>
          <p:cNvPr id="29" name="Text 27"/>
          <p:cNvSpPr/>
          <p:nvPr/>
        </p:nvSpPr>
        <p:spPr>
          <a:xfrm>
            <a:off x="3941064" y="2651760"/>
            <a:ext cx="1330452" cy="274320"/>
          </a:xfrm>
          <a:prstGeom prst="rect">
            <a:avLst/>
          </a:prstGeom>
          <a:noFill/>
          <a:ln/>
        </p:spPr>
        <p:txBody>
          <a:bodyPr wrap="square" lIns="0" tIns="0" rIns="0" bIns="0" rtlCol="0" anchor="ctr"/>
          <a:lstStyle/>
          <a:p>
            <a:pPr marL="0" indent="0" algn="ctr">
              <a:buNone/>
            </a:pPr>
            <a:r>
              <a:rPr lang="en-US" sz="1100" b="1" dirty="0">
                <a:solidFill>
                  <a:srgbClr val="1B2A41"/>
                </a:solidFill>
                <a:latin typeface="Pretendard" pitchFamily="34" charset="0"/>
                <a:ea typeface="Pretendard" pitchFamily="34" charset="-122"/>
                <a:cs typeface="Pretendard" pitchFamily="34" charset="-120"/>
              </a:rPr>
              <a:t>电压／电流调整</a:t>
            </a:r>
            <a:endParaRPr lang="en-US" sz="1100" dirty="0"/>
          </a:p>
        </p:txBody>
      </p:sp>
      <p:sp>
        <p:nvSpPr>
          <p:cNvPr id="30" name="Text 28"/>
          <p:cNvSpPr/>
          <p:nvPr/>
        </p:nvSpPr>
        <p:spPr>
          <a:xfrm>
            <a:off x="3941064" y="2926080"/>
            <a:ext cx="1330452" cy="320040"/>
          </a:xfrm>
          <a:prstGeom prst="rect">
            <a:avLst/>
          </a:prstGeom>
          <a:noFill/>
          <a:ln/>
        </p:spPr>
        <p:txBody>
          <a:bodyPr wrap="square" lIns="0" tIns="0" rIns="0" bIns="0" rtlCol="0" anchor="t"/>
          <a:lstStyle/>
          <a:p>
            <a:pPr marL="0" indent="0" algn="ctr">
              <a:buNone/>
            </a:pPr>
            <a:r>
              <a:rPr lang="en-US" sz="900" dirty="0">
                <a:solidFill>
                  <a:srgbClr val="6B7280"/>
                </a:solidFill>
                <a:latin typeface="Pretendard" pitchFamily="34" charset="0"/>
                <a:ea typeface="Pretendard" pitchFamily="34" charset="-122"/>
                <a:cs typeface="Pretendard" pitchFamily="34" charset="-120"/>
              </a:rPr>
              <a:t>kV / uA</a:t>
            </a:r>
            <a:endParaRPr lang="en-US" sz="900" dirty="0"/>
          </a:p>
        </p:txBody>
      </p:sp>
      <p:sp>
        <p:nvSpPr>
          <p:cNvPr id="31" name="Text 29"/>
          <p:cNvSpPr/>
          <p:nvPr/>
        </p:nvSpPr>
        <p:spPr>
          <a:xfrm>
            <a:off x="5362956" y="2514600"/>
            <a:ext cx="137160" cy="777240"/>
          </a:xfrm>
          <a:prstGeom prst="rect">
            <a:avLst/>
          </a:prstGeom>
          <a:noFill/>
          <a:ln/>
        </p:spPr>
        <p:txBody>
          <a:bodyPr wrap="square" lIns="0" tIns="0" rIns="0" bIns="0" rtlCol="0" anchor="ctr"/>
          <a:lstStyle/>
          <a:p>
            <a:pPr marL="0" indent="0" algn="ctr">
              <a:buNone/>
            </a:pPr>
            <a:r>
              <a:rPr lang="en-US" sz="1800" b="1" dirty="0">
                <a:solidFill>
                  <a:srgbClr val="4A6FA5"/>
                </a:solidFill>
                <a:latin typeface="Pretendard" pitchFamily="34" charset="0"/>
                <a:ea typeface="Pretendard" pitchFamily="34" charset="-122"/>
                <a:cs typeface="Pretendard" pitchFamily="34" charset="-120"/>
              </a:rPr>
              <a:t>→</a:t>
            </a:r>
            <a:endParaRPr lang="en-US" sz="1800" dirty="0"/>
          </a:p>
        </p:txBody>
      </p:sp>
      <p:sp>
        <p:nvSpPr>
          <p:cNvPr id="32" name="Shape 30"/>
          <p:cNvSpPr/>
          <p:nvPr/>
        </p:nvSpPr>
        <p:spPr>
          <a:xfrm>
            <a:off x="5500116" y="2514600"/>
            <a:ext cx="1513332" cy="777240"/>
          </a:xfrm>
          <a:prstGeom prst="rect">
            <a:avLst/>
          </a:prstGeom>
          <a:solidFill>
            <a:srgbClr val="F4F6F8"/>
          </a:solidFill>
          <a:ln w="6350">
            <a:solidFill>
              <a:srgbClr val="DDE3EA"/>
            </a:solidFill>
            <a:prstDash val="solid"/>
          </a:ln>
        </p:spPr>
        <p:txBody>
          <a:bodyPr/>
          <a:lstStyle/>
          <a:p>
            <a:endParaRPr lang="ko-KR" altLang="en-US"/>
          </a:p>
        </p:txBody>
      </p:sp>
      <p:sp>
        <p:nvSpPr>
          <p:cNvPr id="33" name="Shape 31"/>
          <p:cNvSpPr/>
          <p:nvPr/>
        </p:nvSpPr>
        <p:spPr>
          <a:xfrm>
            <a:off x="5500116" y="2514600"/>
            <a:ext cx="1513332" cy="45720"/>
          </a:xfrm>
          <a:prstGeom prst="rect">
            <a:avLst/>
          </a:prstGeom>
          <a:solidFill>
            <a:srgbClr val="4A6FA5"/>
          </a:solidFill>
          <a:ln/>
        </p:spPr>
        <p:txBody>
          <a:bodyPr/>
          <a:lstStyle/>
          <a:p>
            <a:endParaRPr lang="ko-KR" altLang="en-US"/>
          </a:p>
        </p:txBody>
      </p:sp>
      <p:sp>
        <p:nvSpPr>
          <p:cNvPr id="34" name="Text 32"/>
          <p:cNvSpPr/>
          <p:nvPr/>
        </p:nvSpPr>
        <p:spPr>
          <a:xfrm>
            <a:off x="5591556" y="2651760"/>
            <a:ext cx="1330452" cy="274320"/>
          </a:xfrm>
          <a:prstGeom prst="rect">
            <a:avLst/>
          </a:prstGeom>
          <a:noFill/>
          <a:ln/>
        </p:spPr>
        <p:txBody>
          <a:bodyPr wrap="square" lIns="0" tIns="0" rIns="0" bIns="0" rtlCol="0" anchor="ctr"/>
          <a:lstStyle/>
          <a:p>
            <a:pPr marL="0" indent="0" algn="ctr">
              <a:buNone/>
            </a:pPr>
            <a:r>
              <a:rPr lang="en-US" sz="1100" b="1" dirty="0">
                <a:solidFill>
                  <a:srgbClr val="1B2A41"/>
                </a:solidFill>
                <a:latin typeface="Pretendard" pitchFamily="34" charset="0"/>
                <a:ea typeface="Pretendard" pitchFamily="34" charset="-122"/>
                <a:cs typeface="Pretendard" pitchFamily="34" charset="-120"/>
              </a:rPr>
              <a:t>确认图像</a:t>
            </a:r>
            <a:endParaRPr lang="en-US" sz="1100" dirty="0"/>
          </a:p>
        </p:txBody>
      </p:sp>
      <p:sp>
        <p:nvSpPr>
          <p:cNvPr id="35" name="Text 33"/>
          <p:cNvSpPr/>
          <p:nvPr/>
        </p:nvSpPr>
        <p:spPr>
          <a:xfrm>
            <a:off x="5591556" y="2926080"/>
            <a:ext cx="1330452" cy="320040"/>
          </a:xfrm>
          <a:prstGeom prst="rect">
            <a:avLst/>
          </a:prstGeom>
          <a:noFill/>
          <a:ln/>
        </p:spPr>
        <p:txBody>
          <a:bodyPr wrap="square" lIns="0" tIns="0" rIns="0" bIns="0" rtlCol="0" anchor="t"/>
          <a:lstStyle/>
          <a:p>
            <a:pPr marL="0" indent="0" algn="ctr">
              <a:buNone/>
            </a:pPr>
            <a:r>
              <a:rPr lang="en-US" sz="900" dirty="0">
                <a:solidFill>
                  <a:srgbClr val="6B7280"/>
                </a:solidFill>
                <a:latin typeface="Pretendard" pitchFamily="34" charset="0"/>
                <a:ea typeface="Pretendard" pitchFamily="34" charset="-122"/>
                <a:cs typeface="Pretendard" pitchFamily="34" charset="-120"/>
              </a:rPr>
              <a:t>Display 窗口</a:t>
            </a:r>
            <a:endParaRPr lang="en-US" sz="900" dirty="0"/>
          </a:p>
        </p:txBody>
      </p:sp>
      <p:sp>
        <p:nvSpPr>
          <p:cNvPr id="36" name="Shape 34"/>
          <p:cNvSpPr/>
          <p:nvPr/>
        </p:nvSpPr>
        <p:spPr>
          <a:xfrm>
            <a:off x="548640" y="3520440"/>
            <a:ext cx="6464808" cy="3840480"/>
          </a:xfrm>
          <a:prstGeom prst="rect">
            <a:avLst/>
          </a:prstGeom>
          <a:solidFill>
            <a:srgbClr val="F4F6F8"/>
          </a:solidFill>
          <a:ln w="12700">
            <a:solidFill>
              <a:srgbClr val="DDE3EA"/>
            </a:solidFill>
            <a:prstDash val="solid"/>
          </a:ln>
        </p:spPr>
        <p:txBody>
          <a:bodyPr/>
          <a:lstStyle/>
          <a:p>
            <a:endParaRPr lang="ko-KR" altLang="en-US"/>
          </a:p>
        </p:txBody>
      </p:sp>
      <p:pic>
        <p:nvPicPr>
          <p:cNvPr id="37" name="Image 0" descr="/home/claude/sample/imgs/image64.png"/>
          <p:cNvPicPr>
            <a:picLocks noChangeAspect="1"/>
          </p:cNvPicPr>
          <p:nvPr/>
        </p:nvPicPr>
        <p:blipFill>
          <a:blip r:embed="rId3"/>
          <a:srcRect/>
          <a:stretch/>
        </p:blipFill>
        <p:spPr>
          <a:xfrm>
            <a:off x="621792" y="3593592"/>
            <a:ext cx="6318504" cy="3474720"/>
          </a:xfrm>
          <a:prstGeom prst="rect">
            <a:avLst/>
          </a:prstGeom>
        </p:spPr>
      </p:pic>
      <p:sp>
        <p:nvSpPr>
          <p:cNvPr id="38" name="Text 35"/>
          <p:cNvSpPr/>
          <p:nvPr/>
        </p:nvSpPr>
        <p:spPr>
          <a:xfrm>
            <a:off x="548640" y="70866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11.2 · 2D 拍摄期间的 eXer 主 UI</a:t>
            </a:r>
            <a:endParaRPr lang="en-US" sz="850" dirty="0"/>
          </a:p>
        </p:txBody>
      </p:sp>
      <p:sp>
        <p:nvSpPr>
          <p:cNvPr id="39" name="Text 36"/>
          <p:cNvSpPr/>
          <p:nvPr/>
        </p:nvSpPr>
        <p:spPr>
          <a:xfrm>
            <a:off x="548640" y="7498080"/>
            <a:ext cx="6464808" cy="292608"/>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② 移动轴使样品可见</a:t>
            </a:r>
            <a:endParaRPr lang="en-US" sz="1300" dirty="0"/>
          </a:p>
        </p:txBody>
      </p:sp>
      <p:sp>
        <p:nvSpPr>
          <p:cNvPr id="40" name="Shape 37"/>
          <p:cNvSpPr/>
          <p:nvPr/>
        </p:nvSpPr>
        <p:spPr>
          <a:xfrm>
            <a:off x="548640" y="7818120"/>
            <a:ext cx="914400" cy="27432"/>
          </a:xfrm>
          <a:prstGeom prst="rect">
            <a:avLst/>
          </a:prstGeom>
          <a:solidFill>
            <a:srgbClr val="4A6FA5"/>
          </a:solidFill>
          <a:ln/>
        </p:spPr>
        <p:txBody>
          <a:bodyPr/>
          <a:lstStyle/>
          <a:p>
            <a:endParaRPr lang="ko-KR" altLang="en-US"/>
          </a:p>
        </p:txBody>
      </p:sp>
      <p:sp>
        <p:nvSpPr>
          <p:cNvPr id="41" name="Text 38"/>
          <p:cNvSpPr/>
          <p:nvPr/>
        </p:nvSpPr>
        <p:spPr>
          <a:xfrm>
            <a:off x="548640" y="8001000"/>
            <a:ext cx="6464808" cy="45720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在程序中使用控制运动部分，移动相应轴（ZT、ZD、YR、XR）使样品可见。</a:t>
            </a:r>
            <a:endParaRPr lang="en-US" sz="1000" dirty="0"/>
          </a:p>
        </p:txBody>
      </p:sp>
      <p:sp>
        <p:nvSpPr>
          <p:cNvPr id="42" name="Shape 39"/>
          <p:cNvSpPr/>
          <p:nvPr/>
        </p:nvSpPr>
        <p:spPr>
          <a:xfrm>
            <a:off x="548640" y="9272016"/>
            <a:ext cx="6464808" cy="960120"/>
          </a:xfrm>
          <a:prstGeom prst="rect">
            <a:avLst/>
          </a:prstGeom>
          <a:solidFill>
            <a:srgbClr val="F4F6F8"/>
          </a:solidFill>
          <a:ln w="12700">
            <a:solidFill>
              <a:srgbClr val="0F8554"/>
            </a:solidFill>
            <a:prstDash val="solid"/>
          </a:ln>
        </p:spPr>
        <p:txBody>
          <a:bodyPr/>
          <a:lstStyle/>
          <a:p>
            <a:endParaRPr lang="ko-KR" altLang="en-US"/>
          </a:p>
        </p:txBody>
      </p:sp>
      <p:sp>
        <p:nvSpPr>
          <p:cNvPr id="43" name="Shape 40"/>
          <p:cNvSpPr/>
          <p:nvPr/>
        </p:nvSpPr>
        <p:spPr>
          <a:xfrm>
            <a:off x="548640" y="9272016"/>
            <a:ext cx="73152" cy="960120"/>
          </a:xfrm>
          <a:prstGeom prst="rect">
            <a:avLst/>
          </a:prstGeom>
          <a:solidFill>
            <a:srgbClr val="0F8554"/>
          </a:solidFill>
          <a:ln/>
        </p:spPr>
        <p:txBody>
          <a:bodyPr/>
          <a:lstStyle/>
          <a:p>
            <a:endParaRPr lang="ko-KR" altLang="en-US"/>
          </a:p>
        </p:txBody>
      </p:sp>
      <p:pic>
        <p:nvPicPr>
          <p:cNvPr id="44" name="Image 1" descr="preencoded.png"/>
          <p:cNvPicPr>
            <a:picLocks noChangeAspect="1"/>
          </p:cNvPicPr>
          <p:nvPr/>
        </p:nvPicPr>
        <p:blipFill>
          <a:blip r:embed="rId4"/>
          <a:stretch>
            <a:fillRect/>
          </a:stretch>
        </p:blipFill>
        <p:spPr>
          <a:xfrm>
            <a:off x="731520" y="9605772"/>
            <a:ext cx="292608" cy="292608"/>
          </a:xfrm>
          <a:prstGeom prst="rect">
            <a:avLst/>
          </a:prstGeom>
        </p:spPr>
      </p:pic>
      <p:sp>
        <p:nvSpPr>
          <p:cNvPr id="45" name="Text 41"/>
          <p:cNvSpPr/>
          <p:nvPr/>
        </p:nvSpPr>
        <p:spPr>
          <a:xfrm>
            <a:off x="1133856" y="9308592"/>
            <a:ext cx="5733288" cy="256032"/>
          </a:xfrm>
          <a:prstGeom prst="rect">
            <a:avLst/>
          </a:prstGeom>
          <a:noFill/>
          <a:ln/>
        </p:spPr>
        <p:txBody>
          <a:bodyPr wrap="square" lIns="0" tIns="0" rIns="0" bIns="0" rtlCol="0" anchor="ctr"/>
          <a:lstStyle/>
          <a:p>
            <a:pPr marL="0" indent="0">
              <a:buNone/>
            </a:pPr>
            <a:r>
              <a:rPr lang="en-US" sz="900" b="1" kern="0" spc="400" dirty="0">
                <a:solidFill>
                  <a:srgbClr val="0F8554"/>
                </a:solidFill>
                <a:latin typeface="Pretendard" pitchFamily="34" charset="0"/>
                <a:ea typeface="Pretendard" pitchFamily="34" charset="-122"/>
                <a:cs typeface="Pretendard" pitchFamily="34" charset="-120"/>
              </a:rPr>
              <a:t>TIP · X-RAY 输出调节</a:t>
            </a:r>
            <a:endParaRPr lang="en-US" sz="900" dirty="0"/>
          </a:p>
        </p:txBody>
      </p:sp>
      <p:sp>
        <p:nvSpPr>
          <p:cNvPr id="46" name="Text 42"/>
          <p:cNvSpPr/>
          <p:nvPr/>
        </p:nvSpPr>
        <p:spPr>
          <a:xfrm>
            <a:off x="1143000" y="9564624"/>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最佳图像条件</a:t>
            </a:r>
            <a:endParaRPr lang="en-US" sz="1200" dirty="0"/>
          </a:p>
        </p:txBody>
      </p:sp>
      <p:sp>
        <p:nvSpPr>
          <p:cNvPr id="47" name="Text 43"/>
          <p:cNvSpPr/>
          <p:nvPr/>
        </p:nvSpPr>
        <p:spPr>
          <a:xfrm>
            <a:off x="1143000" y="9838944"/>
            <a:ext cx="5733288" cy="2286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管电压（kV）越高，穿透力越强，但对比度会降低。请根据样品厚度和材质选择合适的输出。配合使用 LUT 调整可大幅改善图像质量。</a:t>
            </a:r>
            <a:endParaRPr lang="en-US" sz="95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48</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Macro — Points &amp; ROI · 宏使用方法</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Points 选项卡</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Points：通过设置常用作业，用户无需逐一控制运动即可更轻松地作业。</a:t>
            </a:r>
            <a:endParaRPr lang="en-US" sz="1000" dirty="0"/>
          </a:p>
        </p:txBody>
      </p:sp>
      <p:sp>
        <p:nvSpPr>
          <p:cNvPr id="15" name="Shape 13"/>
          <p:cNvSpPr/>
          <p:nvPr/>
        </p:nvSpPr>
        <p:spPr>
          <a:xfrm>
            <a:off x="548640" y="2011680"/>
            <a:ext cx="2743200" cy="54864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65.png"/>
          <p:cNvPicPr>
            <a:picLocks noChangeAspect="1"/>
          </p:cNvPicPr>
          <p:nvPr/>
        </p:nvPicPr>
        <p:blipFill>
          <a:blip r:embed="rId3"/>
          <a:srcRect/>
          <a:stretch/>
        </p:blipFill>
        <p:spPr>
          <a:xfrm>
            <a:off x="621792" y="2084832"/>
            <a:ext cx="2596896" cy="5120640"/>
          </a:xfrm>
          <a:prstGeom prst="rect">
            <a:avLst/>
          </a:prstGeom>
        </p:spPr>
      </p:pic>
      <p:sp>
        <p:nvSpPr>
          <p:cNvPr id="17" name="Text 14"/>
          <p:cNvSpPr/>
          <p:nvPr/>
        </p:nvSpPr>
        <p:spPr>
          <a:xfrm>
            <a:off x="548640" y="7223760"/>
            <a:ext cx="2743200"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11.3 · 宏 Points 面板</a:t>
            </a:r>
            <a:endParaRPr lang="en-US" sz="850" dirty="0"/>
          </a:p>
        </p:txBody>
      </p:sp>
      <p:sp>
        <p:nvSpPr>
          <p:cNvPr id="18" name="Text 15"/>
          <p:cNvSpPr/>
          <p:nvPr/>
        </p:nvSpPr>
        <p:spPr>
          <a:xfrm>
            <a:off x="3474720" y="2011680"/>
            <a:ext cx="353872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Points 选项卡主要功能</a:t>
            </a:r>
            <a:endParaRPr lang="en-US" sz="1200" dirty="0"/>
          </a:p>
        </p:txBody>
      </p:sp>
      <p:sp>
        <p:nvSpPr>
          <p:cNvPr id="19" name="Shape 16"/>
          <p:cNvSpPr/>
          <p:nvPr/>
        </p:nvSpPr>
        <p:spPr>
          <a:xfrm>
            <a:off x="3474720" y="2286000"/>
            <a:ext cx="731520" cy="27432"/>
          </a:xfrm>
          <a:prstGeom prst="rect">
            <a:avLst/>
          </a:prstGeom>
          <a:solidFill>
            <a:srgbClr val="4A6FA5"/>
          </a:solidFill>
          <a:ln/>
        </p:spPr>
        <p:txBody>
          <a:bodyPr/>
          <a:lstStyle/>
          <a:p>
            <a:endParaRPr lang="ko-KR" altLang="en-US"/>
          </a:p>
        </p:txBody>
      </p:sp>
      <p:sp>
        <p:nvSpPr>
          <p:cNvPr id="20" name="Shape 17"/>
          <p:cNvSpPr/>
          <p:nvPr/>
        </p:nvSpPr>
        <p:spPr>
          <a:xfrm>
            <a:off x="3474720" y="2468880"/>
            <a:ext cx="3538728" cy="548640"/>
          </a:xfrm>
          <a:prstGeom prst="rect">
            <a:avLst/>
          </a:prstGeom>
          <a:solidFill>
            <a:srgbClr val="FAFBFC"/>
          </a:solidFill>
          <a:ln/>
        </p:spPr>
        <p:txBody>
          <a:bodyPr/>
          <a:lstStyle/>
          <a:p>
            <a:endParaRPr lang="ko-KR" altLang="en-US"/>
          </a:p>
        </p:txBody>
      </p:sp>
      <p:sp>
        <p:nvSpPr>
          <p:cNvPr id="21" name="Shape 18"/>
          <p:cNvSpPr/>
          <p:nvPr/>
        </p:nvSpPr>
        <p:spPr>
          <a:xfrm>
            <a:off x="3474720" y="2468880"/>
            <a:ext cx="54864" cy="548640"/>
          </a:xfrm>
          <a:prstGeom prst="rect">
            <a:avLst/>
          </a:prstGeom>
          <a:solidFill>
            <a:srgbClr val="4A6FA5"/>
          </a:solidFill>
          <a:ln/>
        </p:spPr>
        <p:txBody>
          <a:bodyPr/>
          <a:lstStyle/>
          <a:p>
            <a:endParaRPr lang="ko-KR" altLang="en-US"/>
          </a:p>
        </p:txBody>
      </p:sp>
      <p:sp>
        <p:nvSpPr>
          <p:cNvPr id="22" name="Text 19"/>
          <p:cNvSpPr/>
          <p:nvPr/>
        </p:nvSpPr>
        <p:spPr>
          <a:xfrm>
            <a:off x="3639312" y="2542032"/>
            <a:ext cx="3310128"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添加 / 删除</a:t>
            </a:r>
            <a:endParaRPr lang="en-US" sz="1050" dirty="0"/>
          </a:p>
        </p:txBody>
      </p:sp>
      <p:sp>
        <p:nvSpPr>
          <p:cNvPr id="23" name="Text 20"/>
          <p:cNvSpPr/>
          <p:nvPr/>
        </p:nvSpPr>
        <p:spPr>
          <a:xfrm>
            <a:off x="3639312" y="2761488"/>
            <a:ext cx="3310128" cy="228600"/>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添加及删除各坐标</a:t>
            </a:r>
            <a:endParaRPr lang="en-US" sz="900" dirty="0"/>
          </a:p>
        </p:txBody>
      </p:sp>
      <p:sp>
        <p:nvSpPr>
          <p:cNvPr id="24" name="Shape 21"/>
          <p:cNvSpPr/>
          <p:nvPr/>
        </p:nvSpPr>
        <p:spPr>
          <a:xfrm>
            <a:off x="3474720" y="3063240"/>
            <a:ext cx="3538728" cy="548640"/>
          </a:xfrm>
          <a:prstGeom prst="rect">
            <a:avLst/>
          </a:prstGeom>
          <a:solidFill>
            <a:srgbClr val="FAFBFC"/>
          </a:solidFill>
          <a:ln/>
        </p:spPr>
        <p:txBody>
          <a:bodyPr/>
          <a:lstStyle/>
          <a:p>
            <a:endParaRPr lang="ko-KR" altLang="en-US"/>
          </a:p>
        </p:txBody>
      </p:sp>
      <p:sp>
        <p:nvSpPr>
          <p:cNvPr id="25" name="Shape 22"/>
          <p:cNvSpPr/>
          <p:nvPr/>
        </p:nvSpPr>
        <p:spPr>
          <a:xfrm>
            <a:off x="3474720" y="3063240"/>
            <a:ext cx="54864" cy="548640"/>
          </a:xfrm>
          <a:prstGeom prst="rect">
            <a:avLst/>
          </a:prstGeom>
          <a:solidFill>
            <a:srgbClr val="4A6FA5"/>
          </a:solidFill>
          <a:ln/>
        </p:spPr>
        <p:txBody>
          <a:bodyPr/>
          <a:lstStyle/>
          <a:p>
            <a:endParaRPr lang="ko-KR" altLang="en-US"/>
          </a:p>
        </p:txBody>
      </p:sp>
      <p:sp>
        <p:nvSpPr>
          <p:cNvPr id="26" name="Text 23"/>
          <p:cNvSpPr/>
          <p:nvPr/>
        </p:nvSpPr>
        <p:spPr>
          <a:xfrm>
            <a:off x="3639312" y="3136392"/>
            <a:ext cx="3310128"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Rename</a:t>
            </a:r>
            <a:endParaRPr lang="en-US" sz="1050" dirty="0"/>
          </a:p>
        </p:txBody>
      </p:sp>
      <p:sp>
        <p:nvSpPr>
          <p:cNvPr id="27" name="Text 24"/>
          <p:cNvSpPr/>
          <p:nvPr/>
        </p:nvSpPr>
        <p:spPr>
          <a:xfrm>
            <a:off x="3639312" y="3355848"/>
            <a:ext cx="3310128" cy="228600"/>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修改各坐标名称</a:t>
            </a:r>
            <a:endParaRPr lang="en-US" sz="900" dirty="0"/>
          </a:p>
        </p:txBody>
      </p:sp>
      <p:sp>
        <p:nvSpPr>
          <p:cNvPr id="28" name="Shape 25"/>
          <p:cNvSpPr/>
          <p:nvPr/>
        </p:nvSpPr>
        <p:spPr>
          <a:xfrm>
            <a:off x="3474720" y="3657600"/>
            <a:ext cx="3538728" cy="548640"/>
          </a:xfrm>
          <a:prstGeom prst="rect">
            <a:avLst/>
          </a:prstGeom>
          <a:solidFill>
            <a:srgbClr val="FAFBFC"/>
          </a:solidFill>
          <a:ln/>
        </p:spPr>
        <p:txBody>
          <a:bodyPr/>
          <a:lstStyle/>
          <a:p>
            <a:endParaRPr lang="ko-KR" altLang="en-US"/>
          </a:p>
        </p:txBody>
      </p:sp>
      <p:sp>
        <p:nvSpPr>
          <p:cNvPr id="29" name="Shape 26"/>
          <p:cNvSpPr/>
          <p:nvPr/>
        </p:nvSpPr>
        <p:spPr>
          <a:xfrm>
            <a:off x="3474720" y="3657600"/>
            <a:ext cx="54864" cy="548640"/>
          </a:xfrm>
          <a:prstGeom prst="rect">
            <a:avLst/>
          </a:prstGeom>
          <a:solidFill>
            <a:srgbClr val="4A6FA5"/>
          </a:solidFill>
          <a:ln/>
        </p:spPr>
        <p:txBody>
          <a:bodyPr/>
          <a:lstStyle/>
          <a:p>
            <a:endParaRPr lang="ko-KR" altLang="en-US"/>
          </a:p>
        </p:txBody>
      </p:sp>
      <p:sp>
        <p:nvSpPr>
          <p:cNvPr id="30" name="Text 27"/>
          <p:cNvSpPr/>
          <p:nvPr/>
        </p:nvSpPr>
        <p:spPr>
          <a:xfrm>
            <a:off x="3639312" y="3730752"/>
            <a:ext cx="3310128"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Delete all</a:t>
            </a:r>
            <a:endParaRPr lang="en-US" sz="1050" dirty="0"/>
          </a:p>
        </p:txBody>
      </p:sp>
      <p:sp>
        <p:nvSpPr>
          <p:cNvPr id="31" name="Text 28"/>
          <p:cNvSpPr/>
          <p:nvPr/>
        </p:nvSpPr>
        <p:spPr>
          <a:xfrm>
            <a:off x="3639312" y="3950208"/>
            <a:ext cx="3310128" cy="228600"/>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在新位置生成第 1 个 point</a:t>
            </a:r>
            <a:endParaRPr lang="en-US" sz="900" dirty="0"/>
          </a:p>
        </p:txBody>
      </p:sp>
      <p:sp>
        <p:nvSpPr>
          <p:cNvPr id="32" name="Shape 29"/>
          <p:cNvSpPr/>
          <p:nvPr/>
        </p:nvSpPr>
        <p:spPr>
          <a:xfrm>
            <a:off x="3474720" y="4251960"/>
            <a:ext cx="3538728" cy="548640"/>
          </a:xfrm>
          <a:prstGeom prst="rect">
            <a:avLst/>
          </a:prstGeom>
          <a:solidFill>
            <a:srgbClr val="FAFBFC"/>
          </a:solidFill>
          <a:ln/>
        </p:spPr>
        <p:txBody>
          <a:bodyPr/>
          <a:lstStyle/>
          <a:p>
            <a:endParaRPr lang="ko-KR" altLang="en-US"/>
          </a:p>
        </p:txBody>
      </p:sp>
      <p:sp>
        <p:nvSpPr>
          <p:cNvPr id="33" name="Shape 30"/>
          <p:cNvSpPr/>
          <p:nvPr/>
        </p:nvSpPr>
        <p:spPr>
          <a:xfrm>
            <a:off x="3474720" y="4251960"/>
            <a:ext cx="54864" cy="548640"/>
          </a:xfrm>
          <a:prstGeom prst="rect">
            <a:avLst/>
          </a:prstGeom>
          <a:solidFill>
            <a:srgbClr val="4A6FA5"/>
          </a:solidFill>
          <a:ln/>
        </p:spPr>
        <p:txBody>
          <a:bodyPr/>
          <a:lstStyle/>
          <a:p>
            <a:endParaRPr lang="ko-KR" altLang="en-US"/>
          </a:p>
        </p:txBody>
      </p:sp>
      <p:sp>
        <p:nvSpPr>
          <p:cNvPr id="34" name="Text 31"/>
          <p:cNvSpPr/>
          <p:nvPr/>
        </p:nvSpPr>
        <p:spPr>
          <a:xfrm>
            <a:off x="3639312" y="4325112"/>
            <a:ext cx="3310128"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Order</a:t>
            </a:r>
            <a:endParaRPr lang="en-US" sz="1050" dirty="0"/>
          </a:p>
        </p:txBody>
      </p:sp>
      <p:sp>
        <p:nvSpPr>
          <p:cNvPr id="35" name="Text 32"/>
          <p:cNvSpPr/>
          <p:nvPr/>
        </p:nvSpPr>
        <p:spPr>
          <a:xfrm>
            <a:off x="3639312" y="4544568"/>
            <a:ext cx="3310128" cy="228600"/>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更改所选坐标的顺序</a:t>
            </a:r>
            <a:endParaRPr lang="en-US" sz="900" dirty="0"/>
          </a:p>
        </p:txBody>
      </p:sp>
      <p:sp>
        <p:nvSpPr>
          <p:cNvPr id="36" name="Shape 33"/>
          <p:cNvSpPr/>
          <p:nvPr/>
        </p:nvSpPr>
        <p:spPr>
          <a:xfrm>
            <a:off x="3474720" y="4846320"/>
            <a:ext cx="3538728" cy="548640"/>
          </a:xfrm>
          <a:prstGeom prst="rect">
            <a:avLst/>
          </a:prstGeom>
          <a:solidFill>
            <a:srgbClr val="FAFBFC"/>
          </a:solidFill>
          <a:ln/>
        </p:spPr>
        <p:txBody>
          <a:bodyPr/>
          <a:lstStyle/>
          <a:p>
            <a:endParaRPr lang="ko-KR" altLang="en-US"/>
          </a:p>
        </p:txBody>
      </p:sp>
      <p:sp>
        <p:nvSpPr>
          <p:cNvPr id="37" name="Shape 34"/>
          <p:cNvSpPr/>
          <p:nvPr/>
        </p:nvSpPr>
        <p:spPr>
          <a:xfrm>
            <a:off x="3474720" y="4846320"/>
            <a:ext cx="54864" cy="548640"/>
          </a:xfrm>
          <a:prstGeom prst="rect">
            <a:avLst/>
          </a:prstGeom>
          <a:solidFill>
            <a:srgbClr val="4A6FA5"/>
          </a:solidFill>
          <a:ln/>
        </p:spPr>
        <p:txBody>
          <a:bodyPr/>
          <a:lstStyle/>
          <a:p>
            <a:endParaRPr lang="ko-KR" altLang="en-US"/>
          </a:p>
        </p:txBody>
      </p:sp>
      <p:sp>
        <p:nvSpPr>
          <p:cNvPr id="38" name="Text 35"/>
          <p:cNvSpPr/>
          <p:nvPr/>
        </p:nvSpPr>
        <p:spPr>
          <a:xfrm>
            <a:off x="3639312" y="4919472"/>
            <a:ext cx="3310128"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X-Ray 设置</a:t>
            </a:r>
            <a:endParaRPr lang="en-US" sz="1050" dirty="0"/>
          </a:p>
        </p:txBody>
      </p:sp>
      <p:sp>
        <p:nvSpPr>
          <p:cNvPr id="39" name="Text 36"/>
          <p:cNvSpPr/>
          <p:nvPr/>
        </p:nvSpPr>
        <p:spPr>
          <a:xfrm>
            <a:off x="3639312" y="5138928"/>
            <a:ext cx="3310128" cy="228600"/>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各坐标的电压（kV）· 电流（mA）值</a:t>
            </a:r>
            <a:endParaRPr lang="en-US" sz="900" dirty="0"/>
          </a:p>
        </p:txBody>
      </p:sp>
      <p:sp>
        <p:nvSpPr>
          <p:cNvPr id="40" name="Shape 37"/>
          <p:cNvSpPr/>
          <p:nvPr/>
        </p:nvSpPr>
        <p:spPr>
          <a:xfrm>
            <a:off x="3474720" y="5440680"/>
            <a:ext cx="3538728" cy="548640"/>
          </a:xfrm>
          <a:prstGeom prst="rect">
            <a:avLst/>
          </a:prstGeom>
          <a:solidFill>
            <a:srgbClr val="FAFBFC"/>
          </a:solidFill>
          <a:ln/>
        </p:spPr>
        <p:txBody>
          <a:bodyPr/>
          <a:lstStyle/>
          <a:p>
            <a:endParaRPr lang="ko-KR" altLang="en-US"/>
          </a:p>
        </p:txBody>
      </p:sp>
      <p:sp>
        <p:nvSpPr>
          <p:cNvPr id="41" name="Shape 38"/>
          <p:cNvSpPr/>
          <p:nvPr/>
        </p:nvSpPr>
        <p:spPr>
          <a:xfrm>
            <a:off x="3474720" y="5440680"/>
            <a:ext cx="54864" cy="548640"/>
          </a:xfrm>
          <a:prstGeom prst="rect">
            <a:avLst/>
          </a:prstGeom>
          <a:solidFill>
            <a:srgbClr val="4A6FA5"/>
          </a:solidFill>
          <a:ln/>
        </p:spPr>
        <p:txBody>
          <a:bodyPr/>
          <a:lstStyle/>
          <a:p>
            <a:endParaRPr lang="ko-KR" altLang="en-US"/>
          </a:p>
        </p:txBody>
      </p:sp>
      <p:sp>
        <p:nvSpPr>
          <p:cNvPr id="42" name="Text 39"/>
          <p:cNvSpPr/>
          <p:nvPr/>
        </p:nvSpPr>
        <p:spPr>
          <a:xfrm>
            <a:off x="3639312" y="5513832"/>
            <a:ext cx="3310128"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Motion Controller</a:t>
            </a:r>
            <a:endParaRPr lang="en-US" sz="1050" dirty="0"/>
          </a:p>
        </p:txBody>
      </p:sp>
      <p:sp>
        <p:nvSpPr>
          <p:cNvPr id="43" name="Text 40"/>
          <p:cNvSpPr/>
          <p:nvPr/>
        </p:nvSpPr>
        <p:spPr>
          <a:xfrm>
            <a:off x="3639312" y="5733288"/>
            <a:ext cx="3310128" cy="228600"/>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各坐标的运动位置值</a:t>
            </a:r>
            <a:endParaRPr lang="en-US" sz="900" dirty="0"/>
          </a:p>
        </p:txBody>
      </p:sp>
      <p:sp>
        <p:nvSpPr>
          <p:cNvPr id="44" name="Shape 41"/>
          <p:cNvSpPr/>
          <p:nvPr/>
        </p:nvSpPr>
        <p:spPr>
          <a:xfrm>
            <a:off x="3474720" y="6035040"/>
            <a:ext cx="3538728" cy="548640"/>
          </a:xfrm>
          <a:prstGeom prst="rect">
            <a:avLst/>
          </a:prstGeom>
          <a:solidFill>
            <a:srgbClr val="FAFBFC"/>
          </a:solidFill>
          <a:ln/>
        </p:spPr>
        <p:txBody>
          <a:bodyPr/>
          <a:lstStyle/>
          <a:p>
            <a:endParaRPr lang="ko-KR" altLang="en-US"/>
          </a:p>
        </p:txBody>
      </p:sp>
      <p:sp>
        <p:nvSpPr>
          <p:cNvPr id="45" name="Shape 42"/>
          <p:cNvSpPr/>
          <p:nvPr/>
        </p:nvSpPr>
        <p:spPr>
          <a:xfrm>
            <a:off x="3474720" y="6035040"/>
            <a:ext cx="54864" cy="548640"/>
          </a:xfrm>
          <a:prstGeom prst="rect">
            <a:avLst/>
          </a:prstGeom>
          <a:solidFill>
            <a:srgbClr val="4A6FA5"/>
          </a:solidFill>
          <a:ln/>
        </p:spPr>
        <p:txBody>
          <a:bodyPr/>
          <a:lstStyle/>
          <a:p>
            <a:endParaRPr lang="ko-KR" altLang="en-US"/>
          </a:p>
        </p:txBody>
      </p:sp>
      <p:sp>
        <p:nvSpPr>
          <p:cNvPr id="46" name="Text 43"/>
          <p:cNvSpPr/>
          <p:nvPr/>
        </p:nvSpPr>
        <p:spPr>
          <a:xfrm>
            <a:off x="3639312" y="6108192"/>
            <a:ext cx="3310128"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Delay (ms)</a:t>
            </a:r>
            <a:endParaRPr lang="en-US" sz="1050" dirty="0"/>
          </a:p>
        </p:txBody>
      </p:sp>
      <p:sp>
        <p:nvSpPr>
          <p:cNvPr id="47" name="Text 44"/>
          <p:cNvSpPr/>
          <p:nvPr/>
        </p:nvSpPr>
        <p:spPr>
          <a:xfrm>
            <a:off x="3639312" y="6327648"/>
            <a:ext cx="3310128" cy="228600"/>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坐标移动及检测后的延迟时间</a:t>
            </a:r>
            <a:endParaRPr lang="en-US" sz="900" dirty="0"/>
          </a:p>
        </p:txBody>
      </p:sp>
      <p:sp>
        <p:nvSpPr>
          <p:cNvPr id="48" name="Shape 45"/>
          <p:cNvSpPr/>
          <p:nvPr/>
        </p:nvSpPr>
        <p:spPr>
          <a:xfrm>
            <a:off x="548640" y="9409176"/>
            <a:ext cx="6464808" cy="822960"/>
          </a:xfrm>
          <a:prstGeom prst="rect">
            <a:avLst/>
          </a:prstGeom>
          <a:solidFill>
            <a:srgbClr val="F4F6F8"/>
          </a:solidFill>
          <a:ln w="12700">
            <a:solidFill>
              <a:srgbClr val="0F8554"/>
            </a:solidFill>
            <a:prstDash val="solid"/>
          </a:ln>
        </p:spPr>
        <p:txBody>
          <a:bodyPr/>
          <a:lstStyle/>
          <a:p>
            <a:endParaRPr lang="ko-KR" altLang="en-US"/>
          </a:p>
        </p:txBody>
      </p:sp>
      <p:sp>
        <p:nvSpPr>
          <p:cNvPr id="49" name="Shape 46"/>
          <p:cNvSpPr/>
          <p:nvPr/>
        </p:nvSpPr>
        <p:spPr>
          <a:xfrm>
            <a:off x="548640" y="9409176"/>
            <a:ext cx="73152" cy="822960"/>
          </a:xfrm>
          <a:prstGeom prst="rect">
            <a:avLst/>
          </a:prstGeom>
          <a:solidFill>
            <a:srgbClr val="0F8554"/>
          </a:solidFill>
          <a:ln/>
        </p:spPr>
        <p:txBody>
          <a:bodyPr/>
          <a:lstStyle/>
          <a:p>
            <a:endParaRPr lang="ko-KR" altLang="en-US"/>
          </a:p>
        </p:txBody>
      </p:sp>
      <p:pic>
        <p:nvPicPr>
          <p:cNvPr id="50" name="Image 1" descr="preencoded.png"/>
          <p:cNvPicPr>
            <a:picLocks noChangeAspect="1"/>
          </p:cNvPicPr>
          <p:nvPr/>
        </p:nvPicPr>
        <p:blipFill>
          <a:blip r:embed="rId4"/>
          <a:stretch>
            <a:fillRect/>
          </a:stretch>
        </p:blipFill>
        <p:spPr>
          <a:xfrm>
            <a:off x="731520" y="9573768"/>
            <a:ext cx="292608" cy="292608"/>
          </a:xfrm>
          <a:prstGeom prst="rect">
            <a:avLst/>
          </a:prstGeom>
        </p:spPr>
      </p:pic>
      <p:sp>
        <p:nvSpPr>
          <p:cNvPr id="51" name="Text 47"/>
          <p:cNvSpPr/>
          <p:nvPr/>
        </p:nvSpPr>
        <p:spPr>
          <a:xfrm>
            <a:off x="1143000" y="9528048"/>
            <a:ext cx="5733288" cy="256032"/>
          </a:xfrm>
          <a:prstGeom prst="rect">
            <a:avLst/>
          </a:prstGeom>
          <a:noFill/>
          <a:ln/>
        </p:spPr>
        <p:txBody>
          <a:bodyPr wrap="square" lIns="0" tIns="0" rIns="0" bIns="0" rtlCol="0" anchor="ctr"/>
          <a:lstStyle/>
          <a:p>
            <a:pPr marL="0" indent="0">
              <a:buNone/>
            </a:pPr>
            <a:r>
              <a:rPr lang="en-US" sz="900" b="1" kern="0" spc="400" dirty="0">
                <a:solidFill>
                  <a:srgbClr val="0F8554"/>
                </a:solidFill>
                <a:latin typeface="Pretendard" pitchFamily="34" charset="0"/>
                <a:ea typeface="Pretendard" pitchFamily="34" charset="-122"/>
                <a:cs typeface="Pretendard" pitchFamily="34" charset="-120"/>
              </a:rPr>
              <a:t>TIP · Delay 单位</a:t>
            </a:r>
            <a:endParaRPr lang="en-US" sz="900" dirty="0"/>
          </a:p>
        </p:txBody>
      </p:sp>
      <p:sp>
        <p:nvSpPr>
          <p:cNvPr id="52" name="Text 48"/>
          <p:cNvSpPr/>
          <p:nvPr/>
        </p:nvSpPr>
        <p:spPr>
          <a:xfrm>
            <a:off x="1143000" y="9774936"/>
            <a:ext cx="5733288" cy="36576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Delay 以 ms（毫秒）为单位设置。可从 0 开始设置，1 秒 = 1000ms。（例如 30s = 30000ms）</a:t>
            </a:r>
            <a:endParaRPr lang="en-US" sz="95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49</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Macro Setup Procedure · 宏设置</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分步说明</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这是设置宏（Points）的程序。按顺序登记各坐标并设置 Delay 时间。</a:t>
            </a:r>
            <a:endParaRPr lang="en-US" sz="1000" dirty="0"/>
          </a:p>
        </p:txBody>
      </p:sp>
      <p:sp>
        <p:nvSpPr>
          <p:cNvPr id="15" name="Shape 13"/>
          <p:cNvSpPr/>
          <p:nvPr/>
        </p:nvSpPr>
        <p:spPr>
          <a:xfrm>
            <a:off x="548640" y="2011680"/>
            <a:ext cx="6464808" cy="86868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2011680"/>
            <a:ext cx="822960" cy="868680"/>
          </a:xfrm>
          <a:prstGeom prst="rect">
            <a:avLst/>
          </a:prstGeom>
          <a:solidFill>
            <a:srgbClr val="1B2A41"/>
          </a:solidFill>
          <a:ln/>
        </p:spPr>
        <p:txBody>
          <a:bodyPr/>
          <a:lstStyle/>
          <a:p>
            <a:endParaRPr lang="ko-KR" altLang="en-US"/>
          </a:p>
        </p:txBody>
      </p:sp>
      <p:sp>
        <p:nvSpPr>
          <p:cNvPr id="17" name="Text 15"/>
          <p:cNvSpPr/>
          <p:nvPr/>
        </p:nvSpPr>
        <p:spPr>
          <a:xfrm>
            <a:off x="548640" y="2011680"/>
            <a:ext cx="822960" cy="868680"/>
          </a:xfrm>
          <a:prstGeom prst="rect">
            <a:avLst/>
          </a:prstGeom>
          <a:noFill/>
          <a:ln/>
        </p:spPr>
        <p:txBody>
          <a:bodyPr wrap="square" lIns="0" tIns="0" rIns="0" bIns="0" rtlCol="0" anchor="ctr"/>
          <a:lstStyle/>
          <a:p>
            <a:pPr marL="0" indent="0" algn="ctr">
              <a:buNone/>
            </a:pPr>
            <a:r>
              <a:rPr lang="en-US" sz="3200" b="1" dirty="0">
                <a:solidFill>
                  <a:srgbClr val="FFFFFF"/>
                </a:solidFill>
                <a:latin typeface="Pretendard" pitchFamily="34" charset="0"/>
                <a:ea typeface="Pretendard" pitchFamily="34" charset="-122"/>
                <a:cs typeface="Pretendard" pitchFamily="34" charset="-120"/>
              </a:rPr>
              <a:t>01</a:t>
            </a:r>
            <a:endParaRPr lang="en-US" sz="3200" dirty="0"/>
          </a:p>
        </p:txBody>
      </p:sp>
      <p:sp>
        <p:nvSpPr>
          <p:cNvPr id="18" name="Text 16"/>
          <p:cNvSpPr/>
          <p:nvPr/>
        </p:nvSpPr>
        <p:spPr>
          <a:xfrm>
            <a:off x="1508760" y="2148840"/>
            <a:ext cx="536752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指定起始位置</a:t>
            </a:r>
            <a:endParaRPr lang="en-US" sz="1300" dirty="0"/>
          </a:p>
        </p:txBody>
      </p:sp>
      <p:sp>
        <p:nvSpPr>
          <p:cNvPr id="19" name="Text 17"/>
          <p:cNvSpPr/>
          <p:nvPr/>
        </p:nvSpPr>
        <p:spPr>
          <a:xfrm>
            <a:off x="1508760" y="2423160"/>
            <a:ext cx="5367528" cy="41148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在 Points 选项卡中点击「Delete all」指定最初的起始位置（Point1）。</a:t>
            </a:r>
            <a:endParaRPr lang="en-US" sz="1000" dirty="0"/>
          </a:p>
        </p:txBody>
      </p:sp>
      <p:sp>
        <p:nvSpPr>
          <p:cNvPr id="20" name="Shape 18"/>
          <p:cNvSpPr/>
          <p:nvPr/>
        </p:nvSpPr>
        <p:spPr>
          <a:xfrm>
            <a:off x="548640" y="2971800"/>
            <a:ext cx="6464808" cy="868680"/>
          </a:xfrm>
          <a:prstGeom prst="rect">
            <a:avLst/>
          </a:prstGeom>
          <a:solidFill>
            <a:srgbClr val="FFFFFF"/>
          </a:solidFill>
          <a:ln w="12700">
            <a:solidFill>
              <a:srgbClr val="DDE3EA"/>
            </a:solidFill>
            <a:prstDash val="solid"/>
          </a:ln>
        </p:spPr>
        <p:txBody>
          <a:bodyPr/>
          <a:lstStyle/>
          <a:p>
            <a:endParaRPr lang="ko-KR" altLang="en-US"/>
          </a:p>
        </p:txBody>
      </p:sp>
      <p:sp>
        <p:nvSpPr>
          <p:cNvPr id="21" name="Shape 19"/>
          <p:cNvSpPr/>
          <p:nvPr/>
        </p:nvSpPr>
        <p:spPr>
          <a:xfrm>
            <a:off x="548640" y="2971800"/>
            <a:ext cx="822960" cy="868680"/>
          </a:xfrm>
          <a:prstGeom prst="rect">
            <a:avLst/>
          </a:prstGeom>
          <a:solidFill>
            <a:srgbClr val="1B2A41"/>
          </a:solidFill>
          <a:ln/>
        </p:spPr>
        <p:txBody>
          <a:bodyPr/>
          <a:lstStyle/>
          <a:p>
            <a:endParaRPr lang="ko-KR" altLang="en-US"/>
          </a:p>
        </p:txBody>
      </p:sp>
      <p:sp>
        <p:nvSpPr>
          <p:cNvPr id="22" name="Text 20"/>
          <p:cNvSpPr/>
          <p:nvPr/>
        </p:nvSpPr>
        <p:spPr>
          <a:xfrm>
            <a:off x="548640" y="2971800"/>
            <a:ext cx="822960" cy="868680"/>
          </a:xfrm>
          <a:prstGeom prst="rect">
            <a:avLst/>
          </a:prstGeom>
          <a:noFill/>
          <a:ln/>
        </p:spPr>
        <p:txBody>
          <a:bodyPr wrap="square" lIns="0" tIns="0" rIns="0" bIns="0" rtlCol="0" anchor="ctr"/>
          <a:lstStyle/>
          <a:p>
            <a:pPr marL="0" indent="0" algn="ctr">
              <a:buNone/>
            </a:pPr>
            <a:r>
              <a:rPr lang="en-US" sz="3200" b="1" dirty="0">
                <a:solidFill>
                  <a:srgbClr val="FFFFFF"/>
                </a:solidFill>
                <a:latin typeface="Pretendard" pitchFamily="34" charset="0"/>
                <a:ea typeface="Pretendard" pitchFamily="34" charset="-122"/>
                <a:cs typeface="Pretendard" pitchFamily="34" charset="-120"/>
              </a:rPr>
              <a:t>02</a:t>
            </a:r>
            <a:endParaRPr lang="en-US" sz="3200" dirty="0"/>
          </a:p>
        </p:txBody>
      </p:sp>
      <p:sp>
        <p:nvSpPr>
          <p:cNvPr id="23" name="Text 21"/>
          <p:cNvSpPr/>
          <p:nvPr/>
        </p:nvSpPr>
        <p:spPr>
          <a:xfrm>
            <a:off x="1508760" y="3108960"/>
            <a:ext cx="536752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添加下一个位置</a:t>
            </a:r>
            <a:endParaRPr lang="en-US" sz="1300" dirty="0"/>
          </a:p>
        </p:txBody>
      </p:sp>
      <p:sp>
        <p:nvSpPr>
          <p:cNvPr id="24" name="Text 22"/>
          <p:cNvSpPr/>
          <p:nvPr/>
        </p:nvSpPr>
        <p:spPr>
          <a:xfrm>
            <a:off x="1508760" y="3383280"/>
            <a:ext cx="5367528" cy="41148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移动到下一个位置后，点击「+」按钮指定要移动的位置。</a:t>
            </a:r>
            <a:endParaRPr lang="en-US" sz="1000" dirty="0"/>
          </a:p>
        </p:txBody>
      </p:sp>
      <p:sp>
        <p:nvSpPr>
          <p:cNvPr id="25" name="Shape 23"/>
          <p:cNvSpPr/>
          <p:nvPr/>
        </p:nvSpPr>
        <p:spPr>
          <a:xfrm>
            <a:off x="548640" y="3931920"/>
            <a:ext cx="6464808" cy="868680"/>
          </a:xfrm>
          <a:prstGeom prst="rect">
            <a:avLst/>
          </a:prstGeom>
          <a:solidFill>
            <a:srgbClr val="FFFFFF"/>
          </a:solidFill>
          <a:ln w="12700">
            <a:solidFill>
              <a:srgbClr val="DDE3EA"/>
            </a:solidFill>
            <a:prstDash val="solid"/>
          </a:ln>
        </p:spPr>
        <p:txBody>
          <a:bodyPr/>
          <a:lstStyle/>
          <a:p>
            <a:endParaRPr lang="ko-KR" altLang="en-US"/>
          </a:p>
        </p:txBody>
      </p:sp>
      <p:sp>
        <p:nvSpPr>
          <p:cNvPr id="26" name="Shape 24"/>
          <p:cNvSpPr/>
          <p:nvPr/>
        </p:nvSpPr>
        <p:spPr>
          <a:xfrm>
            <a:off x="548640" y="3931920"/>
            <a:ext cx="822960" cy="868680"/>
          </a:xfrm>
          <a:prstGeom prst="rect">
            <a:avLst/>
          </a:prstGeom>
          <a:solidFill>
            <a:srgbClr val="1B2A41"/>
          </a:solidFill>
          <a:ln/>
        </p:spPr>
        <p:txBody>
          <a:bodyPr/>
          <a:lstStyle/>
          <a:p>
            <a:endParaRPr lang="ko-KR" altLang="en-US"/>
          </a:p>
        </p:txBody>
      </p:sp>
      <p:sp>
        <p:nvSpPr>
          <p:cNvPr id="27" name="Text 25"/>
          <p:cNvSpPr/>
          <p:nvPr/>
        </p:nvSpPr>
        <p:spPr>
          <a:xfrm>
            <a:off x="548640" y="3931920"/>
            <a:ext cx="822960" cy="868680"/>
          </a:xfrm>
          <a:prstGeom prst="rect">
            <a:avLst/>
          </a:prstGeom>
          <a:noFill/>
          <a:ln/>
        </p:spPr>
        <p:txBody>
          <a:bodyPr wrap="square" lIns="0" tIns="0" rIns="0" bIns="0" rtlCol="0" anchor="ctr"/>
          <a:lstStyle/>
          <a:p>
            <a:pPr marL="0" indent="0" algn="ctr">
              <a:buNone/>
            </a:pPr>
            <a:r>
              <a:rPr lang="en-US" sz="3200" b="1" dirty="0">
                <a:solidFill>
                  <a:srgbClr val="FFFFFF"/>
                </a:solidFill>
                <a:latin typeface="Pretendard" pitchFamily="34" charset="0"/>
                <a:ea typeface="Pretendard" pitchFamily="34" charset="-122"/>
                <a:cs typeface="Pretendard" pitchFamily="34" charset="-120"/>
              </a:rPr>
              <a:t>03</a:t>
            </a:r>
            <a:endParaRPr lang="en-US" sz="3200" dirty="0"/>
          </a:p>
        </p:txBody>
      </p:sp>
      <p:sp>
        <p:nvSpPr>
          <p:cNvPr id="28" name="Text 26"/>
          <p:cNvSpPr/>
          <p:nvPr/>
        </p:nvSpPr>
        <p:spPr>
          <a:xfrm>
            <a:off x="1508760" y="4069080"/>
            <a:ext cx="536752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确认 Motion Controller 位置</a:t>
            </a:r>
            <a:endParaRPr lang="en-US" sz="1300" dirty="0"/>
          </a:p>
        </p:txBody>
      </p:sp>
      <p:sp>
        <p:nvSpPr>
          <p:cNvPr id="29" name="Text 27"/>
          <p:cNvSpPr/>
          <p:nvPr/>
        </p:nvSpPr>
        <p:spPr>
          <a:xfrm>
            <a:off x="1508760" y="4343400"/>
            <a:ext cx="5367528" cy="41148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确认下方的 Motion Controller 窗口与所添加的当前点位置是否一致。</a:t>
            </a:r>
            <a:endParaRPr lang="en-US" sz="1000" dirty="0"/>
          </a:p>
        </p:txBody>
      </p:sp>
      <p:sp>
        <p:nvSpPr>
          <p:cNvPr id="30" name="Shape 28"/>
          <p:cNvSpPr/>
          <p:nvPr/>
        </p:nvSpPr>
        <p:spPr>
          <a:xfrm>
            <a:off x="548640" y="4892040"/>
            <a:ext cx="6464808" cy="868680"/>
          </a:xfrm>
          <a:prstGeom prst="rect">
            <a:avLst/>
          </a:prstGeom>
          <a:solidFill>
            <a:srgbClr val="FFFFFF"/>
          </a:solidFill>
          <a:ln w="12700">
            <a:solidFill>
              <a:srgbClr val="DDE3EA"/>
            </a:solidFill>
            <a:prstDash val="solid"/>
          </a:ln>
        </p:spPr>
        <p:txBody>
          <a:bodyPr/>
          <a:lstStyle/>
          <a:p>
            <a:endParaRPr lang="ko-KR" altLang="en-US"/>
          </a:p>
        </p:txBody>
      </p:sp>
      <p:sp>
        <p:nvSpPr>
          <p:cNvPr id="31" name="Shape 29"/>
          <p:cNvSpPr/>
          <p:nvPr/>
        </p:nvSpPr>
        <p:spPr>
          <a:xfrm>
            <a:off x="548640" y="4892040"/>
            <a:ext cx="822960" cy="868680"/>
          </a:xfrm>
          <a:prstGeom prst="rect">
            <a:avLst/>
          </a:prstGeom>
          <a:solidFill>
            <a:srgbClr val="1B2A41"/>
          </a:solidFill>
          <a:ln/>
        </p:spPr>
        <p:txBody>
          <a:bodyPr/>
          <a:lstStyle/>
          <a:p>
            <a:endParaRPr lang="ko-KR" altLang="en-US"/>
          </a:p>
        </p:txBody>
      </p:sp>
      <p:sp>
        <p:nvSpPr>
          <p:cNvPr id="32" name="Text 30"/>
          <p:cNvSpPr/>
          <p:nvPr/>
        </p:nvSpPr>
        <p:spPr>
          <a:xfrm>
            <a:off x="548640" y="4892040"/>
            <a:ext cx="822960" cy="868680"/>
          </a:xfrm>
          <a:prstGeom prst="rect">
            <a:avLst/>
          </a:prstGeom>
          <a:noFill/>
          <a:ln/>
        </p:spPr>
        <p:txBody>
          <a:bodyPr wrap="square" lIns="0" tIns="0" rIns="0" bIns="0" rtlCol="0" anchor="ctr"/>
          <a:lstStyle/>
          <a:p>
            <a:pPr marL="0" indent="0" algn="ctr">
              <a:buNone/>
            </a:pPr>
            <a:r>
              <a:rPr lang="en-US" sz="3200" b="1" dirty="0">
                <a:solidFill>
                  <a:srgbClr val="FFFFFF"/>
                </a:solidFill>
                <a:latin typeface="Pretendard" pitchFamily="34" charset="0"/>
                <a:ea typeface="Pretendard" pitchFamily="34" charset="-122"/>
                <a:cs typeface="Pretendard" pitchFamily="34" charset="-120"/>
              </a:rPr>
              <a:t>04</a:t>
            </a:r>
            <a:endParaRPr lang="en-US" sz="3200" dirty="0"/>
          </a:p>
        </p:txBody>
      </p:sp>
      <p:sp>
        <p:nvSpPr>
          <p:cNvPr id="33" name="Text 31"/>
          <p:cNvSpPr/>
          <p:nvPr/>
        </p:nvSpPr>
        <p:spPr>
          <a:xfrm>
            <a:off x="1508760" y="5029200"/>
            <a:ext cx="536752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设置 Delay 时间</a:t>
            </a:r>
            <a:endParaRPr lang="en-US" sz="1300" dirty="0"/>
          </a:p>
        </p:txBody>
      </p:sp>
      <p:sp>
        <p:nvSpPr>
          <p:cNvPr id="34" name="Text 32"/>
          <p:cNvSpPr/>
          <p:nvPr/>
        </p:nvSpPr>
        <p:spPr>
          <a:xfrm>
            <a:off x="1508760" y="5303520"/>
            <a:ext cx="5367528" cy="41148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在下方的 Delay 中添加移动到该点后的延迟时间。</a:t>
            </a:r>
            <a:endParaRPr lang="en-US" sz="1000" dirty="0"/>
          </a:p>
        </p:txBody>
      </p:sp>
      <p:sp>
        <p:nvSpPr>
          <p:cNvPr id="35" name="Shape 33"/>
          <p:cNvSpPr/>
          <p:nvPr/>
        </p:nvSpPr>
        <p:spPr>
          <a:xfrm>
            <a:off x="548640" y="5943600"/>
            <a:ext cx="6464808" cy="3840480"/>
          </a:xfrm>
          <a:prstGeom prst="rect">
            <a:avLst/>
          </a:prstGeom>
          <a:solidFill>
            <a:srgbClr val="F4F6F8"/>
          </a:solidFill>
          <a:ln w="12700">
            <a:solidFill>
              <a:srgbClr val="DDE3EA"/>
            </a:solidFill>
            <a:prstDash val="solid"/>
          </a:ln>
        </p:spPr>
        <p:txBody>
          <a:bodyPr/>
          <a:lstStyle/>
          <a:p>
            <a:endParaRPr lang="ko-KR" altLang="en-US"/>
          </a:p>
        </p:txBody>
      </p:sp>
      <p:pic>
        <p:nvPicPr>
          <p:cNvPr id="36" name="Image 0" descr="/home/claude/sample/imgs/image66.png"/>
          <p:cNvPicPr>
            <a:picLocks noChangeAspect="1"/>
          </p:cNvPicPr>
          <p:nvPr/>
        </p:nvPicPr>
        <p:blipFill>
          <a:blip r:embed="rId3"/>
          <a:srcRect/>
          <a:stretch/>
        </p:blipFill>
        <p:spPr>
          <a:xfrm>
            <a:off x="621792" y="6016752"/>
            <a:ext cx="6318504" cy="3474720"/>
          </a:xfrm>
          <a:prstGeom prst="rect">
            <a:avLst/>
          </a:prstGeom>
        </p:spPr>
      </p:pic>
      <p:sp>
        <p:nvSpPr>
          <p:cNvPr id="37" name="Text 34"/>
          <p:cNvSpPr/>
          <p:nvPr/>
        </p:nvSpPr>
        <p:spPr>
          <a:xfrm>
            <a:off x="548640" y="9509760"/>
            <a:ext cx="6464808" cy="155448"/>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11.4 · 宏设置 — Points 与 Delay 配置</a:t>
            </a:r>
            <a:endParaRPr lang="en-US" sz="850" dirty="0"/>
          </a:p>
        </p:txBody>
      </p:sp>
      <p:sp>
        <p:nvSpPr>
          <p:cNvPr id="38" name="Shape 35"/>
          <p:cNvSpPr/>
          <p:nvPr/>
        </p:nvSpPr>
        <p:spPr>
          <a:xfrm>
            <a:off x="548640" y="9683496"/>
            <a:ext cx="6464808" cy="548640"/>
          </a:xfrm>
          <a:prstGeom prst="rect">
            <a:avLst/>
          </a:prstGeom>
          <a:solidFill>
            <a:srgbClr val="FFF8E1"/>
          </a:solidFill>
          <a:ln w="12700">
            <a:solidFill>
              <a:srgbClr val="F2C200"/>
            </a:solidFill>
            <a:prstDash val="solid"/>
          </a:ln>
        </p:spPr>
        <p:txBody>
          <a:bodyPr/>
          <a:lstStyle/>
          <a:p>
            <a:endParaRPr lang="ko-KR" altLang="en-US"/>
          </a:p>
        </p:txBody>
      </p:sp>
      <p:sp>
        <p:nvSpPr>
          <p:cNvPr id="39" name="Shape 36"/>
          <p:cNvSpPr/>
          <p:nvPr/>
        </p:nvSpPr>
        <p:spPr>
          <a:xfrm>
            <a:off x="548640" y="9683496"/>
            <a:ext cx="73152" cy="548640"/>
          </a:xfrm>
          <a:prstGeom prst="rect">
            <a:avLst/>
          </a:prstGeom>
          <a:solidFill>
            <a:srgbClr val="F2C200"/>
          </a:solidFill>
          <a:ln/>
        </p:spPr>
        <p:txBody>
          <a:bodyPr/>
          <a:lstStyle/>
          <a:p>
            <a:endParaRPr lang="ko-KR" altLang="en-US"/>
          </a:p>
        </p:txBody>
      </p:sp>
      <p:pic>
        <p:nvPicPr>
          <p:cNvPr id="40" name="Image 1" descr="preencoded.png"/>
          <p:cNvPicPr>
            <a:picLocks noChangeAspect="1"/>
          </p:cNvPicPr>
          <p:nvPr/>
        </p:nvPicPr>
        <p:blipFill>
          <a:blip r:embed="rId4"/>
          <a:stretch>
            <a:fillRect/>
          </a:stretch>
        </p:blipFill>
        <p:spPr>
          <a:xfrm>
            <a:off x="731520" y="9784080"/>
            <a:ext cx="292608" cy="292608"/>
          </a:xfrm>
          <a:prstGeom prst="rect">
            <a:avLst/>
          </a:prstGeom>
        </p:spPr>
      </p:pic>
      <p:sp>
        <p:nvSpPr>
          <p:cNvPr id="41" name="Text 37"/>
          <p:cNvSpPr/>
          <p:nvPr/>
        </p:nvSpPr>
        <p:spPr>
          <a:xfrm>
            <a:off x="1143000" y="9701784"/>
            <a:ext cx="5733288" cy="256032"/>
          </a:xfrm>
          <a:prstGeom prst="rect">
            <a:avLst/>
          </a:prstGeom>
          <a:noFill/>
          <a:ln/>
        </p:spPr>
        <p:txBody>
          <a:bodyPr wrap="square" lIns="0" tIns="0" rIns="0" bIns="0" rtlCol="0" anchor="ctr"/>
          <a:lstStyle/>
          <a:p>
            <a:pPr marL="0" indent="0">
              <a:buNone/>
            </a:pPr>
            <a:r>
              <a:rPr lang="en-US" sz="900" b="1" kern="0" spc="400" dirty="0">
                <a:solidFill>
                  <a:srgbClr val="F2C200"/>
                </a:solidFill>
                <a:latin typeface="Pretendard" pitchFamily="34" charset="0"/>
                <a:ea typeface="Pretendard" pitchFamily="34" charset="-122"/>
                <a:cs typeface="Pretendard" pitchFamily="34" charset="-120"/>
              </a:rPr>
              <a:t>CAUTION · Delay 推荐值</a:t>
            </a:r>
            <a:endParaRPr lang="en-US" sz="900" dirty="0"/>
          </a:p>
        </p:txBody>
      </p:sp>
      <p:sp>
        <p:nvSpPr>
          <p:cNvPr id="42" name="Text 38"/>
          <p:cNvSpPr/>
          <p:nvPr/>
        </p:nvSpPr>
        <p:spPr>
          <a:xfrm>
            <a:off x="1143000" y="9930384"/>
            <a:ext cx="5733288" cy="310896"/>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有自动检测模块时 Delay 可为 0 秒，但手动检测时建议至少 10 秒延迟。（例如：10s = 10000ms）</a:t>
            </a:r>
            <a:endParaRPr lang="en-US" sz="9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01</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注意事项</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注意事项</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设备使用注意事项</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一般注意事项</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保修与责任限制</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保修与责任</a:t>
            </a:r>
            <a:endParaRPr lang="en-US" sz="950" dirty="0"/>
          </a:p>
        </p:txBody>
      </p:sp>
      <p:sp>
        <p:nvSpPr>
          <p:cNvPr id="19" name="Shape 17"/>
          <p:cNvSpPr/>
          <p:nvPr/>
        </p:nvSpPr>
        <p:spPr>
          <a:xfrm>
            <a:off x="548640" y="6720840"/>
            <a:ext cx="6464808" cy="1280160"/>
          </a:xfrm>
          <a:prstGeom prst="rect">
            <a:avLst/>
          </a:prstGeom>
          <a:solidFill>
            <a:srgbClr val="F4F6F8"/>
          </a:solidFill>
          <a:ln/>
        </p:spPr>
        <p:txBody>
          <a:bodyPr/>
          <a:lstStyle/>
          <a:p>
            <a:endParaRPr lang="ko-KR" altLang="en-US"/>
          </a:p>
        </p:txBody>
      </p:sp>
      <p:sp>
        <p:nvSpPr>
          <p:cNvPr id="20" name="Shape 18"/>
          <p:cNvSpPr/>
          <p:nvPr/>
        </p:nvSpPr>
        <p:spPr>
          <a:xfrm>
            <a:off x="548640" y="6720840"/>
            <a:ext cx="54864" cy="1280160"/>
          </a:xfrm>
          <a:prstGeom prst="rect">
            <a:avLst/>
          </a:prstGeom>
          <a:solidFill>
            <a:srgbClr val="1B2A41"/>
          </a:solidFill>
          <a:ln/>
        </p:spPr>
        <p:txBody>
          <a:bodyPr/>
          <a:lstStyle/>
          <a:p>
            <a:endParaRPr lang="ko-KR" altLang="en-US"/>
          </a:p>
        </p:txBody>
      </p:sp>
      <p:sp>
        <p:nvSpPr>
          <p:cNvPr id="21" name="Text 19"/>
          <p:cNvSpPr/>
          <p:nvPr/>
        </p:nvSpPr>
        <p:spPr>
          <a:xfrm>
            <a:off x="777240" y="6885432"/>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22" name="Text 20"/>
          <p:cNvSpPr/>
          <p:nvPr/>
        </p:nvSpPr>
        <p:spPr>
          <a:xfrm>
            <a:off x="777240" y="7178040"/>
            <a:ext cx="6007608" cy="822960"/>
          </a:xfrm>
          <a:prstGeom prst="rect">
            <a:avLst/>
          </a:prstGeom>
          <a:noFill/>
          <a:ln/>
        </p:spPr>
        <p:txBody>
          <a:bodyPr wrap="square" lIns="0" tIns="0" rIns="0" bIns="0" rtlCol="0" anchor="t"/>
          <a:lstStyle/>
          <a:p>
            <a:pPr marL="0" indent="0">
              <a:spcAft>
                <a:spcPts val="200"/>
              </a:spcAft>
              <a:buNone/>
            </a:pPr>
            <a:r>
              <a:rPr lang="en-US" sz="1050" dirty="0">
                <a:solidFill>
                  <a:srgbClr val="1F2937"/>
                </a:solidFill>
                <a:latin typeface="Pretendard" pitchFamily="34" charset="0"/>
                <a:ea typeface="Pretendard" pitchFamily="34" charset="-122"/>
                <a:cs typeface="Pretendard" pitchFamily="34" charset="-120"/>
              </a:rPr>
              <a:t>本章介绍设备使用前必须确认的主要注意事项。为保障用户安全和设备的正常运行，请仔细阅读本内容。</a:t>
            </a:r>
            <a:endParaRPr lang="en-US" sz="1050" dirty="0"/>
          </a:p>
        </p:txBody>
      </p:sp>
      <p:sp>
        <p:nvSpPr>
          <p:cNvPr id="23" name="Text 21"/>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50</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11.5</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Macro — Tray Mode · 宏使用方法（随机位置）</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Tray 选项卡</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进行随机位置检测时，可利用 Tray 选项卡将检测结果分类为 OK/NG。</a:t>
            </a:r>
            <a:endParaRPr lang="en-US" sz="1000" dirty="0"/>
          </a:p>
        </p:txBody>
      </p:sp>
      <p:sp>
        <p:nvSpPr>
          <p:cNvPr id="15" name="Shape 13"/>
          <p:cNvSpPr/>
          <p:nvPr/>
        </p:nvSpPr>
        <p:spPr>
          <a:xfrm>
            <a:off x="548640" y="2011680"/>
            <a:ext cx="6464808" cy="86868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2011680"/>
            <a:ext cx="822960" cy="868680"/>
          </a:xfrm>
          <a:prstGeom prst="rect">
            <a:avLst/>
          </a:prstGeom>
          <a:solidFill>
            <a:srgbClr val="1B2A41"/>
          </a:solidFill>
          <a:ln/>
        </p:spPr>
        <p:txBody>
          <a:bodyPr/>
          <a:lstStyle/>
          <a:p>
            <a:endParaRPr lang="ko-KR" altLang="en-US"/>
          </a:p>
        </p:txBody>
      </p:sp>
      <p:sp>
        <p:nvSpPr>
          <p:cNvPr id="17" name="Text 15"/>
          <p:cNvSpPr/>
          <p:nvPr/>
        </p:nvSpPr>
        <p:spPr>
          <a:xfrm>
            <a:off x="548640" y="2011680"/>
            <a:ext cx="822960" cy="868680"/>
          </a:xfrm>
          <a:prstGeom prst="rect">
            <a:avLst/>
          </a:prstGeom>
          <a:noFill/>
          <a:ln/>
        </p:spPr>
        <p:txBody>
          <a:bodyPr wrap="square" lIns="0" tIns="0" rIns="0" bIns="0" rtlCol="0" anchor="ctr"/>
          <a:lstStyle/>
          <a:p>
            <a:pPr marL="0" indent="0" algn="ctr">
              <a:buNone/>
            </a:pPr>
            <a:r>
              <a:rPr lang="en-US" sz="3200" b="1" dirty="0">
                <a:solidFill>
                  <a:srgbClr val="FFFFFF"/>
                </a:solidFill>
                <a:latin typeface="Pretendard" pitchFamily="34" charset="0"/>
                <a:ea typeface="Pretendard" pitchFamily="34" charset="-122"/>
                <a:cs typeface="Pretendard" pitchFamily="34" charset="-120"/>
              </a:rPr>
              <a:t>⑤</a:t>
            </a:r>
            <a:endParaRPr lang="en-US" sz="3200" dirty="0"/>
          </a:p>
        </p:txBody>
      </p:sp>
      <p:sp>
        <p:nvSpPr>
          <p:cNvPr id="18" name="Text 16"/>
          <p:cNvSpPr/>
          <p:nvPr/>
        </p:nvSpPr>
        <p:spPr>
          <a:xfrm>
            <a:off x="1508760" y="2103120"/>
            <a:ext cx="5367528" cy="32004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Tray 选项卡 → 进入 Setup</a:t>
            </a:r>
            <a:endParaRPr lang="en-US" sz="1300" dirty="0"/>
          </a:p>
        </p:txBody>
      </p:sp>
      <p:sp>
        <p:nvSpPr>
          <p:cNvPr id="19" name="Text 17"/>
          <p:cNvSpPr/>
          <p:nvPr/>
        </p:nvSpPr>
        <p:spPr>
          <a:xfrm>
            <a:off x="1508760" y="2468880"/>
            <a:ext cx="536752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在 Tray 选项卡中点击下方的「Setup..」按钮进入设置画面。</a:t>
            </a:r>
            <a:endParaRPr lang="en-US" sz="1000" dirty="0"/>
          </a:p>
        </p:txBody>
      </p:sp>
      <p:sp>
        <p:nvSpPr>
          <p:cNvPr id="20" name="Shape 18"/>
          <p:cNvSpPr/>
          <p:nvPr/>
        </p:nvSpPr>
        <p:spPr>
          <a:xfrm>
            <a:off x="548640" y="3017520"/>
            <a:ext cx="6464808" cy="5029200"/>
          </a:xfrm>
          <a:prstGeom prst="rect">
            <a:avLst/>
          </a:prstGeom>
          <a:solidFill>
            <a:srgbClr val="F4F6F8"/>
          </a:solidFill>
          <a:ln w="12700">
            <a:solidFill>
              <a:srgbClr val="DDE3EA"/>
            </a:solidFill>
            <a:prstDash val="solid"/>
          </a:ln>
        </p:spPr>
        <p:txBody>
          <a:bodyPr/>
          <a:lstStyle/>
          <a:p>
            <a:endParaRPr lang="ko-KR" altLang="en-US"/>
          </a:p>
        </p:txBody>
      </p:sp>
      <p:pic>
        <p:nvPicPr>
          <p:cNvPr id="21" name="Image 0" descr="/home/claude/sample/imgs/image67.png"/>
          <p:cNvPicPr>
            <a:picLocks noChangeAspect="1"/>
          </p:cNvPicPr>
          <p:nvPr/>
        </p:nvPicPr>
        <p:blipFill>
          <a:blip r:embed="rId3"/>
          <a:srcRect/>
          <a:stretch/>
        </p:blipFill>
        <p:spPr>
          <a:xfrm>
            <a:off x="621792" y="3090672"/>
            <a:ext cx="6318504" cy="4663440"/>
          </a:xfrm>
          <a:prstGeom prst="rect">
            <a:avLst/>
          </a:prstGeom>
        </p:spPr>
      </p:pic>
      <p:sp>
        <p:nvSpPr>
          <p:cNvPr id="22" name="Text 19"/>
          <p:cNvSpPr/>
          <p:nvPr/>
        </p:nvSpPr>
        <p:spPr>
          <a:xfrm>
            <a:off x="548640" y="77724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11.5 · Tray Mode — 点布局与 OK/NG 分类</a:t>
            </a:r>
            <a:endParaRPr lang="en-US" sz="850" dirty="0"/>
          </a:p>
        </p:txBody>
      </p:sp>
      <p:sp>
        <p:nvSpPr>
          <p:cNvPr id="23" name="Text 20"/>
          <p:cNvSpPr/>
          <p:nvPr/>
        </p:nvSpPr>
        <p:spPr>
          <a:xfrm>
            <a:off x="548640" y="8183880"/>
            <a:ext cx="6464808" cy="274320"/>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Tray 颜色含义</a:t>
            </a:r>
            <a:endParaRPr lang="en-US" sz="1100" dirty="0"/>
          </a:p>
        </p:txBody>
      </p:sp>
      <p:sp>
        <p:nvSpPr>
          <p:cNvPr id="24" name="Shape 21"/>
          <p:cNvSpPr/>
          <p:nvPr/>
        </p:nvSpPr>
        <p:spPr>
          <a:xfrm>
            <a:off x="548640" y="8458200"/>
            <a:ext cx="640080" cy="27432"/>
          </a:xfrm>
          <a:prstGeom prst="rect">
            <a:avLst/>
          </a:prstGeom>
          <a:solidFill>
            <a:srgbClr val="4A6FA5"/>
          </a:solidFill>
          <a:ln/>
        </p:spPr>
        <p:txBody>
          <a:bodyPr/>
          <a:lstStyle/>
          <a:p>
            <a:endParaRPr lang="ko-KR" altLang="en-US"/>
          </a:p>
        </p:txBody>
      </p:sp>
      <p:sp>
        <p:nvSpPr>
          <p:cNvPr id="25" name="Shape 22"/>
          <p:cNvSpPr/>
          <p:nvPr/>
        </p:nvSpPr>
        <p:spPr>
          <a:xfrm>
            <a:off x="548640" y="8641080"/>
            <a:ext cx="2033016" cy="640080"/>
          </a:xfrm>
          <a:prstGeom prst="rect">
            <a:avLst/>
          </a:prstGeom>
          <a:solidFill>
            <a:srgbClr val="FAFBFC"/>
          </a:solidFill>
          <a:ln w="6350">
            <a:solidFill>
              <a:srgbClr val="DDE3EA"/>
            </a:solidFill>
            <a:prstDash val="solid"/>
          </a:ln>
        </p:spPr>
        <p:txBody>
          <a:bodyPr/>
          <a:lstStyle/>
          <a:p>
            <a:endParaRPr lang="ko-KR" altLang="en-US"/>
          </a:p>
        </p:txBody>
      </p:sp>
      <p:sp>
        <p:nvSpPr>
          <p:cNvPr id="26" name="Shape 23"/>
          <p:cNvSpPr/>
          <p:nvPr/>
        </p:nvSpPr>
        <p:spPr>
          <a:xfrm>
            <a:off x="548640" y="8641080"/>
            <a:ext cx="365760" cy="640080"/>
          </a:xfrm>
          <a:prstGeom prst="rect">
            <a:avLst/>
          </a:prstGeom>
          <a:solidFill>
            <a:srgbClr val="F0F0F0"/>
          </a:solidFill>
          <a:ln/>
        </p:spPr>
        <p:txBody>
          <a:bodyPr/>
          <a:lstStyle/>
          <a:p>
            <a:endParaRPr lang="ko-KR" altLang="en-US"/>
          </a:p>
        </p:txBody>
      </p:sp>
      <p:sp>
        <p:nvSpPr>
          <p:cNvPr id="27" name="Text 24"/>
          <p:cNvSpPr/>
          <p:nvPr/>
        </p:nvSpPr>
        <p:spPr>
          <a:xfrm>
            <a:off x="1005840" y="8714232"/>
            <a:ext cx="1530096"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待检测 / 未检测</a:t>
            </a:r>
            <a:endParaRPr lang="en-US" sz="1050" dirty="0"/>
          </a:p>
        </p:txBody>
      </p:sp>
      <p:sp>
        <p:nvSpPr>
          <p:cNvPr id="28" name="Text 25"/>
          <p:cNvSpPr/>
          <p:nvPr/>
        </p:nvSpPr>
        <p:spPr>
          <a:xfrm>
            <a:off x="1005840" y="8961120"/>
            <a:ext cx="1530096" cy="228600"/>
          </a:xfrm>
          <a:prstGeom prst="rect">
            <a:avLst/>
          </a:prstGeom>
          <a:noFill/>
          <a:ln/>
        </p:spPr>
        <p:txBody>
          <a:bodyPr wrap="square" lIns="0" tIns="0" rIns="0" bIns="0" rtlCol="0" anchor="ctr"/>
          <a:lstStyle/>
          <a:p>
            <a:pPr marL="0" indent="0">
              <a:buNone/>
            </a:pPr>
            <a:r>
              <a:rPr lang="en-US" sz="850" i="1" dirty="0">
                <a:solidFill>
                  <a:srgbClr val="6B7280"/>
                </a:solidFill>
                <a:latin typeface="Pretendard" pitchFamily="34" charset="0"/>
                <a:ea typeface="Pretendard" pitchFamily="34" charset="-122"/>
                <a:cs typeface="Pretendard" pitchFamily="34" charset="-120"/>
              </a:rPr>
              <a:t>Pending</a:t>
            </a:r>
            <a:endParaRPr lang="en-US" sz="850" dirty="0"/>
          </a:p>
        </p:txBody>
      </p:sp>
      <p:sp>
        <p:nvSpPr>
          <p:cNvPr id="29" name="Shape 26"/>
          <p:cNvSpPr/>
          <p:nvPr/>
        </p:nvSpPr>
        <p:spPr>
          <a:xfrm>
            <a:off x="2764536" y="8641080"/>
            <a:ext cx="2033016" cy="640080"/>
          </a:xfrm>
          <a:prstGeom prst="rect">
            <a:avLst/>
          </a:prstGeom>
          <a:solidFill>
            <a:srgbClr val="FAFBFC"/>
          </a:solidFill>
          <a:ln w="6350">
            <a:solidFill>
              <a:srgbClr val="DDE3EA"/>
            </a:solidFill>
            <a:prstDash val="solid"/>
          </a:ln>
        </p:spPr>
        <p:txBody>
          <a:bodyPr/>
          <a:lstStyle/>
          <a:p>
            <a:endParaRPr lang="ko-KR" altLang="en-US"/>
          </a:p>
        </p:txBody>
      </p:sp>
      <p:sp>
        <p:nvSpPr>
          <p:cNvPr id="30" name="Shape 27"/>
          <p:cNvSpPr/>
          <p:nvPr/>
        </p:nvSpPr>
        <p:spPr>
          <a:xfrm>
            <a:off x="2764536" y="8641080"/>
            <a:ext cx="365760" cy="640080"/>
          </a:xfrm>
          <a:prstGeom prst="rect">
            <a:avLst/>
          </a:prstGeom>
          <a:solidFill>
            <a:srgbClr val="CCFECC"/>
          </a:solidFill>
          <a:ln/>
        </p:spPr>
        <p:txBody>
          <a:bodyPr/>
          <a:lstStyle/>
          <a:p>
            <a:endParaRPr lang="ko-KR" altLang="en-US"/>
          </a:p>
        </p:txBody>
      </p:sp>
      <p:sp>
        <p:nvSpPr>
          <p:cNvPr id="31" name="Text 28"/>
          <p:cNvSpPr/>
          <p:nvPr/>
        </p:nvSpPr>
        <p:spPr>
          <a:xfrm>
            <a:off x="3221736" y="8714232"/>
            <a:ext cx="1530096"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OK（良品）</a:t>
            </a:r>
            <a:endParaRPr lang="en-US" sz="1050" dirty="0"/>
          </a:p>
        </p:txBody>
      </p:sp>
      <p:sp>
        <p:nvSpPr>
          <p:cNvPr id="32" name="Text 29"/>
          <p:cNvSpPr/>
          <p:nvPr/>
        </p:nvSpPr>
        <p:spPr>
          <a:xfrm>
            <a:off x="3221736" y="8961120"/>
            <a:ext cx="1530096" cy="228600"/>
          </a:xfrm>
          <a:prstGeom prst="rect">
            <a:avLst/>
          </a:prstGeom>
          <a:noFill/>
          <a:ln/>
        </p:spPr>
        <p:txBody>
          <a:bodyPr wrap="square" lIns="0" tIns="0" rIns="0" bIns="0" rtlCol="0" anchor="ctr"/>
          <a:lstStyle/>
          <a:p>
            <a:pPr marL="0" indent="0">
              <a:buNone/>
            </a:pPr>
            <a:r>
              <a:rPr lang="en-US" sz="850" i="1" dirty="0">
                <a:solidFill>
                  <a:srgbClr val="6B7280"/>
                </a:solidFill>
                <a:latin typeface="Pretendard" pitchFamily="34" charset="0"/>
                <a:ea typeface="Pretendard" pitchFamily="34" charset="-122"/>
                <a:cs typeface="Pretendard" pitchFamily="34" charset="-120"/>
              </a:rPr>
              <a:t>Pass</a:t>
            </a:r>
            <a:endParaRPr lang="en-US" sz="850" dirty="0"/>
          </a:p>
        </p:txBody>
      </p:sp>
      <p:sp>
        <p:nvSpPr>
          <p:cNvPr id="33" name="Shape 30"/>
          <p:cNvSpPr/>
          <p:nvPr/>
        </p:nvSpPr>
        <p:spPr>
          <a:xfrm>
            <a:off x="4980432" y="8641080"/>
            <a:ext cx="2033016" cy="640080"/>
          </a:xfrm>
          <a:prstGeom prst="rect">
            <a:avLst/>
          </a:prstGeom>
          <a:solidFill>
            <a:srgbClr val="FAFBFC"/>
          </a:solidFill>
          <a:ln w="6350">
            <a:solidFill>
              <a:srgbClr val="DDE3EA"/>
            </a:solidFill>
            <a:prstDash val="solid"/>
          </a:ln>
        </p:spPr>
        <p:txBody>
          <a:bodyPr/>
          <a:lstStyle/>
          <a:p>
            <a:endParaRPr lang="ko-KR" altLang="en-US"/>
          </a:p>
        </p:txBody>
      </p:sp>
      <p:sp>
        <p:nvSpPr>
          <p:cNvPr id="34" name="Shape 31"/>
          <p:cNvSpPr/>
          <p:nvPr/>
        </p:nvSpPr>
        <p:spPr>
          <a:xfrm>
            <a:off x="4980432" y="8641080"/>
            <a:ext cx="365760" cy="640080"/>
          </a:xfrm>
          <a:prstGeom prst="rect">
            <a:avLst/>
          </a:prstGeom>
          <a:solidFill>
            <a:srgbClr val="FECCCC"/>
          </a:solidFill>
          <a:ln/>
        </p:spPr>
        <p:txBody>
          <a:bodyPr/>
          <a:lstStyle/>
          <a:p>
            <a:endParaRPr lang="ko-KR" altLang="en-US"/>
          </a:p>
        </p:txBody>
      </p:sp>
      <p:sp>
        <p:nvSpPr>
          <p:cNvPr id="35" name="Text 32"/>
          <p:cNvSpPr/>
          <p:nvPr/>
        </p:nvSpPr>
        <p:spPr>
          <a:xfrm>
            <a:off x="5437632" y="8714232"/>
            <a:ext cx="1530096" cy="22860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NG（不良）</a:t>
            </a:r>
            <a:endParaRPr lang="en-US" sz="1050" dirty="0"/>
          </a:p>
        </p:txBody>
      </p:sp>
      <p:sp>
        <p:nvSpPr>
          <p:cNvPr id="36" name="Text 33"/>
          <p:cNvSpPr/>
          <p:nvPr/>
        </p:nvSpPr>
        <p:spPr>
          <a:xfrm>
            <a:off x="5437632" y="8961120"/>
            <a:ext cx="1530096" cy="228600"/>
          </a:xfrm>
          <a:prstGeom prst="rect">
            <a:avLst/>
          </a:prstGeom>
          <a:noFill/>
          <a:ln/>
        </p:spPr>
        <p:txBody>
          <a:bodyPr wrap="square" lIns="0" tIns="0" rIns="0" bIns="0" rtlCol="0" anchor="ctr"/>
          <a:lstStyle/>
          <a:p>
            <a:pPr marL="0" indent="0">
              <a:buNone/>
            </a:pPr>
            <a:r>
              <a:rPr lang="en-US" sz="850" i="1" dirty="0">
                <a:solidFill>
                  <a:srgbClr val="6B7280"/>
                </a:solidFill>
                <a:latin typeface="Pretendard" pitchFamily="34" charset="0"/>
                <a:ea typeface="Pretendard" pitchFamily="34" charset="-122"/>
                <a:cs typeface="Pretendard" pitchFamily="34" charset="-120"/>
              </a:rPr>
              <a:t>Fail</a:t>
            </a:r>
            <a:endParaRPr lang="en-US" sz="85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51</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11.5</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Tray Setup — A/B dir &amp; Mark · Tray 设置 — 方向及点指定</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Tray Mode 续</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在 Tray 选项卡的 Setup 画面中设置 A/B 方向和点。</a:t>
            </a:r>
            <a:endParaRPr lang="en-US" sz="1000" dirty="0"/>
          </a:p>
        </p:txBody>
      </p:sp>
      <p:sp>
        <p:nvSpPr>
          <p:cNvPr id="15" name="Shape 13"/>
          <p:cNvSpPr/>
          <p:nvPr/>
        </p:nvSpPr>
        <p:spPr>
          <a:xfrm>
            <a:off x="548640" y="19202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1920240"/>
            <a:ext cx="685800" cy="822960"/>
          </a:xfrm>
          <a:prstGeom prst="rect">
            <a:avLst/>
          </a:prstGeom>
          <a:solidFill>
            <a:srgbClr val="1B2A41"/>
          </a:solidFill>
          <a:ln/>
        </p:spPr>
        <p:txBody>
          <a:bodyPr/>
          <a:lstStyle/>
          <a:p>
            <a:endParaRPr lang="ko-KR" altLang="en-US"/>
          </a:p>
        </p:txBody>
      </p:sp>
      <p:sp>
        <p:nvSpPr>
          <p:cNvPr id="17" name="Text 15"/>
          <p:cNvSpPr/>
          <p:nvPr/>
        </p:nvSpPr>
        <p:spPr>
          <a:xfrm>
            <a:off x="548640" y="192024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⑤</a:t>
            </a:r>
            <a:endParaRPr lang="en-US" sz="2200" dirty="0"/>
          </a:p>
        </p:txBody>
      </p:sp>
      <p:sp>
        <p:nvSpPr>
          <p:cNvPr id="18" name="Text 16"/>
          <p:cNvSpPr/>
          <p:nvPr/>
        </p:nvSpPr>
        <p:spPr>
          <a:xfrm>
            <a:off x="1371600" y="201168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添加 A/B dir 方向</a:t>
            </a:r>
            <a:endParaRPr lang="en-US" sz="1200" dirty="0"/>
          </a:p>
        </p:txBody>
      </p:sp>
      <p:sp>
        <p:nvSpPr>
          <p:cNvPr id="19" name="Text 17"/>
          <p:cNvSpPr/>
          <p:nvPr/>
        </p:nvSpPr>
        <p:spPr>
          <a:xfrm>
            <a:off x="1371600" y="230428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通过添加 A dir（横向）和 B dir（纵向）大致表示点的位置。</a:t>
            </a:r>
            <a:endParaRPr lang="en-US" sz="950" dirty="0"/>
          </a:p>
        </p:txBody>
      </p:sp>
      <p:sp>
        <p:nvSpPr>
          <p:cNvPr id="20" name="Shape 18"/>
          <p:cNvSpPr/>
          <p:nvPr/>
        </p:nvSpPr>
        <p:spPr>
          <a:xfrm>
            <a:off x="548640" y="28346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21" name="Shape 19"/>
          <p:cNvSpPr/>
          <p:nvPr/>
        </p:nvSpPr>
        <p:spPr>
          <a:xfrm>
            <a:off x="548640" y="2834640"/>
            <a:ext cx="685800" cy="822960"/>
          </a:xfrm>
          <a:prstGeom prst="rect">
            <a:avLst/>
          </a:prstGeom>
          <a:solidFill>
            <a:srgbClr val="1B2A41"/>
          </a:solidFill>
          <a:ln/>
        </p:spPr>
        <p:txBody>
          <a:bodyPr/>
          <a:lstStyle/>
          <a:p>
            <a:endParaRPr lang="ko-KR" altLang="en-US"/>
          </a:p>
        </p:txBody>
      </p:sp>
      <p:sp>
        <p:nvSpPr>
          <p:cNvPr id="22" name="Text 20"/>
          <p:cNvSpPr/>
          <p:nvPr/>
        </p:nvSpPr>
        <p:spPr>
          <a:xfrm>
            <a:off x="548640" y="283464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⑥</a:t>
            </a:r>
            <a:endParaRPr lang="en-US" sz="2200" dirty="0"/>
          </a:p>
        </p:txBody>
      </p:sp>
      <p:sp>
        <p:nvSpPr>
          <p:cNvPr id="23" name="Text 21"/>
          <p:cNvSpPr/>
          <p:nvPr/>
        </p:nvSpPr>
        <p:spPr>
          <a:xfrm>
            <a:off x="1371600" y="292608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设置顺序方向</a:t>
            </a:r>
            <a:endParaRPr lang="en-US" sz="1200" dirty="0"/>
          </a:p>
        </p:txBody>
      </p:sp>
      <p:sp>
        <p:nvSpPr>
          <p:cNvPr id="24" name="Text 22"/>
          <p:cNvSpPr/>
          <p:nvPr/>
        </p:nvSpPr>
        <p:spPr>
          <a:xfrm>
            <a:off x="1371600" y="321868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在 Horiz · Vert · ZigH · ZigV 中查找已设置点的顺序并调整方向。</a:t>
            </a:r>
            <a:endParaRPr lang="en-US" sz="950" dirty="0"/>
          </a:p>
        </p:txBody>
      </p:sp>
      <p:sp>
        <p:nvSpPr>
          <p:cNvPr id="25" name="Shape 23"/>
          <p:cNvSpPr/>
          <p:nvPr/>
        </p:nvSpPr>
        <p:spPr>
          <a:xfrm>
            <a:off x="548640" y="37490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26" name="Shape 24"/>
          <p:cNvSpPr/>
          <p:nvPr/>
        </p:nvSpPr>
        <p:spPr>
          <a:xfrm>
            <a:off x="548640" y="3749040"/>
            <a:ext cx="685800" cy="822960"/>
          </a:xfrm>
          <a:prstGeom prst="rect">
            <a:avLst/>
          </a:prstGeom>
          <a:solidFill>
            <a:srgbClr val="1B2A41"/>
          </a:solidFill>
          <a:ln/>
        </p:spPr>
        <p:txBody>
          <a:bodyPr/>
          <a:lstStyle/>
          <a:p>
            <a:endParaRPr lang="ko-KR" altLang="en-US"/>
          </a:p>
        </p:txBody>
      </p:sp>
      <p:sp>
        <p:nvSpPr>
          <p:cNvPr id="27" name="Text 25"/>
          <p:cNvSpPr/>
          <p:nvPr/>
        </p:nvSpPr>
        <p:spPr>
          <a:xfrm>
            <a:off x="548640" y="374904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⑦</a:t>
            </a:r>
            <a:endParaRPr lang="en-US" sz="2200" dirty="0"/>
          </a:p>
        </p:txBody>
      </p:sp>
      <p:sp>
        <p:nvSpPr>
          <p:cNvPr id="28" name="Text 26"/>
          <p:cNvSpPr/>
          <p:nvPr/>
        </p:nvSpPr>
        <p:spPr>
          <a:xfrm>
            <a:off x="1371600" y="384048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Mark All</a:t>
            </a:r>
            <a:endParaRPr lang="en-US" sz="1200" dirty="0"/>
          </a:p>
        </p:txBody>
      </p:sp>
      <p:sp>
        <p:nvSpPr>
          <p:cNvPr id="29" name="Text 27"/>
          <p:cNvSpPr/>
          <p:nvPr/>
        </p:nvSpPr>
        <p:spPr>
          <a:xfrm>
            <a:off x="1371600" y="413308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按下「Mark All」确认对所有点进行检测。</a:t>
            </a:r>
            <a:endParaRPr lang="en-US" sz="950" dirty="0"/>
          </a:p>
        </p:txBody>
      </p:sp>
      <p:sp>
        <p:nvSpPr>
          <p:cNvPr id="30" name="Shape 28"/>
          <p:cNvSpPr/>
          <p:nvPr/>
        </p:nvSpPr>
        <p:spPr>
          <a:xfrm>
            <a:off x="548640" y="46634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31" name="Shape 29"/>
          <p:cNvSpPr/>
          <p:nvPr/>
        </p:nvSpPr>
        <p:spPr>
          <a:xfrm>
            <a:off x="548640" y="4663440"/>
            <a:ext cx="685800" cy="822960"/>
          </a:xfrm>
          <a:prstGeom prst="rect">
            <a:avLst/>
          </a:prstGeom>
          <a:solidFill>
            <a:srgbClr val="1B2A41"/>
          </a:solidFill>
          <a:ln/>
        </p:spPr>
        <p:txBody>
          <a:bodyPr/>
          <a:lstStyle/>
          <a:p>
            <a:endParaRPr lang="ko-KR" altLang="en-US"/>
          </a:p>
        </p:txBody>
      </p:sp>
      <p:sp>
        <p:nvSpPr>
          <p:cNvPr id="32" name="Text 30"/>
          <p:cNvSpPr/>
          <p:nvPr/>
        </p:nvSpPr>
        <p:spPr>
          <a:xfrm>
            <a:off x="548640" y="466344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⑧</a:t>
            </a:r>
            <a:endParaRPr lang="en-US" sz="2200" dirty="0"/>
          </a:p>
        </p:txBody>
      </p:sp>
      <p:sp>
        <p:nvSpPr>
          <p:cNvPr id="33" name="Text 31"/>
          <p:cNvSpPr/>
          <p:nvPr/>
        </p:nvSpPr>
        <p:spPr>
          <a:xfrm>
            <a:off x="1371600" y="475488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跳过部分点</a:t>
            </a:r>
            <a:endParaRPr lang="en-US" sz="1200" dirty="0"/>
          </a:p>
        </p:txBody>
      </p:sp>
      <p:sp>
        <p:nvSpPr>
          <p:cNvPr id="34" name="Text 32"/>
          <p:cNvSpPr/>
          <p:nvPr/>
        </p:nvSpPr>
        <p:spPr>
          <a:xfrm>
            <a:off x="1371600" y="504748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选择不想检测的点后，按下「Unmark Selected」跳过检测。</a:t>
            </a:r>
            <a:endParaRPr lang="en-US" sz="950" dirty="0"/>
          </a:p>
        </p:txBody>
      </p:sp>
      <p:sp>
        <p:nvSpPr>
          <p:cNvPr id="35" name="Shape 33"/>
          <p:cNvSpPr/>
          <p:nvPr/>
        </p:nvSpPr>
        <p:spPr>
          <a:xfrm>
            <a:off x="548640" y="5669280"/>
            <a:ext cx="6464808" cy="4114800"/>
          </a:xfrm>
          <a:prstGeom prst="rect">
            <a:avLst/>
          </a:prstGeom>
          <a:solidFill>
            <a:srgbClr val="F4F6F8"/>
          </a:solidFill>
          <a:ln w="12700">
            <a:solidFill>
              <a:srgbClr val="DDE3EA"/>
            </a:solidFill>
            <a:prstDash val="solid"/>
          </a:ln>
        </p:spPr>
        <p:txBody>
          <a:bodyPr/>
          <a:lstStyle/>
          <a:p>
            <a:endParaRPr lang="ko-KR" altLang="en-US"/>
          </a:p>
        </p:txBody>
      </p:sp>
      <p:pic>
        <p:nvPicPr>
          <p:cNvPr id="36" name="Image 0" descr="/home/claude/sample/imgs/image68.png"/>
          <p:cNvPicPr>
            <a:picLocks noChangeAspect="1"/>
          </p:cNvPicPr>
          <p:nvPr/>
        </p:nvPicPr>
        <p:blipFill>
          <a:blip r:embed="rId3"/>
          <a:srcRect/>
          <a:stretch/>
        </p:blipFill>
        <p:spPr>
          <a:xfrm>
            <a:off x="621792" y="5742432"/>
            <a:ext cx="6318504" cy="3749040"/>
          </a:xfrm>
          <a:prstGeom prst="rect">
            <a:avLst/>
          </a:prstGeom>
        </p:spPr>
      </p:pic>
      <p:sp>
        <p:nvSpPr>
          <p:cNvPr id="37" name="Text 34"/>
          <p:cNvSpPr/>
          <p:nvPr/>
        </p:nvSpPr>
        <p:spPr>
          <a:xfrm>
            <a:off x="548640" y="950976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11.6 · 基于 Tray 的设置 — A/B dir、Mark All、Unmark Selected</a:t>
            </a:r>
            <a:endParaRPr lang="en-US" sz="850" dirty="0"/>
          </a:p>
        </p:txBody>
      </p:sp>
      <p:sp>
        <p:nvSpPr>
          <p:cNvPr id="38" name="Shape 35"/>
          <p:cNvSpPr/>
          <p:nvPr/>
        </p:nvSpPr>
        <p:spPr>
          <a:xfrm>
            <a:off x="548640" y="9729216"/>
            <a:ext cx="6464808" cy="502920"/>
          </a:xfrm>
          <a:prstGeom prst="rect">
            <a:avLst/>
          </a:prstGeom>
          <a:solidFill>
            <a:srgbClr val="F4F6F8"/>
          </a:solidFill>
          <a:ln w="12700">
            <a:solidFill>
              <a:srgbClr val="0F8554"/>
            </a:solidFill>
            <a:prstDash val="solid"/>
          </a:ln>
        </p:spPr>
        <p:txBody>
          <a:bodyPr/>
          <a:lstStyle/>
          <a:p>
            <a:endParaRPr lang="ko-KR" altLang="en-US"/>
          </a:p>
        </p:txBody>
      </p:sp>
      <p:sp>
        <p:nvSpPr>
          <p:cNvPr id="39" name="Shape 36"/>
          <p:cNvSpPr/>
          <p:nvPr/>
        </p:nvSpPr>
        <p:spPr>
          <a:xfrm>
            <a:off x="548640" y="9729216"/>
            <a:ext cx="73152" cy="502920"/>
          </a:xfrm>
          <a:prstGeom prst="rect">
            <a:avLst/>
          </a:prstGeom>
          <a:solidFill>
            <a:srgbClr val="0F8554"/>
          </a:solidFill>
          <a:ln/>
        </p:spPr>
        <p:txBody>
          <a:bodyPr/>
          <a:lstStyle/>
          <a:p>
            <a:endParaRPr lang="ko-KR" altLang="en-US"/>
          </a:p>
        </p:txBody>
      </p:sp>
      <p:pic>
        <p:nvPicPr>
          <p:cNvPr id="40" name="Image 1" descr="preencoded.png"/>
          <p:cNvPicPr>
            <a:picLocks noChangeAspect="1"/>
          </p:cNvPicPr>
          <p:nvPr/>
        </p:nvPicPr>
        <p:blipFill>
          <a:blip r:embed="rId4"/>
          <a:stretch>
            <a:fillRect/>
          </a:stretch>
        </p:blipFill>
        <p:spPr>
          <a:xfrm>
            <a:off x="684276" y="9829800"/>
            <a:ext cx="292608" cy="292608"/>
          </a:xfrm>
          <a:prstGeom prst="rect">
            <a:avLst/>
          </a:prstGeom>
        </p:spPr>
      </p:pic>
      <p:sp>
        <p:nvSpPr>
          <p:cNvPr id="41" name="Text 37"/>
          <p:cNvSpPr/>
          <p:nvPr/>
        </p:nvSpPr>
        <p:spPr>
          <a:xfrm>
            <a:off x="1143000" y="9738360"/>
            <a:ext cx="5733288" cy="256032"/>
          </a:xfrm>
          <a:prstGeom prst="rect">
            <a:avLst/>
          </a:prstGeom>
          <a:noFill/>
          <a:ln/>
        </p:spPr>
        <p:txBody>
          <a:bodyPr wrap="square" lIns="0" tIns="0" rIns="0" bIns="0" rtlCol="0" anchor="ctr"/>
          <a:lstStyle/>
          <a:p>
            <a:pPr marL="0" indent="0">
              <a:buNone/>
            </a:pPr>
            <a:r>
              <a:rPr lang="en-US" sz="900" b="1" kern="0" spc="400" dirty="0">
                <a:solidFill>
                  <a:srgbClr val="0F8554"/>
                </a:solidFill>
                <a:latin typeface="Pretendard" pitchFamily="34" charset="0"/>
                <a:ea typeface="Pretendard" pitchFamily="34" charset="-122"/>
                <a:cs typeface="Pretendard" pitchFamily="34" charset="-120"/>
              </a:rPr>
              <a:t>TIP · 方向选择</a:t>
            </a:r>
            <a:endParaRPr lang="en-US" sz="900" dirty="0"/>
          </a:p>
        </p:txBody>
      </p:sp>
      <p:sp>
        <p:nvSpPr>
          <p:cNvPr id="42" name="Text 38"/>
          <p:cNvSpPr/>
          <p:nvPr/>
        </p:nvSpPr>
        <p:spPr>
          <a:xfrm>
            <a:off x="1143000" y="9980676"/>
            <a:ext cx="5733288" cy="173736"/>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使用 ZigH（水平之字形）或 ZigV（垂直之字形）按保存的位置赋予方向。</a:t>
            </a:r>
            <a:endParaRPr lang="en-US" sz="95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52</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11.5</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Tray Mode — Auto Try Helper · 确认 Auto Try Helper</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设置检查</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Tray 设置完成后，移至 Setup 窗口确认 Auto Try Helper 选项。</a:t>
            </a:r>
            <a:endParaRPr lang="en-US" sz="1000" dirty="0"/>
          </a:p>
        </p:txBody>
      </p:sp>
      <p:sp>
        <p:nvSpPr>
          <p:cNvPr id="15" name="Shape 13"/>
          <p:cNvSpPr/>
          <p:nvPr/>
        </p:nvSpPr>
        <p:spPr>
          <a:xfrm>
            <a:off x="548640" y="1920240"/>
            <a:ext cx="6464808" cy="91440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1920240"/>
            <a:ext cx="685800" cy="914400"/>
          </a:xfrm>
          <a:prstGeom prst="rect">
            <a:avLst/>
          </a:prstGeom>
          <a:solidFill>
            <a:srgbClr val="1B2A41"/>
          </a:solidFill>
          <a:ln/>
        </p:spPr>
        <p:txBody>
          <a:bodyPr/>
          <a:lstStyle/>
          <a:p>
            <a:endParaRPr lang="ko-KR" altLang="en-US"/>
          </a:p>
        </p:txBody>
      </p:sp>
      <p:sp>
        <p:nvSpPr>
          <p:cNvPr id="17" name="Text 15"/>
          <p:cNvSpPr/>
          <p:nvPr/>
        </p:nvSpPr>
        <p:spPr>
          <a:xfrm>
            <a:off x="548640" y="1920240"/>
            <a:ext cx="685800" cy="914400"/>
          </a:xfrm>
          <a:prstGeom prst="rect">
            <a:avLst/>
          </a:prstGeom>
          <a:noFill/>
          <a:ln/>
        </p:spPr>
        <p:txBody>
          <a:bodyPr wrap="square" lIns="0" tIns="0" rIns="0" bIns="0" rtlCol="0" anchor="ctr"/>
          <a:lstStyle/>
          <a:p>
            <a:pPr marL="0" indent="0" algn="ctr">
              <a:buNone/>
            </a:pPr>
            <a:r>
              <a:rPr lang="en-US" sz="2600" b="1" dirty="0">
                <a:solidFill>
                  <a:srgbClr val="FFFFFF"/>
                </a:solidFill>
                <a:latin typeface="Pretendard" pitchFamily="34" charset="0"/>
                <a:ea typeface="Pretendard" pitchFamily="34" charset="-122"/>
                <a:cs typeface="Pretendard" pitchFamily="34" charset="-120"/>
              </a:rPr>
              <a:t>⑨</a:t>
            </a:r>
            <a:endParaRPr lang="en-US" sz="2600" dirty="0"/>
          </a:p>
        </p:txBody>
      </p:sp>
      <p:sp>
        <p:nvSpPr>
          <p:cNvPr id="18" name="Text 16"/>
          <p:cNvSpPr/>
          <p:nvPr/>
        </p:nvSpPr>
        <p:spPr>
          <a:xfrm>
            <a:off x="1371600" y="2011680"/>
            <a:ext cx="555040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Setup 窗口 → 确认 Auto Try Helper</a:t>
            </a:r>
            <a:endParaRPr lang="en-US" sz="1300" dirty="0"/>
          </a:p>
        </p:txBody>
      </p:sp>
      <p:sp>
        <p:nvSpPr>
          <p:cNvPr id="19" name="Text 17"/>
          <p:cNvSpPr/>
          <p:nvPr/>
        </p:nvSpPr>
        <p:spPr>
          <a:xfrm>
            <a:off x="1371600" y="2331720"/>
            <a:ext cx="5550408" cy="45720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移至 Setup 窗口，确认「Auto Try Helper」是否已关闭后关闭。</a:t>
            </a:r>
            <a:endParaRPr lang="en-US" sz="1000" dirty="0"/>
          </a:p>
        </p:txBody>
      </p:sp>
      <p:sp>
        <p:nvSpPr>
          <p:cNvPr id="20" name="Shape 18"/>
          <p:cNvSpPr/>
          <p:nvPr/>
        </p:nvSpPr>
        <p:spPr>
          <a:xfrm>
            <a:off x="548640" y="3017520"/>
            <a:ext cx="6464808" cy="5486400"/>
          </a:xfrm>
          <a:prstGeom prst="rect">
            <a:avLst/>
          </a:prstGeom>
          <a:solidFill>
            <a:srgbClr val="F4F6F8"/>
          </a:solidFill>
          <a:ln w="12700">
            <a:solidFill>
              <a:srgbClr val="DDE3EA"/>
            </a:solidFill>
            <a:prstDash val="solid"/>
          </a:ln>
        </p:spPr>
        <p:txBody>
          <a:bodyPr/>
          <a:lstStyle/>
          <a:p>
            <a:endParaRPr lang="ko-KR" altLang="en-US"/>
          </a:p>
        </p:txBody>
      </p:sp>
      <p:pic>
        <p:nvPicPr>
          <p:cNvPr id="21" name="Image 0" descr="/home/claude/sample/imgs/image69.png"/>
          <p:cNvPicPr>
            <a:picLocks noChangeAspect="1"/>
          </p:cNvPicPr>
          <p:nvPr/>
        </p:nvPicPr>
        <p:blipFill>
          <a:blip r:embed="rId3"/>
          <a:srcRect/>
          <a:stretch/>
        </p:blipFill>
        <p:spPr>
          <a:xfrm>
            <a:off x="621792" y="3090672"/>
            <a:ext cx="6318504" cy="5120640"/>
          </a:xfrm>
          <a:prstGeom prst="rect">
            <a:avLst/>
          </a:prstGeom>
        </p:spPr>
      </p:pic>
      <p:sp>
        <p:nvSpPr>
          <p:cNvPr id="22" name="Text 19"/>
          <p:cNvSpPr/>
          <p:nvPr/>
        </p:nvSpPr>
        <p:spPr>
          <a:xfrm>
            <a:off x="548640" y="82296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11.7 · Tray 设置 — 确认 Auto Try Helper 选项</a:t>
            </a:r>
            <a:endParaRPr lang="en-US" sz="850" dirty="0"/>
          </a:p>
        </p:txBody>
      </p:sp>
      <p:sp>
        <p:nvSpPr>
          <p:cNvPr id="23" name="Shape 20"/>
          <p:cNvSpPr/>
          <p:nvPr/>
        </p:nvSpPr>
        <p:spPr>
          <a:xfrm>
            <a:off x="548640" y="9774936"/>
            <a:ext cx="6464808" cy="502920"/>
          </a:xfrm>
          <a:prstGeom prst="rect">
            <a:avLst/>
          </a:prstGeom>
          <a:solidFill>
            <a:srgbClr val="F4F6F8"/>
          </a:solidFill>
          <a:ln w="12700">
            <a:solidFill>
              <a:srgbClr val="005EB8"/>
            </a:solidFill>
            <a:prstDash val="solid"/>
          </a:ln>
        </p:spPr>
        <p:txBody>
          <a:bodyPr/>
          <a:lstStyle/>
          <a:p>
            <a:endParaRPr lang="ko-KR" altLang="en-US"/>
          </a:p>
        </p:txBody>
      </p:sp>
      <p:sp>
        <p:nvSpPr>
          <p:cNvPr id="24" name="Shape 21"/>
          <p:cNvSpPr/>
          <p:nvPr/>
        </p:nvSpPr>
        <p:spPr>
          <a:xfrm>
            <a:off x="548640" y="9774936"/>
            <a:ext cx="73152" cy="502920"/>
          </a:xfrm>
          <a:prstGeom prst="rect">
            <a:avLst/>
          </a:prstGeom>
          <a:solidFill>
            <a:srgbClr val="005EB8"/>
          </a:solidFill>
          <a:ln/>
        </p:spPr>
        <p:txBody>
          <a:bodyPr/>
          <a:lstStyle/>
          <a:p>
            <a:endParaRPr lang="ko-KR" altLang="en-US"/>
          </a:p>
        </p:txBody>
      </p:sp>
      <p:pic>
        <p:nvPicPr>
          <p:cNvPr id="25" name="Image 1" descr="preencoded.png"/>
          <p:cNvPicPr>
            <a:picLocks noChangeAspect="1"/>
          </p:cNvPicPr>
          <p:nvPr/>
        </p:nvPicPr>
        <p:blipFill>
          <a:blip r:embed="rId4"/>
          <a:stretch>
            <a:fillRect/>
          </a:stretch>
        </p:blipFill>
        <p:spPr>
          <a:xfrm>
            <a:off x="745236" y="9884664"/>
            <a:ext cx="292608" cy="292608"/>
          </a:xfrm>
          <a:prstGeom prst="rect">
            <a:avLst/>
          </a:prstGeom>
        </p:spPr>
      </p:pic>
      <p:sp>
        <p:nvSpPr>
          <p:cNvPr id="26" name="Text 22"/>
          <p:cNvSpPr/>
          <p:nvPr/>
        </p:nvSpPr>
        <p:spPr>
          <a:xfrm>
            <a:off x="1143000" y="9783382"/>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a:t>
            </a:r>
            <a:endParaRPr lang="en-US" sz="900" dirty="0"/>
          </a:p>
        </p:txBody>
      </p:sp>
      <p:sp>
        <p:nvSpPr>
          <p:cNvPr id="27" name="Text 23"/>
          <p:cNvSpPr/>
          <p:nvPr/>
        </p:nvSpPr>
        <p:spPr>
          <a:xfrm>
            <a:off x="1138809" y="10030968"/>
            <a:ext cx="5733288" cy="173736"/>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若 Auto Try Helper 处于开启状态，检测顺序可能会自动更改，因此设置前请务必确认其已关闭。</a:t>
            </a:r>
            <a:endParaRPr lang="en-US" sz="95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53</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11.5</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Tray Mode — Verify &amp; Start · 位置确认及检测开始</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最后步骤</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所有设置完成后，验证各点位置并开始检测。</a:t>
            </a:r>
            <a:endParaRPr lang="en-US" sz="1000" dirty="0"/>
          </a:p>
        </p:txBody>
      </p:sp>
      <p:sp>
        <p:nvSpPr>
          <p:cNvPr id="15" name="Shape 13"/>
          <p:cNvSpPr/>
          <p:nvPr/>
        </p:nvSpPr>
        <p:spPr>
          <a:xfrm>
            <a:off x="548640" y="19202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1920240"/>
            <a:ext cx="685800" cy="822960"/>
          </a:xfrm>
          <a:prstGeom prst="rect">
            <a:avLst/>
          </a:prstGeom>
          <a:solidFill>
            <a:srgbClr val="1B2A41"/>
          </a:solidFill>
          <a:ln/>
        </p:spPr>
        <p:txBody>
          <a:bodyPr/>
          <a:lstStyle/>
          <a:p>
            <a:endParaRPr lang="ko-KR" altLang="en-US"/>
          </a:p>
        </p:txBody>
      </p:sp>
      <p:sp>
        <p:nvSpPr>
          <p:cNvPr id="17" name="Text 15"/>
          <p:cNvSpPr/>
          <p:nvPr/>
        </p:nvSpPr>
        <p:spPr>
          <a:xfrm>
            <a:off x="548640" y="192024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⑩</a:t>
            </a:r>
            <a:endParaRPr lang="en-US" sz="2200" dirty="0"/>
          </a:p>
        </p:txBody>
      </p:sp>
      <p:sp>
        <p:nvSpPr>
          <p:cNvPr id="18" name="Text 16"/>
          <p:cNvSpPr/>
          <p:nvPr/>
        </p:nvSpPr>
        <p:spPr>
          <a:xfrm>
            <a:off x="1371600" y="201168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移动点并确认位置</a:t>
            </a:r>
            <a:endParaRPr lang="en-US" sz="1200" dirty="0"/>
          </a:p>
        </p:txBody>
      </p:sp>
      <p:sp>
        <p:nvSpPr>
          <p:cNvPr id="19" name="Text 17"/>
          <p:cNvSpPr/>
          <p:nvPr/>
        </p:nvSpPr>
        <p:spPr>
          <a:xfrm>
            <a:off x="1371600" y="230428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移动多个点的同时确认各位置是否正确。</a:t>
            </a:r>
            <a:endParaRPr lang="en-US" sz="950" dirty="0"/>
          </a:p>
        </p:txBody>
      </p:sp>
      <p:sp>
        <p:nvSpPr>
          <p:cNvPr id="20" name="Shape 18"/>
          <p:cNvSpPr/>
          <p:nvPr/>
        </p:nvSpPr>
        <p:spPr>
          <a:xfrm>
            <a:off x="548640" y="28346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21" name="Shape 19"/>
          <p:cNvSpPr/>
          <p:nvPr/>
        </p:nvSpPr>
        <p:spPr>
          <a:xfrm>
            <a:off x="548640" y="2834640"/>
            <a:ext cx="685800" cy="822960"/>
          </a:xfrm>
          <a:prstGeom prst="rect">
            <a:avLst/>
          </a:prstGeom>
          <a:solidFill>
            <a:srgbClr val="1B2A41"/>
          </a:solidFill>
          <a:ln/>
        </p:spPr>
        <p:txBody>
          <a:bodyPr/>
          <a:lstStyle/>
          <a:p>
            <a:endParaRPr lang="ko-KR" altLang="en-US"/>
          </a:p>
        </p:txBody>
      </p:sp>
      <p:sp>
        <p:nvSpPr>
          <p:cNvPr id="22" name="Text 20"/>
          <p:cNvSpPr/>
          <p:nvPr/>
        </p:nvSpPr>
        <p:spPr>
          <a:xfrm>
            <a:off x="548640" y="283464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⑪</a:t>
            </a:r>
            <a:endParaRPr lang="en-US" sz="2200" dirty="0"/>
          </a:p>
        </p:txBody>
      </p:sp>
      <p:sp>
        <p:nvSpPr>
          <p:cNvPr id="23" name="Text 21"/>
          <p:cNvSpPr/>
          <p:nvPr/>
        </p:nvSpPr>
        <p:spPr>
          <a:xfrm>
            <a:off x="1371600" y="292608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保存</a:t>
            </a:r>
            <a:endParaRPr lang="en-US" sz="1200" dirty="0"/>
          </a:p>
        </p:txBody>
      </p:sp>
      <p:sp>
        <p:nvSpPr>
          <p:cNvPr id="24" name="Text 22"/>
          <p:cNvSpPr/>
          <p:nvPr/>
        </p:nvSpPr>
        <p:spPr>
          <a:xfrm>
            <a:off x="1371600" y="321868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确认后务必保存。若不保存即更改 Profile，所有设置将被重置。</a:t>
            </a:r>
            <a:endParaRPr lang="en-US" sz="950" dirty="0"/>
          </a:p>
        </p:txBody>
      </p:sp>
      <p:sp>
        <p:nvSpPr>
          <p:cNvPr id="25" name="Shape 23"/>
          <p:cNvSpPr/>
          <p:nvPr/>
        </p:nvSpPr>
        <p:spPr>
          <a:xfrm>
            <a:off x="548640" y="37490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26" name="Shape 24"/>
          <p:cNvSpPr/>
          <p:nvPr/>
        </p:nvSpPr>
        <p:spPr>
          <a:xfrm>
            <a:off x="548640" y="3749040"/>
            <a:ext cx="685800" cy="822960"/>
          </a:xfrm>
          <a:prstGeom prst="rect">
            <a:avLst/>
          </a:prstGeom>
          <a:solidFill>
            <a:srgbClr val="1B2A41"/>
          </a:solidFill>
          <a:ln/>
        </p:spPr>
        <p:txBody>
          <a:bodyPr/>
          <a:lstStyle/>
          <a:p>
            <a:endParaRPr lang="ko-KR" altLang="en-US"/>
          </a:p>
        </p:txBody>
      </p:sp>
      <p:sp>
        <p:nvSpPr>
          <p:cNvPr id="27" name="Text 25"/>
          <p:cNvSpPr/>
          <p:nvPr/>
        </p:nvSpPr>
        <p:spPr>
          <a:xfrm>
            <a:off x="548640" y="374904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⑫</a:t>
            </a:r>
            <a:endParaRPr lang="en-US" sz="2200" dirty="0"/>
          </a:p>
        </p:txBody>
      </p:sp>
      <p:sp>
        <p:nvSpPr>
          <p:cNvPr id="28" name="Text 26"/>
          <p:cNvSpPr/>
          <p:nvPr/>
        </p:nvSpPr>
        <p:spPr>
          <a:xfrm>
            <a:off x="1371600" y="384048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Start — 检测开始</a:t>
            </a:r>
            <a:endParaRPr lang="en-US" sz="1200" dirty="0"/>
          </a:p>
        </p:txBody>
      </p:sp>
      <p:sp>
        <p:nvSpPr>
          <p:cNvPr id="29" name="Text 27"/>
          <p:cNvSpPr/>
          <p:nvPr/>
        </p:nvSpPr>
        <p:spPr>
          <a:xfrm>
            <a:off x="1371600" y="413308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按下「Start」按钮开始自动检测。</a:t>
            </a:r>
            <a:endParaRPr lang="en-US" sz="950" dirty="0"/>
          </a:p>
        </p:txBody>
      </p:sp>
      <p:sp>
        <p:nvSpPr>
          <p:cNvPr id="30" name="Shape 28"/>
          <p:cNvSpPr/>
          <p:nvPr/>
        </p:nvSpPr>
        <p:spPr>
          <a:xfrm>
            <a:off x="548640" y="4754880"/>
            <a:ext cx="6464808" cy="4206240"/>
          </a:xfrm>
          <a:prstGeom prst="rect">
            <a:avLst/>
          </a:prstGeom>
          <a:solidFill>
            <a:srgbClr val="F4F6F8"/>
          </a:solidFill>
          <a:ln w="12700">
            <a:solidFill>
              <a:srgbClr val="DDE3EA"/>
            </a:solidFill>
            <a:prstDash val="solid"/>
          </a:ln>
        </p:spPr>
        <p:txBody>
          <a:bodyPr/>
          <a:lstStyle/>
          <a:p>
            <a:endParaRPr lang="ko-KR" altLang="en-US"/>
          </a:p>
        </p:txBody>
      </p:sp>
      <p:pic>
        <p:nvPicPr>
          <p:cNvPr id="31" name="Image 0" descr="/home/claude/sample/imgs/image70.png"/>
          <p:cNvPicPr>
            <a:picLocks noChangeAspect="1"/>
          </p:cNvPicPr>
          <p:nvPr/>
        </p:nvPicPr>
        <p:blipFill>
          <a:blip r:embed="rId3"/>
          <a:srcRect/>
          <a:stretch/>
        </p:blipFill>
        <p:spPr>
          <a:xfrm>
            <a:off x="621792" y="4828032"/>
            <a:ext cx="6318504" cy="3840480"/>
          </a:xfrm>
          <a:prstGeom prst="rect">
            <a:avLst/>
          </a:prstGeom>
        </p:spPr>
      </p:pic>
      <p:sp>
        <p:nvSpPr>
          <p:cNvPr id="32" name="Text 29"/>
          <p:cNvSpPr/>
          <p:nvPr/>
        </p:nvSpPr>
        <p:spPr>
          <a:xfrm>
            <a:off x="548640" y="86868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11.8 · Tray Mode — 确认位置后 Start</a:t>
            </a:r>
            <a:endParaRPr lang="en-US" sz="850" dirty="0"/>
          </a:p>
        </p:txBody>
      </p:sp>
      <p:sp>
        <p:nvSpPr>
          <p:cNvPr id="33" name="Shape 30"/>
          <p:cNvSpPr/>
          <p:nvPr/>
        </p:nvSpPr>
        <p:spPr>
          <a:xfrm>
            <a:off x="548640" y="9820656"/>
            <a:ext cx="6464808" cy="457200"/>
          </a:xfrm>
          <a:prstGeom prst="rect">
            <a:avLst/>
          </a:prstGeom>
          <a:solidFill>
            <a:srgbClr val="FFF8E1"/>
          </a:solidFill>
          <a:ln w="12700">
            <a:solidFill>
              <a:srgbClr val="F2C200"/>
            </a:solidFill>
            <a:prstDash val="solid"/>
          </a:ln>
        </p:spPr>
        <p:txBody>
          <a:bodyPr/>
          <a:lstStyle/>
          <a:p>
            <a:endParaRPr lang="ko-KR" altLang="en-US"/>
          </a:p>
        </p:txBody>
      </p:sp>
      <p:sp>
        <p:nvSpPr>
          <p:cNvPr id="34" name="Shape 31"/>
          <p:cNvSpPr/>
          <p:nvPr/>
        </p:nvSpPr>
        <p:spPr>
          <a:xfrm>
            <a:off x="548640" y="9820656"/>
            <a:ext cx="73152" cy="457200"/>
          </a:xfrm>
          <a:prstGeom prst="rect">
            <a:avLst/>
          </a:prstGeom>
          <a:solidFill>
            <a:srgbClr val="F2C200"/>
          </a:solidFill>
          <a:ln/>
        </p:spPr>
        <p:txBody>
          <a:bodyPr/>
          <a:lstStyle/>
          <a:p>
            <a:endParaRPr lang="ko-KR" altLang="en-US"/>
          </a:p>
        </p:txBody>
      </p:sp>
      <p:pic>
        <p:nvPicPr>
          <p:cNvPr id="35" name="Image 1" descr="preencoded.png"/>
          <p:cNvPicPr>
            <a:picLocks noChangeAspect="1"/>
          </p:cNvPicPr>
          <p:nvPr/>
        </p:nvPicPr>
        <p:blipFill>
          <a:blip r:embed="rId4"/>
          <a:stretch>
            <a:fillRect/>
          </a:stretch>
        </p:blipFill>
        <p:spPr>
          <a:xfrm>
            <a:off x="686562" y="9921240"/>
            <a:ext cx="292608" cy="292608"/>
          </a:xfrm>
          <a:prstGeom prst="rect">
            <a:avLst/>
          </a:prstGeom>
        </p:spPr>
      </p:pic>
      <p:sp>
        <p:nvSpPr>
          <p:cNvPr id="36" name="Text 32"/>
          <p:cNvSpPr/>
          <p:nvPr/>
        </p:nvSpPr>
        <p:spPr>
          <a:xfrm>
            <a:off x="1143000" y="9822688"/>
            <a:ext cx="5733288" cy="256032"/>
          </a:xfrm>
          <a:prstGeom prst="rect">
            <a:avLst/>
          </a:prstGeom>
          <a:noFill/>
          <a:ln/>
        </p:spPr>
        <p:txBody>
          <a:bodyPr wrap="square" lIns="0" tIns="0" rIns="0" bIns="0" rtlCol="0" anchor="ctr"/>
          <a:lstStyle/>
          <a:p>
            <a:pPr marL="0" indent="0">
              <a:buNone/>
            </a:pPr>
            <a:r>
              <a:rPr lang="en-US" sz="900" b="1" kern="0" spc="400" dirty="0">
                <a:solidFill>
                  <a:srgbClr val="F2C200"/>
                </a:solidFill>
                <a:latin typeface="Pretendard" pitchFamily="34" charset="0"/>
                <a:ea typeface="Pretendard" pitchFamily="34" charset="-122"/>
                <a:cs typeface="Pretendard" pitchFamily="34" charset="-120"/>
              </a:rPr>
              <a:t>CAUTION · 必须保存</a:t>
            </a:r>
            <a:endParaRPr lang="en-US" sz="900" dirty="0"/>
          </a:p>
        </p:txBody>
      </p:sp>
      <p:sp>
        <p:nvSpPr>
          <p:cNvPr id="37" name="Text 33"/>
          <p:cNvSpPr/>
          <p:nvPr/>
        </p:nvSpPr>
        <p:spPr>
          <a:xfrm>
            <a:off x="1143000" y="10044684"/>
            <a:ext cx="5733288" cy="164592"/>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更改 Profile 前请务必保存。若不保存，所有 Points 设置将被重置。</a:t>
            </a:r>
            <a:endParaRPr lang="en-US" sz="95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54</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11.6</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Macro — Regular Interval · 宏（等间隔位置）</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基于 Tray 的设置</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检测以等间隔排列的样品时，使用 Tray Based Setup。</a:t>
            </a:r>
            <a:endParaRPr lang="en-US" sz="1000" dirty="0"/>
          </a:p>
        </p:txBody>
      </p:sp>
      <p:sp>
        <p:nvSpPr>
          <p:cNvPr id="15" name="Shape 13"/>
          <p:cNvSpPr/>
          <p:nvPr/>
        </p:nvSpPr>
        <p:spPr>
          <a:xfrm>
            <a:off x="548640" y="19202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1920240"/>
            <a:ext cx="685800" cy="822960"/>
          </a:xfrm>
          <a:prstGeom prst="rect">
            <a:avLst/>
          </a:prstGeom>
          <a:solidFill>
            <a:srgbClr val="1B2A41"/>
          </a:solidFill>
          <a:ln/>
        </p:spPr>
        <p:txBody>
          <a:bodyPr/>
          <a:lstStyle/>
          <a:p>
            <a:endParaRPr lang="ko-KR" altLang="en-US"/>
          </a:p>
        </p:txBody>
      </p:sp>
      <p:sp>
        <p:nvSpPr>
          <p:cNvPr id="17" name="Text 15"/>
          <p:cNvSpPr/>
          <p:nvPr/>
        </p:nvSpPr>
        <p:spPr>
          <a:xfrm>
            <a:off x="548640" y="1920240"/>
            <a:ext cx="685800" cy="822960"/>
          </a:xfrm>
          <a:prstGeom prst="rect">
            <a:avLst/>
          </a:prstGeom>
          <a:noFill/>
          <a:ln/>
        </p:spPr>
        <p:txBody>
          <a:bodyPr wrap="square" lIns="0" tIns="0" rIns="0" bIns="0" rtlCol="0" anchor="ctr"/>
          <a:lstStyle/>
          <a:p>
            <a:pPr marL="0" indent="0" algn="ctr">
              <a:buNone/>
            </a:pPr>
            <a:r>
              <a:rPr lang="en-US" sz="2600" b="1" dirty="0">
                <a:solidFill>
                  <a:srgbClr val="FFFFFF"/>
                </a:solidFill>
                <a:latin typeface="Pretendard" pitchFamily="34" charset="0"/>
                <a:ea typeface="Pretendard" pitchFamily="34" charset="-122"/>
                <a:cs typeface="Pretendard" pitchFamily="34" charset="-120"/>
              </a:rPr>
              <a:t>①</a:t>
            </a:r>
            <a:endParaRPr lang="en-US" sz="2600" dirty="0"/>
          </a:p>
        </p:txBody>
      </p:sp>
      <p:sp>
        <p:nvSpPr>
          <p:cNvPr id="18" name="Text 16"/>
          <p:cNvSpPr/>
          <p:nvPr/>
        </p:nvSpPr>
        <p:spPr>
          <a:xfrm>
            <a:off x="1371600" y="2011680"/>
            <a:ext cx="555040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Tray 选项卡 → 进入 Setup</a:t>
            </a:r>
            <a:endParaRPr lang="en-US" sz="1300" dirty="0"/>
          </a:p>
        </p:txBody>
      </p:sp>
      <p:sp>
        <p:nvSpPr>
          <p:cNvPr id="19" name="Text 17"/>
          <p:cNvSpPr/>
          <p:nvPr/>
        </p:nvSpPr>
        <p:spPr>
          <a:xfrm>
            <a:off x="1371600" y="2331720"/>
            <a:ext cx="5550408" cy="41148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在 Tray 选项卡中按下方的「Setup..」按钮进入 Tray Based Setup 画面。</a:t>
            </a:r>
            <a:endParaRPr lang="en-US" sz="1000" dirty="0"/>
          </a:p>
        </p:txBody>
      </p:sp>
      <p:sp>
        <p:nvSpPr>
          <p:cNvPr id="20" name="Shape 18"/>
          <p:cNvSpPr/>
          <p:nvPr/>
        </p:nvSpPr>
        <p:spPr>
          <a:xfrm>
            <a:off x="548640" y="2926080"/>
            <a:ext cx="6464808" cy="6217920"/>
          </a:xfrm>
          <a:prstGeom prst="rect">
            <a:avLst/>
          </a:prstGeom>
          <a:solidFill>
            <a:srgbClr val="F4F6F8"/>
          </a:solidFill>
          <a:ln w="12700">
            <a:solidFill>
              <a:srgbClr val="DDE3EA"/>
            </a:solidFill>
            <a:prstDash val="solid"/>
          </a:ln>
        </p:spPr>
        <p:txBody>
          <a:bodyPr/>
          <a:lstStyle/>
          <a:p>
            <a:endParaRPr lang="ko-KR" altLang="en-US"/>
          </a:p>
        </p:txBody>
      </p:sp>
      <p:pic>
        <p:nvPicPr>
          <p:cNvPr id="21" name="Image 0" descr="/home/claude/sample/imgs/image67.png"/>
          <p:cNvPicPr>
            <a:picLocks noChangeAspect="1"/>
          </p:cNvPicPr>
          <p:nvPr/>
        </p:nvPicPr>
        <p:blipFill>
          <a:blip r:embed="rId3"/>
          <a:srcRect/>
          <a:stretch/>
        </p:blipFill>
        <p:spPr>
          <a:xfrm>
            <a:off x="621792" y="2999232"/>
            <a:ext cx="6318504" cy="5852160"/>
          </a:xfrm>
          <a:prstGeom prst="rect">
            <a:avLst/>
          </a:prstGeom>
        </p:spPr>
      </p:pic>
      <p:sp>
        <p:nvSpPr>
          <p:cNvPr id="22" name="Text 19"/>
          <p:cNvSpPr/>
          <p:nvPr/>
        </p:nvSpPr>
        <p:spPr>
          <a:xfrm>
            <a:off x="548640" y="886968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11.9 · Tray 选项卡 — 进入 Setup</a:t>
            </a:r>
            <a:endParaRPr lang="en-US" sz="85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55</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11.6</a:t>
            </a:r>
            <a:endParaRPr lang="en-US" sz="900" dirty="0"/>
          </a:p>
        </p:txBody>
      </p:sp>
      <p:sp>
        <p:nvSpPr>
          <p:cNvPr id="12" name="Text 10"/>
          <p:cNvSpPr/>
          <p:nvPr/>
        </p:nvSpPr>
        <p:spPr>
          <a:xfrm>
            <a:off x="731520" y="960120"/>
            <a:ext cx="6281928" cy="283464"/>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Regular Interval — Offset &amp; Delta · Offset 及 Delta 设置</a:t>
            </a:r>
            <a:endParaRPr lang="en-US" sz="1500" dirty="0"/>
          </a:p>
        </p:txBody>
      </p:sp>
      <p:sp>
        <p:nvSpPr>
          <p:cNvPr id="13" name="Shape 11"/>
          <p:cNvSpPr/>
          <p:nvPr/>
        </p:nvSpPr>
        <p:spPr>
          <a:xfrm>
            <a:off x="548640" y="1554480"/>
            <a:ext cx="6464808" cy="1005840"/>
          </a:xfrm>
          <a:prstGeom prst="rect">
            <a:avLst/>
          </a:prstGeom>
          <a:solidFill>
            <a:srgbClr val="FFFFFF"/>
          </a:solidFill>
          <a:ln w="12700">
            <a:solidFill>
              <a:srgbClr val="DDE3EA"/>
            </a:solidFill>
            <a:prstDash val="solid"/>
          </a:ln>
        </p:spPr>
        <p:txBody>
          <a:bodyPr/>
          <a:lstStyle/>
          <a:p>
            <a:endParaRPr lang="ko-KR" altLang="en-US"/>
          </a:p>
        </p:txBody>
      </p:sp>
      <p:sp>
        <p:nvSpPr>
          <p:cNvPr id="14" name="Shape 12"/>
          <p:cNvSpPr/>
          <p:nvPr/>
        </p:nvSpPr>
        <p:spPr>
          <a:xfrm>
            <a:off x="548640" y="1554480"/>
            <a:ext cx="685800" cy="1005840"/>
          </a:xfrm>
          <a:prstGeom prst="rect">
            <a:avLst/>
          </a:prstGeom>
          <a:solidFill>
            <a:srgbClr val="1B2A41"/>
          </a:solidFill>
          <a:ln/>
        </p:spPr>
        <p:txBody>
          <a:bodyPr/>
          <a:lstStyle/>
          <a:p>
            <a:endParaRPr lang="ko-KR" altLang="en-US"/>
          </a:p>
        </p:txBody>
      </p:sp>
      <p:sp>
        <p:nvSpPr>
          <p:cNvPr id="15" name="Text 13"/>
          <p:cNvSpPr/>
          <p:nvPr/>
        </p:nvSpPr>
        <p:spPr>
          <a:xfrm>
            <a:off x="548640" y="1554480"/>
            <a:ext cx="685800" cy="1005840"/>
          </a:xfrm>
          <a:prstGeom prst="rect">
            <a:avLst/>
          </a:prstGeom>
          <a:noFill/>
          <a:ln/>
        </p:spPr>
        <p:txBody>
          <a:bodyPr wrap="square" lIns="0" tIns="0" rIns="0" bIns="0" rtlCol="0" anchor="ctr"/>
          <a:lstStyle/>
          <a:p>
            <a:pPr marL="0" indent="0" algn="ctr">
              <a:buNone/>
            </a:pPr>
            <a:r>
              <a:rPr lang="en-US" sz="2600" b="1" dirty="0">
                <a:solidFill>
                  <a:srgbClr val="FFFFFF"/>
                </a:solidFill>
                <a:latin typeface="Pretendard" pitchFamily="34" charset="0"/>
                <a:ea typeface="Pretendard" pitchFamily="34" charset="-122"/>
                <a:cs typeface="Pretendard" pitchFamily="34" charset="-120"/>
              </a:rPr>
              <a:t>②</a:t>
            </a:r>
            <a:endParaRPr lang="en-US" sz="2600" dirty="0"/>
          </a:p>
        </p:txBody>
      </p:sp>
      <p:sp>
        <p:nvSpPr>
          <p:cNvPr id="16" name="Text 14"/>
          <p:cNvSpPr/>
          <p:nvPr/>
        </p:nvSpPr>
        <p:spPr>
          <a:xfrm>
            <a:off x="1371600" y="1664208"/>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指定 Offset</a:t>
            </a:r>
            <a:endParaRPr lang="en-US" sz="1200" dirty="0"/>
          </a:p>
        </p:txBody>
      </p:sp>
      <p:sp>
        <p:nvSpPr>
          <p:cNvPr id="17" name="Text 15"/>
          <p:cNvSpPr/>
          <p:nvPr/>
        </p:nvSpPr>
        <p:spPr>
          <a:xfrm>
            <a:off x="1371600" y="1965960"/>
            <a:ext cx="5550408" cy="5486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在第一个点处按下「Get Actual Position as Offset」将当前位置指定为 Offset。确认所输入的值是否与当前位置一致。</a:t>
            </a:r>
            <a:endParaRPr lang="en-US" sz="950" dirty="0"/>
          </a:p>
        </p:txBody>
      </p:sp>
      <p:sp>
        <p:nvSpPr>
          <p:cNvPr id="18" name="Shape 16"/>
          <p:cNvSpPr/>
          <p:nvPr/>
        </p:nvSpPr>
        <p:spPr>
          <a:xfrm>
            <a:off x="548640" y="2651760"/>
            <a:ext cx="6464808" cy="1005840"/>
          </a:xfrm>
          <a:prstGeom prst="rect">
            <a:avLst/>
          </a:prstGeom>
          <a:solidFill>
            <a:srgbClr val="FFFFFF"/>
          </a:solidFill>
          <a:ln w="12700">
            <a:solidFill>
              <a:srgbClr val="DDE3EA"/>
            </a:solidFill>
            <a:prstDash val="solid"/>
          </a:ln>
        </p:spPr>
        <p:txBody>
          <a:bodyPr/>
          <a:lstStyle/>
          <a:p>
            <a:endParaRPr lang="ko-KR" altLang="en-US"/>
          </a:p>
        </p:txBody>
      </p:sp>
      <p:sp>
        <p:nvSpPr>
          <p:cNvPr id="19" name="Shape 17"/>
          <p:cNvSpPr/>
          <p:nvPr/>
        </p:nvSpPr>
        <p:spPr>
          <a:xfrm>
            <a:off x="548640" y="2651760"/>
            <a:ext cx="685800" cy="1005840"/>
          </a:xfrm>
          <a:prstGeom prst="rect">
            <a:avLst/>
          </a:prstGeom>
          <a:solidFill>
            <a:srgbClr val="1B2A41"/>
          </a:solidFill>
          <a:ln/>
        </p:spPr>
        <p:txBody>
          <a:bodyPr/>
          <a:lstStyle/>
          <a:p>
            <a:endParaRPr lang="ko-KR" altLang="en-US"/>
          </a:p>
        </p:txBody>
      </p:sp>
      <p:sp>
        <p:nvSpPr>
          <p:cNvPr id="20" name="Text 18"/>
          <p:cNvSpPr/>
          <p:nvPr/>
        </p:nvSpPr>
        <p:spPr>
          <a:xfrm>
            <a:off x="548640" y="2651760"/>
            <a:ext cx="685800" cy="1005840"/>
          </a:xfrm>
          <a:prstGeom prst="rect">
            <a:avLst/>
          </a:prstGeom>
          <a:noFill/>
          <a:ln/>
        </p:spPr>
        <p:txBody>
          <a:bodyPr wrap="square" lIns="0" tIns="0" rIns="0" bIns="0" rtlCol="0" anchor="ctr"/>
          <a:lstStyle/>
          <a:p>
            <a:pPr marL="0" indent="0" algn="ctr">
              <a:buNone/>
            </a:pPr>
            <a:r>
              <a:rPr lang="en-US" sz="2600" b="1" dirty="0">
                <a:solidFill>
                  <a:srgbClr val="FFFFFF"/>
                </a:solidFill>
                <a:latin typeface="Pretendard" pitchFamily="34" charset="0"/>
                <a:ea typeface="Pretendard" pitchFamily="34" charset="-122"/>
                <a:cs typeface="Pretendard" pitchFamily="34" charset="-120"/>
              </a:rPr>
              <a:t>③</a:t>
            </a:r>
            <a:endParaRPr lang="en-US" sz="2600" dirty="0"/>
          </a:p>
        </p:txBody>
      </p:sp>
      <p:sp>
        <p:nvSpPr>
          <p:cNvPr id="21" name="Text 19"/>
          <p:cNvSpPr/>
          <p:nvPr/>
        </p:nvSpPr>
        <p:spPr>
          <a:xfrm>
            <a:off x="1371600" y="2761488"/>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移动到右下方的点</a:t>
            </a:r>
            <a:endParaRPr lang="en-US" sz="1200" dirty="0"/>
          </a:p>
        </p:txBody>
      </p:sp>
      <p:sp>
        <p:nvSpPr>
          <p:cNvPr id="22" name="Text 20"/>
          <p:cNvSpPr/>
          <p:nvPr/>
        </p:nvSpPr>
        <p:spPr>
          <a:xfrm>
            <a:off x="1371600" y="3063240"/>
            <a:ext cx="5550408" cy="5486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移至 Point 选项卡，移动到右下方的点后，用「Get Actual Position」读取当前位置。</a:t>
            </a:r>
            <a:endParaRPr lang="en-US" sz="950" dirty="0"/>
          </a:p>
        </p:txBody>
      </p:sp>
      <p:sp>
        <p:nvSpPr>
          <p:cNvPr id="23" name="Shape 21"/>
          <p:cNvSpPr/>
          <p:nvPr/>
        </p:nvSpPr>
        <p:spPr>
          <a:xfrm>
            <a:off x="548640" y="3749040"/>
            <a:ext cx="6464808" cy="1005840"/>
          </a:xfrm>
          <a:prstGeom prst="rect">
            <a:avLst/>
          </a:prstGeom>
          <a:solidFill>
            <a:srgbClr val="FFFFFF"/>
          </a:solidFill>
          <a:ln w="12700">
            <a:solidFill>
              <a:srgbClr val="DDE3EA"/>
            </a:solidFill>
            <a:prstDash val="solid"/>
          </a:ln>
        </p:spPr>
        <p:txBody>
          <a:bodyPr/>
          <a:lstStyle/>
          <a:p>
            <a:endParaRPr lang="ko-KR" altLang="en-US"/>
          </a:p>
        </p:txBody>
      </p:sp>
      <p:sp>
        <p:nvSpPr>
          <p:cNvPr id="24" name="Shape 22"/>
          <p:cNvSpPr/>
          <p:nvPr/>
        </p:nvSpPr>
        <p:spPr>
          <a:xfrm>
            <a:off x="548640" y="3749040"/>
            <a:ext cx="685800" cy="1005840"/>
          </a:xfrm>
          <a:prstGeom prst="rect">
            <a:avLst/>
          </a:prstGeom>
          <a:solidFill>
            <a:srgbClr val="1B2A41"/>
          </a:solidFill>
          <a:ln/>
        </p:spPr>
        <p:txBody>
          <a:bodyPr/>
          <a:lstStyle/>
          <a:p>
            <a:endParaRPr lang="ko-KR" altLang="en-US"/>
          </a:p>
        </p:txBody>
      </p:sp>
      <p:sp>
        <p:nvSpPr>
          <p:cNvPr id="25" name="Text 23"/>
          <p:cNvSpPr/>
          <p:nvPr/>
        </p:nvSpPr>
        <p:spPr>
          <a:xfrm>
            <a:off x="548640" y="3749040"/>
            <a:ext cx="685800" cy="1005840"/>
          </a:xfrm>
          <a:prstGeom prst="rect">
            <a:avLst/>
          </a:prstGeom>
          <a:noFill/>
          <a:ln/>
        </p:spPr>
        <p:txBody>
          <a:bodyPr wrap="square" lIns="0" tIns="0" rIns="0" bIns="0" rtlCol="0" anchor="ctr"/>
          <a:lstStyle/>
          <a:p>
            <a:pPr marL="0" indent="0" algn="ctr">
              <a:buNone/>
            </a:pPr>
            <a:r>
              <a:rPr lang="en-US" sz="2600" b="1" dirty="0">
                <a:solidFill>
                  <a:srgbClr val="FFFFFF"/>
                </a:solidFill>
                <a:latin typeface="Pretendard" pitchFamily="34" charset="0"/>
                <a:ea typeface="Pretendard" pitchFamily="34" charset="-122"/>
                <a:cs typeface="Pretendard" pitchFamily="34" charset="-120"/>
              </a:rPr>
              <a:t>④</a:t>
            </a:r>
            <a:endParaRPr lang="en-US" sz="2600" dirty="0"/>
          </a:p>
        </p:txBody>
      </p:sp>
      <p:sp>
        <p:nvSpPr>
          <p:cNvPr id="26" name="Text 24"/>
          <p:cNvSpPr/>
          <p:nvPr/>
        </p:nvSpPr>
        <p:spPr>
          <a:xfrm>
            <a:off x="1371600" y="3858768"/>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计算 Delta</a:t>
            </a:r>
            <a:endParaRPr lang="en-US" sz="1200" dirty="0"/>
          </a:p>
        </p:txBody>
      </p:sp>
      <p:sp>
        <p:nvSpPr>
          <p:cNvPr id="27" name="Text 25"/>
          <p:cNvSpPr/>
          <p:nvPr/>
        </p:nvSpPr>
        <p:spPr>
          <a:xfrm>
            <a:off x="1371600" y="4160520"/>
            <a:ext cx="5550408" cy="5486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返回 Setup 选项卡，按下「Calc delta from bottom right position」自动计算各点之间的 Delta 值。</a:t>
            </a:r>
            <a:endParaRPr lang="en-US" sz="950" dirty="0"/>
          </a:p>
        </p:txBody>
      </p:sp>
      <p:sp>
        <p:nvSpPr>
          <p:cNvPr id="28" name="Shape 26"/>
          <p:cNvSpPr/>
          <p:nvPr/>
        </p:nvSpPr>
        <p:spPr>
          <a:xfrm>
            <a:off x="548640" y="4937760"/>
            <a:ext cx="3140964" cy="3840480"/>
          </a:xfrm>
          <a:prstGeom prst="rect">
            <a:avLst/>
          </a:prstGeom>
          <a:solidFill>
            <a:srgbClr val="F4F6F8"/>
          </a:solidFill>
          <a:ln w="12700">
            <a:solidFill>
              <a:srgbClr val="DDE3EA"/>
            </a:solidFill>
            <a:prstDash val="solid"/>
          </a:ln>
        </p:spPr>
        <p:txBody>
          <a:bodyPr/>
          <a:lstStyle/>
          <a:p>
            <a:endParaRPr lang="ko-KR" altLang="en-US"/>
          </a:p>
        </p:txBody>
      </p:sp>
      <p:pic>
        <p:nvPicPr>
          <p:cNvPr id="29" name="Image 0" descr="/home/claude/sample/imgs/image71.png"/>
          <p:cNvPicPr>
            <a:picLocks noChangeAspect="1"/>
          </p:cNvPicPr>
          <p:nvPr/>
        </p:nvPicPr>
        <p:blipFill>
          <a:blip r:embed="rId3"/>
          <a:srcRect/>
          <a:stretch/>
        </p:blipFill>
        <p:spPr>
          <a:xfrm>
            <a:off x="621792" y="5010912"/>
            <a:ext cx="2994660" cy="3474720"/>
          </a:xfrm>
          <a:prstGeom prst="rect">
            <a:avLst/>
          </a:prstGeom>
        </p:spPr>
      </p:pic>
      <p:sp>
        <p:nvSpPr>
          <p:cNvPr id="30" name="Text 27"/>
          <p:cNvSpPr/>
          <p:nvPr/>
        </p:nvSpPr>
        <p:spPr>
          <a:xfrm>
            <a:off x="548640" y="8503920"/>
            <a:ext cx="3140964"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11.10 · Offset 设置</a:t>
            </a:r>
            <a:endParaRPr lang="en-US" sz="850" dirty="0"/>
          </a:p>
        </p:txBody>
      </p:sp>
      <p:sp>
        <p:nvSpPr>
          <p:cNvPr id="31" name="Shape 28"/>
          <p:cNvSpPr/>
          <p:nvPr/>
        </p:nvSpPr>
        <p:spPr>
          <a:xfrm>
            <a:off x="3872484" y="4937760"/>
            <a:ext cx="3140964" cy="3840480"/>
          </a:xfrm>
          <a:prstGeom prst="rect">
            <a:avLst/>
          </a:prstGeom>
          <a:solidFill>
            <a:srgbClr val="F4F6F8"/>
          </a:solidFill>
          <a:ln w="12700">
            <a:solidFill>
              <a:srgbClr val="DDE3EA"/>
            </a:solidFill>
            <a:prstDash val="solid"/>
          </a:ln>
        </p:spPr>
        <p:txBody>
          <a:bodyPr/>
          <a:lstStyle/>
          <a:p>
            <a:endParaRPr lang="ko-KR" altLang="en-US"/>
          </a:p>
        </p:txBody>
      </p:sp>
      <p:pic>
        <p:nvPicPr>
          <p:cNvPr id="32" name="Image 1" descr="/home/claude/sample/imgs/image69.png"/>
          <p:cNvPicPr>
            <a:picLocks noChangeAspect="1"/>
          </p:cNvPicPr>
          <p:nvPr/>
        </p:nvPicPr>
        <p:blipFill>
          <a:blip r:embed="rId4"/>
          <a:srcRect/>
          <a:stretch/>
        </p:blipFill>
        <p:spPr>
          <a:xfrm>
            <a:off x="3945636" y="5010912"/>
            <a:ext cx="2994660" cy="3474720"/>
          </a:xfrm>
          <a:prstGeom prst="rect">
            <a:avLst/>
          </a:prstGeom>
        </p:spPr>
      </p:pic>
      <p:sp>
        <p:nvSpPr>
          <p:cNvPr id="33" name="Text 29"/>
          <p:cNvSpPr/>
          <p:nvPr/>
        </p:nvSpPr>
        <p:spPr>
          <a:xfrm>
            <a:off x="3872484" y="8503920"/>
            <a:ext cx="3140964"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11.11 · Delta 计算</a:t>
            </a:r>
            <a:endParaRPr lang="en-US" sz="85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56</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11.6</a:t>
            </a:r>
            <a:endParaRPr lang="en-US" sz="900" dirty="0"/>
          </a:p>
        </p:txBody>
      </p:sp>
      <p:sp>
        <p:nvSpPr>
          <p:cNvPr id="12" name="Text 10"/>
          <p:cNvSpPr/>
          <p:nvPr/>
        </p:nvSpPr>
        <p:spPr>
          <a:xfrm>
            <a:off x="731520" y="960120"/>
            <a:ext cx="4937760" cy="283464"/>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Regular Interval — Verify &amp; Start · 位置确认及检测开始</a:t>
            </a:r>
            <a:endParaRPr lang="en-US" sz="1500" dirty="0"/>
          </a:p>
        </p:txBody>
      </p:sp>
      <p:sp>
        <p:nvSpPr>
          <p:cNvPr id="13" name="Shape 11"/>
          <p:cNvSpPr/>
          <p:nvPr/>
        </p:nvSpPr>
        <p:spPr>
          <a:xfrm>
            <a:off x="548640" y="155448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14" name="Shape 12"/>
          <p:cNvSpPr/>
          <p:nvPr/>
        </p:nvSpPr>
        <p:spPr>
          <a:xfrm>
            <a:off x="548640" y="1554480"/>
            <a:ext cx="685800" cy="822960"/>
          </a:xfrm>
          <a:prstGeom prst="rect">
            <a:avLst/>
          </a:prstGeom>
          <a:solidFill>
            <a:srgbClr val="1B2A41"/>
          </a:solidFill>
          <a:ln/>
        </p:spPr>
        <p:txBody>
          <a:bodyPr/>
          <a:lstStyle/>
          <a:p>
            <a:endParaRPr lang="ko-KR" altLang="en-US"/>
          </a:p>
        </p:txBody>
      </p:sp>
      <p:sp>
        <p:nvSpPr>
          <p:cNvPr id="15" name="Text 13"/>
          <p:cNvSpPr/>
          <p:nvPr/>
        </p:nvSpPr>
        <p:spPr>
          <a:xfrm>
            <a:off x="548640" y="155448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⑧</a:t>
            </a:r>
            <a:endParaRPr lang="en-US" sz="2200" dirty="0"/>
          </a:p>
        </p:txBody>
      </p:sp>
      <p:sp>
        <p:nvSpPr>
          <p:cNvPr id="16" name="Text 14"/>
          <p:cNvSpPr/>
          <p:nvPr/>
        </p:nvSpPr>
        <p:spPr>
          <a:xfrm>
            <a:off x="1371600" y="164592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移动点并确认位置</a:t>
            </a:r>
            <a:endParaRPr lang="en-US" sz="1200" dirty="0"/>
          </a:p>
        </p:txBody>
      </p:sp>
      <p:sp>
        <p:nvSpPr>
          <p:cNvPr id="17" name="Text 15"/>
          <p:cNvSpPr/>
          <p:nvPr/>
        </p:nvSpPr>
        <p:spPr>
          <a:xfrm>
            <a:off x="1371600" y="193852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移动多个点的同时确认位置是否正确。</a:t>
            </a:r>
            <a:endParaRPr lang="en-US" sz="950" dirty="0"/>
          </a:p>
        </p:txBody>
      </p:sp>
      <p:sp>
        <p:nvSpPr>
          <p:cNvPr id="18" name="Shape 16"/>
          <p:cNvSpPr/>
          <p:nvPr/>
        </p:nvSpPr>
        <p:spPr>
          <a:xfrm>
            <a:off x="548640" y="246888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19" name="Shape 17"/>
          <p:cNvSpPr/>
          <p:nvPr/>
        </p:nvSpPr>
        <p:spPr>
          <a:xfrm>
            <a:off x="548640" y="2468880"/>
            <a:ext cx="685800" cy="822960"/>
          </a:xfrm>
          <a:prstGeom prst="rect">
            <a:avLst/>
          </a:prstGeom>
          <a:solidFill>
            <a:srgbClr val="1B2A41"/>
          </a:solidFill>
          <a:ln/>
        </p:spPr>
        <p:txBody>
          <a:bodyPr/>
          <a:lstStyle/>
          <a:p>
            <a:endParaRPr lang="ko-KR" altLang="en-US"/>
          </a:p>
        </p:txBody>
      </p:sp>
      <p:sp>
        <p:nvSpPr>
          <p:cNvPr id="20" name="Text 18"/>
          <p:cNvSpPr/>
          <p:nvPr/>
        </p:nvSpPr>
        <p:spPr>
          <a:xfrm>
            <a:off x="548640" y="246888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⑨</a:t>
            </a:r>
            <a:endParaRPr lang="en-US" sz="2200" dirty="0"/>
          </a:p>
        </p:txBody>
      </p:sp>
      <p:sp>
        <p:nvSpPr>
          <p:cNvPr id="21" name="Text 19"/>
          <p:cNvSpPr/>
          <p:nvPr/>
        </p:nvSpPr>
        <p:spPr>
          <a:xfrm>
            <a:off x="1371600" y="256032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保存</a:t>
            </a:r>
            <a:endParaRPr lang="en-US" sz="1200" dirty="0"/>
          </a:p>
        </p:txBody>
      </p:sp>
      <p:sp>
        <p:nvSpPr>
          <p:cNvPr id="22" name="Text 20"/>
          <p:cNvSpPr/>
          <p:nvPr/>
        </p:nvSpPr>
        <p:spPr>
          <a:xfrm>
            <a:off x="1371600" y="285292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确认后务必保存。若不保存即更改 Profile，所有设置将被重置。</a:t>
            </a:r>
            <a:endParaRPr lang="en-US" sz="950" dirty="0"/>
          </a:p>
        </p:txBody>
      </p:sp>
      <p:sp>
        <p:nvSpPr>
          <p:cNvPr id="23" name="Shape 21"/>
          <p:cNvSpPr/>
          <p:nvPr/>
        </p:nvSpPr>
        <p:spPr>
          <a:xfrm>
            <a:off x="548640" y="338328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24" name="Shape 22"/>
          <p:cNvSpPr/>
          <p:nvPr/>
        </p:nvSpPr>
        <p:spPr>
          <a:xfrm>
            <a:off x="548640" y="3383280"/>
            <a:ext cx="685800" cy="822960"/>
          </a:xfrm>
          <a:prstGeom prst="rect">
            <a:avLst/>
          </a:prstGeom>
          <a:solidFill>
            <a:srgbClr val="1B2A41"/>
          </a:solidFill>
          <a:ln/>
        </p:spPr>
        <p:txBody>
          <a:bodyPr/>
          <a:lstStyle/>
          <a:p>
            <a:endParaRPr lang="ko-KR" altLang="en-US"/>
          </a:p>
        </p:txBody>
      </p:sp>
      <p:sp>
        <p:nvSpPr>
          <p:cNvPr id="25" name="Text 23"/>
          <p:cNvSpPr/>
          <p:nvPr/>
        </p:nvSpPr>
        <p:spPr>
          <a:xfrm>
            <a:off x="548640" y="3383280"/>
            <a:ext cx="685800" cy="822960"/>
          </a:xfrm>
          <a:prstGeom prst="rect">
            <a:avLst/>
          </a:prstGeom>
          <a:noFill/>
          <a:ln/>
        </p:spPr>
        <p:txBody>
          <a:bodyPr wrap="square" lIns="0" tIns="0" rIns="0" bIns="0" rtlCol="0" anchor="ctr"/>
          <a:lstStyle/>
          <a:p>
            <a:pPr marL="0" indent="0" algn="ctr">
              <a:buNone/>
            </a:pPr>
            <a:r>
              <a:rPr lang="en-US" sz="2200" b="1" dirty="0">
                <a:solidFill>
                  <a:srgbClr val="FFFFFF"/>
                </a:solidFill>
                <a:latin typeface="Pretendard" pitchFamily="34" charset="0"/>
                <a:ea typeface="Pretendard" pitchFamily="34" charset="-122"/>
                <a:cs typeface="Pretendard" pitchFamily="34" charset="-120"/>
              </a:rPr>
              <a:t>⑩</a:t>
            </a:r>
            <a:endParaRPr lang="en-US" sz="2200" dirty="0"/>
          </a:p>
        </p:txBody>
      </p:sp>
      <p:sp>
        <p:nvSpPr>
          <p:cNvPr id="26" name="Text 24"/>
          <p:cNvSpPr/>
          <p:nvPr/>
        </p:nvSpPr>
        <p:spPr>
          <a:xfrm>
            <a:off x="1371600" y="3474720"/>
            <a:ext cx="55504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Start — 检测开始</a:t>
            </a:r>
            <a:endParaRPr lang="en-US" sz="1200" dirty="0"/>
          </a:p>
        </p:txBody>
      </p:sp>
      <p:sp>
        <p:nvSpPr>
          <p:cNvPr id="27" name="Text 25"/>
          <p:cNvSpPr/>
          <p:nvPr/>
        </p:nvSpPr>
        <p:spPr>
          <a:xfrm>
            <a:off x="1371600" y="3767328"/>
            <a:ext cx="55504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按下「Start」按钮开始自动检测。</a:t>
            </a:r>
            <a:endParaRPr lang="en-US" sz="950" dirty="0"/>
          </a:p>
        </p:txBody>
      </p:sp>
      <p:sp>
        <p:nvSpPr>
          <p:cNvPr id="28" name="Shape 26"/>
          <p:cNvSpPr/>
          <p:nvPr/>
        </p:nvSpPr>
        <p:spPr>
          <a:xfrm>
            <a:off x="548640" y="4389120"/>
            <a:ext cx="6464808" cy="4572000"/>
          </a:xfrm>
          <a:prstGeom prst="rect">
            <a:avLst/>
          </a:prstGeom>
          <a:solidFill>
            <a:srgbClr val="F4F6F8"/>
          </a:solidFill>
          <a:ln w="12700">
            <a:solidFill>
              <a:srgbClr val="DDE3EA"/>
            </a:solidFill>
            <a:prstDash val="solid"/>
          </a:ln>
        </p:spPr>
        <p:txBody>
          <a:bodyPr/>
          <a:lstStyle/>
          <a:p>
            <a:endParaRPr lang="ko-KR" altLang="en-US"/>
          </a:p>
        </p:txBody>
      </p:sp>
      <p:pic>
        <p:nvPicPr>
          <p:cNvPr id="29" name="Image 0" descr="/home/claude/sample/imgs/image70.png"/>
          <p:cNvPicPr>
            <a:picLocks noChangeAspect="1"/>
          </p:cNvPicPr>
          <p:nvPr/>
        </p:nvPicPr>
        <p:blipFill>
          <a:blip r:embed="rId3"/>
          <a:srcRect/>
          <a:stretch/>
        </p:blipFill>
        <p:spPr>
          <a:xfrm>
            <a:off x="621792" y="4462272"/>
            <a:ext cx="6318504" cy="4206240"/>
          </a:xfrm>
          <a:prstGeom prst="rect">
            <a:avLst/>
          </a:prstGeom>
        </p:spPr>
      </p:pic>
      <p:sp>
        <p:nvSpPr>
          <p:cNvPr id="30" name="Text 27"/>
          <p:cNvSpPr/>
          <p:nvPr/>
        </p:nvSpPr>
        <p:spPr>
          <a:xfrm>
            <a:off x="548640" y="86868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11.12 · 确认位置后点击 Start 按钮</a:t>
            </a:r>
            <a:endParaRPr lang="en-US" sz="850" dirty="0"/>
          </a:p>
        </p:txBody>
      </p:sp>
      <p:sp>
        <p:nvSpPr>
          <p:cNvPr id="31" name="Shape 28"/>
          <p:cNvSpPr/>
          <p:nvPr/>
        </p:nvSpPr>
        <p:spPr>
          <a:xfrm>
            <a:off x="548640" y="9729216"/>
            <a:ext cx="6464808" cy="502920"/>
          </a:xfrm>
          <a:prstGeom prst="rect">
            <a:avLst/>
          </a:prstGeom>
          <a:solidFill>
            <a:srgbClr val="FFF8E1"/>
          </a:solidFill>
          <a:ln w="12700">
            <a:solidFill>
              <a:srgbClr val="F2C200"/>
            </a:solidFill>
            <a:prstDash val="solid"/>
          </a:ln>
        </p:spPr>
        <p:txBody>
          <a:bodyPr/>
          <a:lstStyle/>
          <a:p>
            <a:endParaRPr lang="ko-KR" altLang="en-US"/>
          </a:p>
        </p:txBody>
      </p:sp>
      <p:sp>
        <p:nvSpPr>
          <p:cNvPr id="32" name="Shape 29"/>
          <p:cNvSpPr/>
          <p:nvPr/>
        </p:nvSpPr>
        <p:spPr>
          <a:xfrm>
            <a:off x="548640" y="9729216"/>
            <a:ext cx="73152" cy="502920"/>
          </a:xfrm>
          <a:prstGeom prst="rect">
            <a:avLst/>
          </a:prstGeom>
          <a:solidFill>
            <a:srgbClr val="F2C200"/>
          </a:solidFill>
          <a:ln/>
        </p:spPr>
        <p:txBody>
          <a:bodyPr/>
          <a:lstStyle/>
          <a:p>
            <a:endParaRPr lang="ko-KR" altLang="en-US"/>
          </a:p>
        </p:txBody>
      </p:sp>
      <p:pic>
        <p:nvPicPr>
          <p:cNvPr id="33" name="Image 1" descr="preencoded.png"/>
          <p:cNvPicPr>
            <a:picLocks noChangeAspect="1"/>
          </p:cNvPicPr>
          <p:nvPr/>
        </p:nvPicPr>
        <p:blipFill>
          <a:blip r:embed="rId4"/>
          <a:stretch>
            <a:fillRect/>
          </a:stretch>
        </p:blipFill>
        <p:spPr>
          <a:xfrm>
            <a:off x="686562" y="9848088"/>
            <a:ext cx="292608" cy="292608"/>
          </a:xfrm>
          <a:prstGeom prst="rect">
            <a:avLst/>
          </a:prstGeom>
        </p:spPr>
      </p:pic>
      <p:sp>
        <p:nvSpPr>
          <p:cNvPr id="34" name="Text 30"/>
          <p:cNvSpPr/>
          <p:nvPr/>
        </p:nvSpPr>
        <p:spPr>
          <a:xfrm>
            <a:off x="1143000" y="9724644"/>
            <a:ext cx="5733288" cy="256032"/>
          </a:xfrm>
          <a:prstGeom prst="rect">
            <a:avLst/>
          </a:prstGeom>
          <a:noFill/>
          <a:ln/>
        </p:spPr>
        <p:txBody>
          <a:bodyPr wrap="square" lIns="0" tIns="0" rIns="0" bIns="0" rtlCol="0" anchor="ctr"/>
          <a:lstStyle/>
          <a:p>
            <a:pPr marL="0" indent="0">
              <a:buNone/>
            </a:pPr>
            <a:r>
              <a:rPr lang="en-US" sz="900" b="1" kern="0" spc="400" dirty="0">
                <a:solidFill>
                  <a:srgbClr val="F2C200"/>
                </a:solidFill>
                <a:latin typeface="Pretendard" pitchFamily="34" charset="0"/>
                <a:ea typeface="Pretendard" pitchFamily="34" charset="-122"/>
                <a:cs typeface="Pretendard" pitchFamily="34" charset="-120"/>
              </a:rPr>
              <a:t>CAUTION · 必须保存</a:t>
            </a:r>
            <a:endParaRPr lang="en-US" sz="900" dirty="0"/>
          </a:p>
        </p:txBody>
      </p:sp>
      <p:sp>
        <p:nvSpPr>
          <p:cNvPr id="35" name="Text 31"/>
          <p:cNvSpPr/>
          <p:nvPr/>
        </p:nvSpPr>
        <p:spPr>
          <a:xfrm>
            <a:off x="1143000" y="9980676"/>
            <a:ext cx="5733288" cy="173736"/>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更改 Profile 前请务必保存。若不保存，所有 Points 设置将被重置。</a:t>
            </a:r>
            <a:endParaRPr lang="en-US" sz="95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57</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11.7</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Reference Creation · 创建 Reference</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宏 Reference</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自动检测时创建基准图像（Reference）进行比较检测。</a:t>
            </a:r>
            <a:endParaRPr lang="en-US" sz="1000" dirty="0"/>
          </a:p>
        </p:txBody>
      </p:sp>
      <p:sp>
        <p:nvSpPr>
          <p:cNvPr id="15" name="Shape 13"/>
          <p:cNvSpPr/>
          <p:nvPr/>
        </p:nvSpPr>
        <p:spPr>
          <a:xfrm>
            <a:off x="548640" y="1920240"/>
            <a:ext cx="6464808" cy="68580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72.png"/>
          <p:cNvPicPr>
            <a:picLocks noChangeAspect="1"/>
          </p:cNvPicPr>
          <p:nvPr/>
        </p:nvPicPr>
        <p:blipFill>
          <a:blip r:embed="rId3"/>
          <a:srcRect/>
          <a:stretch/>
        </p:blipFill>
        <p:spPr>
          <a:xfrm>
            <a:off x="621792" y="1993392"/>
            <a:ext cx="6318504" cy="6492240"/>
          </a:xfrm>
          <a:prstGeom prst="rect">
            <a:avLst/>
          </a:prstGeom>
        </p:spPr>
      </p:pic>
      <p:sp>
        <p:nvSpPr>
          <p:cNvPr id="17" name="Text 14"/>
          <p:cNvSpPr/>
          <p:nvPr/>
        </p:nvSpPr>
        <p:spPr>
          <a:xfrm>
            <a:off x="548640" y="850392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11.13 · 创建 Reference 画面</a:t>
            </a:r>
            <a:endParaRPr lang="en-US" sz="850" dirty="0"/>
          </a:p>
        </p:txBody>
      </p:sp>
      <p:sp>
        <p:nvSpPr>
          <p:cNvPr id="18" name="Shape 15"/>
          <p:cNvSpPr/>
          <p:nvPr/>
        </p:nvSpPr>
        <p:spPr>
          <a:xfrm>
            <a:off x="548640" y="9729216"/>
            <a:ext cx="6464808" cy="502920"/>
          </a:xfrm>
          <a:prstGeom prst="rect">
            <a:avLst/>
          </a:prstGeom>
          <a:solidFill>
            <a:srgbClr val="F4F6F8"/>
          </a:solidFill>
          <a:ln w="12700">
            <a:solidFill>
              <a:srgbClr val="005EB8"/>
            </a:solidFill>
            <a:prstDash val="solid"/>
          </a:ln>
        </p:spPr>
        <p:txBody>
          <a:bodyPr/>
          <a:lstStyle/>
          <a:p>
            <a:endParaRPr lang="ko-KR" altLang="en-US"/>
          </a:p>
        </p:txBody>
      </p:sp>
      <p:sp>
        <p:nvSpPr>
          <p:cNvPr id="19" name="Shape 16"/>
          <p:cNvSpPr/>
          <p:nvPr/>
        </p:nvSpPr>
        <p:spPr>
          <a:xfrm>
            <a:off x="548640" y="9729216"/>
            <a:ext cx="73152" cy="502920"/>
          </a:xfrm>
          <a:prstGeom prst="rect">
            <a:avLst/>
          </a:prstGeom>
          <a:solidFill>
            <a:srgbClr val="005EB8"/>
          </a:solidFill>
          <a:ln/>
        </p:spPr>
        <p:txBody>
          <a:bodyPr/>
          <a:lstStyle/>
          <a:p>
            <a:endParaRPr lang="ko-KR" altLang="en-US"/>
          </a:p>
        </p:txBody>
      </p:sp>
      <p:pic>
        <p:nvPicPr>
          <p:cNvPr id="20" name="Image 1" descr="preencoded.png"/>
          <p:cNvPicPr>
            <a:picLocks noChangeAspect="1"/>
          </p:cNvPicPr>
          <p:nvPr/>
        </p:nvPicPr>
        <p:blipFill>
          <a:blip r:embed="rId4"/>
          <a:stretch>
            <a:fillRect/>
          </a:stretch>
        </p:blipFill>
        <p:spPr>
          <a:xfrm>
            <a:off x="686562" y="9848088"/>
            <a:ext cx="292608" cy="292608"/>
          </a:xfrm>
          <a:prstGeom prst="rect">
            <a:avLst/>
          </a:prstGeom>
        </p:spPr>
      </p:pic>
      <p:sp>
        <p:nvSpPr>
          <p:cNvPr id="21" name="Text 17"/>
          <p:cNvSpPr/>
          <p:nvPr/>
        </p:nvSpPr>
        <p:spPr>
          <a:xfrm>
            <a:off x="1143000" y="9738360"/>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Reference 应用</a:t>
            </a:r>
            <a:endParaRPr lang="en-US" sz="900" dirty="0"/>
          </a:p>
        </p:txBody>
      </p:sp>
      <p:sp>
        <p:nvSpPr>
          <p:cNvPr id="22" name="Text 18"/>
          <p:cNvSpPr/>
          <p:nvPr/>
        </p:nvSpPr>
        <p:spPr>
          <a:xfrm>
            <a:off x="1143000" y="9985248"/>
            <a:ext cx="5733288" cy="146304"/>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Reference 图像是正常产品的基准图像，在有自动比较检测模块时用作 OK/NG 判定的基准。</a:t>
            </a:r>
            <a:endParaRPr lang="en-US" sz="95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11 · 2D Inspection · 2D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58</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11.8</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Auto Inspection Start · 自动检测开始</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Start 按钮</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所有宏设置完成后，按下 Start 按钮开始自动检测。</a:t>
            </a:r>
            <a:endParaRPr lang="en-US" sz="1000" dirty="0"/>
          </a:p>
        </p:txBody>
      </p:sp>
      <p:sp>
        <p:nvSpPr>
          <p:cNvPr id="15" name="Shape 13"/>
          <p:cNvSpPr/>
          <p:nvPr/>
        </p:nvSpPr>
        <p:spPr>
          <a:xfrm>
            <a:off x="548640" y="1920240"/>
            <a:ext cx="6464808" cy="86868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1920240"/>
            <a:ext cx="685800" cy="868680"/>
          </a:xfrm>
          <a:prstGeom prst="rect">
            <a:avLst/>
          </a:prstGeom>
          <a:solidFill>
            <a:srgbClr val="0F8554"/>
          </a:solidFill>
          <a:ln/>
        </p:spPr>
        <p:txBody>
          <a:bodyPr/>
          <a:lstStyle/>
          <a:p>
            <a:endParaRPr lang="ko-KR" altLang="en-US"/>
          </a:p>
        </p:txBody>
      </p:sp>
      <p:sp>
        <p:nvSpPr>
          <p:cNvPr id="17" name="Text 15"/>
          <p:cNvSpPr/>
          <p:nvPr/>
        </p:nvSpPr>
        <p:spPr>
          <a:xfrm>
            <a:off x="548640" y="1920240"/>
            <a:ext cx="685800" cy="868680"/>
          </a:xfrm>
          <a:prstGeom prst="rect">
            <a:avLst/>
          </a:prstGeom>
          <a:noFill/>
          <a:ln/>
        </p:spPr>
        <p:txBody>
          <a:bodyPr wrap="square" lIns="0" tIns="0" rIns="0" bIns="0" rtlCol="0" anchor="ctr"/>
          <a:lstStyle/>
          <a:p>
            <a:pPr marL="0" indent="0" algn="ctr">
              <a:buNone/>
            </a:pPr>
            <a:r>
              <a:rPr lang="en-US" sz="3200" b="1" dirty="0">
                <a:solidFill>
                  <a:srgbClr val="FFFFFF"/>
                </a:solidFill>
                <a:latin typeface="Pretendard" pitchFamily="34" charset="0"/>
                <a:ea typeface="Pretendard" pitchFamily="34" charset="-122"/>
                <a:cs typeface="Pretendard" pitchFamily="34" charset="-120"/>
              </a:rPr>
              <a:t>1</a:t>
            </a:r>
            <a:endParaRPr lang="en-US" sz="3200" dirty="0"/>
          </a:p>
        </p:txBody>
      </p:sp>
      <p:sp>
        <p:nvSpPr>
          <p:cNvPr id="18" name="Text 16"/>
          <p:cNvSpPr/>
          <p:nvPr/>
        </p:nvSpPr>
        <p:spPr>
          <a:xfrm>
            <a:off x="1371600" y="2029968"/>
            <a:ext cx="555040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点击 Start 按钮</a:t>
            </a:r>
            <a:endParaRPr lang="en-US" sz="1300" dirty="0"/>
          </a:p>
        </p:txBody>
      </p:sp>
      <p:sp>
        <p:nvSpPr>
          <p:cNvPr id="19" name="Text 17"/>
          <p:cNvSpPr/>
          <p:nvPr/>
        </p:nvSpPr>
        <p:spPr>
          <a:xfrm>
            <a:off x="1371600" y="2359152"/>
            <a:ext cx="555040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按下画面上方的「Start」按钮开始自动检测。</a:t>
            </a:r>
            <a:endParaRPr lang="en-US" sz="1000" dirty="0"/>
          </a:p>
        </p:txBody>
      </p:sp>
      <p:sp>
        <p:nvSpPr>
          <p:cNvPr id="20" name="Shape 18"/>
          <p:cNvSpPr/>
          <p:nvPr/>
        </p:nvSpPr>
        <p:spPr>
          <a:xfrm>
            <a:off x="548640" y="2880360"/>
            <a:ext cx="6464808" cy="868680"/>
          </a:xfrm>
          <a:prstGeom prst="rect">
            <a:avLst/>
          </a:prstGeom>
          <a:solidFill>
            <a:srgbClr val="FFFFFF"/>
          </a:solidFill>
          <a:ln w="12700">
            <a:solidFill>
              <a:srgbClr val="DDE3EA"/>
            </a:solidFill>
            <a:prstDash val="solid"/>
          </a:ln>
        </p:spPr>
        <p:txBody>
          <a:bodyPr/>
          <a:lstStyle/>
          <a:p>
            <a:endParaRPr lang="ko-KR" altLang="en-US"/>
          </a:p>
        </p:txBody>
      </p:sp>
      <p:sp>
        <p:nvSpPr>
          <p:cNvPr id="21" name="Shape 19"/>
          <p:cNvSpPr/>
          <p:nvPr/>
        </p:nvSpPr>
        <p:spPr>
          <a:xfrm>
            <a:off x="548640" y="2880360"/>
            <a:ext cx="685800" cy="868680"/>
          </a:xfrm>
          <a:prstGeom prst="rect">
            <a:avLst/>
          </a:prstGeom>
          <a:solidFill>
            <a:srgbClr val="0F8554"/>
          </a:solidFill>
          <a:ln/>
        </p:spPr>
        <p:txBody>
          <a:bodyPr/>
          <a:lstStyle/>
          <a:p>
            <a:endParaRPr lang="ko-KR" altLang="en-US"/>
          </a:p>
        </p:txBody>
      </p:sp>
      <p:sp>
        <p:nvSpPr>
          <p:cNvPr id="22" name="Text 20"/>
          <p:cNvSpPr/>
          <p:nvPr/>
        </p:nvSpPr>
        <p:spPr>
          <a:xfrm>
            <a:off x="548640" y="2880360"/>
            <a:ext cx="685800" cy="868680"/>
          </a:xfrm>
          <a:prstGeom prst="rect">
            <a:avLst/>
          </a:prstGeom>
          <a:noFill/>
          <a:ln/>
        </p:spPr>
        <p:txBody>
          <a:bodyPr wrap="square" lIns="0" tIns="0" rIns="0" bIns="0" rtlCol="0" anchor="ctr"/>
          <a:lstStyle/>
          <a:p>
            <a:pPr marL="0" indent="0" algn="ctr">
              <a:buNone/>
            </a:pPr>
            <a:r>
              <a:rPr lang="en-US" sz="3200" b="1" dirty="0">
                <a:solidFill>
                  <a:srgbClr val="FFFFFF"/>
                </a:solidFill>
                <a:latin typeface="Pretendard" pitchFamily="34" charset="0"/>
                <a:ea typeface="Pretendard" pitchFamily="34" charset="-122"/>
                <a:cs typeface="Pretendard" pitchFamily="34" charset="-120"/>
              </a:rPr>
              <a:t>2</a:t>
            </a:r>
            <a:endParaRPr lang="en-US" sz="3200" dirty="0"/>
          </a:p>
        </p:txBody>
      </p:sp>
      <p:sp>
        <p:nvSpPr>
          <p:cNvPr id="23" name="Text 21"/>
          <p:cNvSpPr/>
          <p:nvPr/>
        </p:nvSpPr>
        <p:spPr>
          <a:xfrm>
            <a:off x="1371600" y="2990088"/>
            <a:ext cx="555040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确认 Tray 选项卡结果</a:t>
            </a:r>
            <a:endParaRPr lang="en-US" sz="1300" dirty="0"/>
          </a:p>
        </p:txBody>
      </p:sp>
      <p:sp>
        <p:nvSpPr>
          <p:cNvPr id="24" name="Text 22"/>
          <p:cNvSpPr/>
          <p:nvPr/>
        </p:nvSpPr>
        <p:spPr>
          <a:xfrm>
            <a:off x="1371600" y="3319272"/>
            <a:ext cx="5550408" cy="36576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利用 Macro 的 Tray 选项卡在 GUI 中确认各阵列的检测结果。</a:t>
            </a:r>
            <a:endParaRPr lang="en-US" sz="1000" dirty="0"/>
          </a:p>
        </p:txBody>
      </p:sp>
      <p:sp>
        <p:nvSpPr>
          <p:cNvPr id="25" name="Shape 23"/>
          <p:cNvSpPr/>
          <p:nvPr/>
        </p:nvSpPr>
        <p:spPr>
          <a:xfrm>
            <a:off x="548640" y="3931920"/>
            <a:ext cx="6464808" cy="5669280"/>
          </a:xfrm>
          <a:prstGeom prst="rect">
            <a:avLst/>
          </a:prstGeom>
          <a:solidFill>
            <a:srgbClr val="F4F6F8"/>
          </a:solidFill>
          <a:ln w="12700">
            <a:solidFill>
              <a:srgbClr val="DDE3EA"/>
            </a:solidFill>
            <a:prstDash val="solid"/>
          </a:ln>
        </p:spPr>
        <p:txBody>
          <a:bodyPr/>
          <a:lstStyle/>
          <a:p>
            <a:endParaRPr lang="ko-KR" altLang="en-US"/>
          </a:p>
        </p:txBody>
      </p:sp>
      <p:pic>
        <p:nvPicPr>
          <p:cNvPr id="26" name="Image 0" descr="/home/claude/sample/imgs/image73.png"/>
          <p:cNvPicPr>
            <a:picLocks noChangeAspect="1"/>
          </p:cNvPicPr>
          <p:nvPr/>
        </p:nvPicPr>
        <p:blipFill>
          <a:blip r:embed="rId3"/>
          <a:srcRect/>
          <a:stretch/>
        </p:blipFill>
        <p:spPr>
          <a:xfrm>
            <a:off x="621792" y="4005072"/>
            <a:ext cx="6318504" cy="5303520"/>
          </a:xfrm>
          <a:prstGeom prst="rect">
            <a:avLst/>
          </a:prstGeom>
        </p:spPr>
      </p:pic>
      <p:sp>
        <p:nvSpPr>
          <p:cNvPr id="27" name="Text 24"/>
          <p:cNvSpPr/>
          <p:nvPr/>
        </p:nvSpPr>
        <p:spPr>
          <a:xfrm>
            <a:off x="548640" y="932688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11.14 · 自动检测开始 — Start 按钮及 Tray 结果确认</a:t>
            </a:r>
            <a:endParaRPr lang="en-US" sz="85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12</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3D 检测</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3D 检测流程</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12.1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3D CT 拍摄</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CT 扫描设置与参数</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12.2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3D CT 拍摄参数</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CT 参数配置</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12.3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3D CT 拍摄开始</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开始 CT 扫描</a:t>
            </a:r>
            <a:endParaRPr lang="en-US" sz="950" dirty="0"/>
          </a:p>
        </p:txBody>
      </p:sp>
      <p:sp>
        <p:nvSpPr>
          <p:cNvPr id="23" name="Shape 21"/>
          <p:cNvSpPr/>
          <p:nvPr/>
        </p:nvSpPr>
        <p:spPr>
          <a:xfrm>
            <a:off x="548640" y="6885432"/>
            <a:ext cx="6464808" cy="4572"/>
          </a:xfrm>
          <a:prstGeom prst="rect">
            <a:avLst/>
          </a:prstGeom>
          <a:solidFill>
            <a:srgbClr val="DDE3EA"/>
          </a:solidFill>
          <a:ln/>
        </p:spPr>
        <p:txBody>
          <a:bodyPr/>
          <a:lstStyle/>
          <a:p>
            <a:endParaRPr lang="ko-KR" altLang="en-US"/>
          </a:p>
        </p:txBody>
      </p:sp>
      <p:sp>
        <p:nvSpPr>
          <p:cNvPr id="24" name="Text 22"/>
          <p:cNvSpPr/>
          <p:nvPr/>
        </p:nvSpPr>
        <p:spPr>
          <a:xfrm>
            <a:off x="548640" y="690372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12.4</a:t>
            </a:r>
            <a:endParaRPr lang="en-US" sz="1600" dirty="0"/>
          </a:p>
        </p:txBody>
      </p:sp>
      <p:sp>
        <p:nvSpPr>
          <p:cNvPr id="25" name="Text 23"/>
          <p:cNvSpPr/>
          <p:nvPr/>
        </p:nvSpPr>
        <p:spPr>
          <a:xfrm>
            <a:off x="1463040" y="690372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3D Recon (VXRE)</a:t>
            </a:r>
            <a:endParaRPr lang="en-US" sz="1200" dirty="0"/>
          </a:p>
        </p:txBody>
      </p:sp>
      <p:sp>
        <p:nvSpPr>
          <p:cNvPr id="26" name="Text 24"/>
          <p:cNvSpPr/>
          <p:nvPr/>
        </p:nvSpPr>
        <p:spPr>
          <a:xfrm>
            <a:off x="1463040" y="717804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体积重建</a:t>
            </a:r>
            <a:endParaRPr lang="en-US" sz="950" dirty="0"/>
          </a:p>
        </p:txBody>
      </p:sp>
      <p:sp>
        <p:nvSpPr>
          <p:cNvPr id="27" name="Shape 25"/>
          <p:cNvSpPr/>
          <p:nvPr/>
        </p:nvSpPr>
        <p:spPr>
          <a:xfrm>
            <a:off x="548640" y="7434072"/>
            <a:ext cx="6464808" cy="4572"/>
          </a:xfrm>
          <a:prstGeom prst="rect">
            <a:avLst/>
          </a:prstGeom>
          <a:solidFill>
            <a:srgbClr val="DDE3EA"/>
          </a:solidFill>
          <a:ln/>
        </p:spPr>
        <p:txBody>
          <a:bodyPr/>
          <a:lstStyle/>
          <a:p>
            <a:endParaRPr lang="ko-KR" altLang="en-US"/>
          </a:p>
        </p:txBody>
      </p:sp>
      <p:sp>
        <p:nvSpPr>
          <p:cNvPr id="28" name="Text 26"/>
          <p:cNvSpPr/>
          <p:nvPr/>
        </p:nvSpPr>
        <p:spPr>
          <a:xfrm>
            <a:off x="548640" y="745236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12.5</a:t>
            </a:r>
            <a:endParaRPr lang="en-US" sz="1600" dirty="0"/>
          </a:p>
        </p:txBody>
      </p:sp>
      <p:sp>
        <p:nvSpPr>
          <p:cNvPr id="29" name="Text 27"/>
          <p:cNvSpPr/>
          <p:nvPr/>
        </p:nvSpPr>
        <p:spPr>
          <a:xfrm>
            <a:off x="1463040" y="745236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3D Viewer (VX3D)</a:t>
            </a:r>
            <a:endParaRPr lang="en-US" sz="1200" dirty="0"/>
          </a:p>
        </p:txBody>
      </p:sp>
      <p:sp>
        <p:nvSpPr>
          <p:cNvPr id="30" name="Text 28"/>
          <p:cNvSpPr/>
          <p:nvPr/>
        </p:nvSpPr>
        <p:spPr>
          <a:xfrm>
            <a:off x="1463040" y="772668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3D 体积查看</a:t>
            </a:r>
            <a:endParaRPr lang="en-US" sz="950" dirty="0"/>
          </a:p>
        </p:txBody>
      </p:sp>
      <p:sp>
        <p:nvSpPr>
          <p:cNvPr id="31" name="Text 29"/>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01 · Cautions · 注意事项</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06</a:t>
            </a:r>
            <a:endParaRPr lang="en-US" sz="1000" dirty="0"/>
          </a:p>
        </p:txBody>
      </p:sp>
      <p:sp>
        <p:nvSpPr>
          <p:cNvPr id="10" name="Shape 8"/>
          <p:cNvSpPr/>
          <p:nvPr/>
        </p:nvSpPr>
        <p:spPr>
          <a:xfrm>
            <a:off x="548640" y="777240"/>
            <a:ext cx="91440" cy="502920"/>
          </a:xfrm>
          <a:prstGeom prst="rect">
            <a:avLst/>
          </a:prstGeom>
          <a:solidFill>
            <a:srgbClr val="FF8200"/>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600" b="1" dirty="0">
                <a:solidFill>
                  <a:srgbClr val="1B2A41"/>
                </a:solidFill>
                <a:latin typeface="Pretendard" pitchFamily="34" charset="0"/>
                <a:ea typeface="Pretendard" pitchFamily="34" charset="-122"/>
                <a:cs typeface="Pretendard" pitchFamily="34" charset="-120"/>
              </a:rPr>
              <a:t>General Cautions · 设备使用注意事项</a:t>
            </a:r>
            <a:endParaRPr lang="en-US" sz="16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请仔细阅读</a:t>
            </a:r>
            <a:endParaRPr lang="en-US" sz="1000" dirty="0"/>
          </a:p>
        </p:txBody>
      </p:sp>
      <p:sp>
        <p:nvSpPr>
          <p:cNvPr id="14" name="Text 12"/>
          <p:cNvSpPr/>
          <p:nvPr/>
        </p:nvSpPr>
        <p:spPr>
          <a:xfrm>
            <a:off x="548640" y="1417320"/>
            <a:ext cx="6464808" cy="6400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使用本设备的人员必须熟知本手册。错误使用可能导致设备损坏，对于不遵循本使用说明书的使用，本公司概不负责。</a:t>
            </a:r>
            <a:endParaRPr lang="en-US" sz="1050" dirty="0"/>
          </a:p>
        </p:txBody>
      </p:sp>
      <p:sp>
        <p:nvSpPr>
          <p:cNvPr id="15" name="Text 13"/>
          <p:cNvSpPr/>
          <p:nvPr/>
        </p:nvSpPr>
        <p:spPr>
          <a:xfrm>
            <a:off x="548640" y="2286000"/>
            <a:ext cx="64648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除本使用说明书规定的使用之外，不适当的操作如下</a:t>
            </a:r>
            <a:endParaRPr lang="en-US" sz="1200" dirty="0"/>
          </a:p>
        </p:txBody>
      </p:sp>
      <p:sp>
        <p:nvSpPr>
          <p:cNvPr id="16" name="Shape 14"/>
          <p:cNvSpPr/>
          <p:nvPr/>
        </p:nvSpPr>
        <p:spPr>
          <a:xfrm>
            <a:off x="548640" y="2606040"/>
            <a:ext cx="1371600" cy="36576"/>
          </a:xfrm>
          <a:prstGeom prst="rect">
            <a:avLst/>
          </a:prstGeom>
          <a:solidFill>
            <a:srgbClr val="FF8200"/>
          </a:solidFill>
          <a:ln/>
        </p:spPr>
        <p:txBody>
          <a:bodyPr/>
          <a:lstStyle/>
          <a:p>
            <a:endParaRPr lang="ko-KR" altLang="en-US"/>
          </a:p>
        </p:txBody>
      </p:sp>
      <p:sp>
        <p:nvSpPr>
          <p:cNvPr id="17" name="Shape 15"/>
          <p:cNvSpPr/>
          <p:nvPr/>
        </p:nvSpPr>
        <p:spPr>
          <a:xfrm>
            <a:off x="548640" y="2834640"/>
            <a:ext cx="3118104" cy="1097280"/>
          </a:xfrm>
          <a:prstGeom prst="rect">
            <a:avLst/>
          </a:prstGeom>
          <a:solidFill>
            <a:srgbClr val="FAFBFC"/>
          </a:solidFill>
          <a:ln w="6350">
            <a:solidFill>
              <a:srgbClr val="DDE3EA"/>
            </a:solidFill>
            <a:prstDash val="solid"/>
          </a:ln>
        </p:spPr>
        <p:txBody>
          <a:bodyPr/>
          <a:lstStyle/>
          <a:p>
            <a:endParaRPr lang="ko-KR" altLang="en-US"/>
          </a:p>
        </p:txBody>
      </p:sp>
      <p:sp>
        <p:nvSpPr>
          <p:cNvPr id="18" name="Shape 16"/>
          <p:cNvSpPr/>
          <p:nvPr/>
        </p:nvSpPr>
        <p:spPr>
          <a:xfrm>
            <a:off x="548640" y="2834640"/>
            <a:ext cx="45720" cy="1097280"/>
          </a:xfrm>
          <a:prstGeom prst="rect">
            <a:avLst/>
          </a:prstGeom>
          <a:solidFill>
            <a:srgbClr val="FF8200"/>
          </a:solidFill>
          <a:ln/>
        </p:spPr>
        <p:txBody>
          <a:bodyPr/>
          <a:lstStyle/>
          <a:p>
            <a:endParaRPr lang="ko-KR" altLang="en-US"/>
          </a:p>
        </p:txBody>
      </p:sp>
      <p:sp>
        <p:nvSpPr>
          <p:cNvPr id="19" name="Text 17"/>
          <p:cNvSpPr/>
          <p:nvPr/>
        </p:nvSpPr>
        <p:spPr>
          <a:xfrm>
            <a:off x="731520" y="2971800"/>
            <a:ext cx="548640" cy="274320"/>
          </a:xfrm>
          <a:prstGeom prst="rect">
            <a:avLst/>
          </a:prstGeom>
          <a:noFill/>
          <a:ln/>
        </p:spPr>
        <p:txBody>
          <a:bodyPr wrap="square" lIns="0" tIns="0" rIns="0" bIns="0" rtlCol="0" anchor="ctr"/>
          <a:lstStyle/>
          <a:p>
            <a:pPr marL="0" indent="0">
              <a:buNone/>
            </a:pPr>
            <a:r>
              <a:rPr lang="en-US" sz="1400" b="1" dirty="0">
                <a:solidFill>
                  <a:srgbClr val="FF8200"/>
                </a:solidFill>
                <a:latin typeface="Pretendard" pitchFamily="34" charset="0"/>
                <a:ea typeface="Pretendard" pitchFamily="34" charset="-122"/>
                <a:cs typeface="Pretendard" pitchFamily="34" charset="-120"/>
              </a:rPr>
              <a:t>01</a:t>
            </a:r>
            <a:endParaRPr lang="en-US" sz="1400" dirty="0"/>
          </a:p>
        </p:txBody>
      </p:sp>
      <p:sp>
        <p:nvSpPr>
          <p:cNvPr id="20" name="Text 18"/>
          <p:cNvSpPr/>
          <p:nvPr/>
        </p:nvSpPr>
        <p:spPr>
          <a:xfrm>
            <a:off x="1234440" y="2971800"/>
            <a:ext cx="2340864" cy="36576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以错误姿势操作设备的情况</a:t>
            </a:r>
            <a:endParaRPr lang="en-US" sz="1050" dirty="0"/>
          </a:p>
        </p:txBody>
      </p:sp>
      <p:sp>
        <p:nvSpPr>
          <p:cNvPr id="21" name="Text 19"/>
          <p:cNvSpPr/>
          <p:nvPr/>
        </p:nvSpPr>
        <p:spPr>
          <a:xfrm>
            <a:off x="731520" y="3337560"/>
            <a:ext cx="2843784" cy="502920"/>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操作设备时请保持安全姿势。勉强的姿势会导致用户受伤。</a:t>
            </a:r>
            <a:endParaRPr lang="en-US" sz="900" dirty="0"/>
          </a:p>
        </p:txBody>
      </p:sp>
      <p:sp>
        <p:nvSpPr>
          <p:cNvPr id="22" name="Shape 20"/>
          <p:cNvSpPr/>
          <p:nvPr/>
        </p:nvSpPr>
        <p:spPr>
          <a:xfrm>
            <a:off x="3895344" y="2834640"/>
            <a:ext cx="3118104" cy="1097280"/>
          </a:xfrm>
          <a:prstGeom prst="rect">
            <a:avLst/>
          </a:prstGeom>
          <a:solidFill>
            <a:srgbClr val="FAFBFC"/>
          </a:solidFill>
          <a:ln w="6350">
            <a:solidFill>
              <a:srgbClr val="DDE3EA"/>
            </a:solidFill>
            <a:prstDash val="solid"/>
          </a:ln>
        </p:spPr>
        <p:txBody>
          <a:bodyPr/>
          <a:lstStyle/>
          <a:p>
            <a:endParaRPr lang="ko-KR" altLang="en-US"/>
          </a:p>
        </p:txBody>
      </p:sp>
      <p:sp>
        <p:nvSpPr>
          <p:cNvPr id="23" name="Shape 21"/>
          <p:cNvSpPr/>
          <p:nvPr/>
        </p:nvSpPr>
        <p:spPr>
          <a:xfrm>
            <a:off x="3895344" y="2834640"/>
            <a:ext cx="45720" cy="1097280"/>
          </a:xfrm>
          <a:prstGeom prst="rect">
            <a:avLst/>
          </a:prstGeom>
          <a:solidFill>
            <a:srgbClr val="FF8200"/>
          </a:solidFill>
          <a:ln/>
        </p:spPr>
        <p:txBody>
          <a:bodyPr/>
          <a:lstStyle/>
          <a:p>
            <a:endParaRPr lang="ko-KR" altLang="en-US"/>
          </a:p>
        </p:txBody>
      </p:sp>
      <p:sp>
        <p:nvSpPr>
          <p:cNvPr id="24" name="Text 22"/>
          <p:cNvSpPr/>
          <p:nvPr/>
        </p:nvSpPr>
        <p:spPr>
          <a:xfrm>
            <a:off x="4078224" y="2971800"/>
            <a:ext cx="548640" cy="274320"/>
          </a:xfrm>
          <a:prstGeom prst="rect">
            <a:avLst/>
          </a:prstGeom>
          <a:noFill/>
          <a:ln/>
        </p:spPr>
        <p:txBody>
          <a:bodyPr wrap="square" lIns="0" tIns="0" rIns="0" bIns="0" rtlCol="0" anchor="ctr"/>
          <a:lstStyle/>
          <a:p>
            <a:pPr marL="0" indent="0">
              <a:buNone/>
            </a:pPr>
            <a:r>
              <a:rPr lang="en-US" sz="1400" b="1" dirty="0">
                <a:solidFill>
                  <a:srgbClr val="FF8200"/>
                </a:solidFill>
                <a:latin typeface="Pretendard" pitchFamily="34" charset="0"/>
                <a:ea typeface="Pretendard" pitchFamily="34" charset="-122"/>
                <a:cs typeface="Pretendard" pitchFamily="34" charset="-120"/>
              </a:rPr>
              <a:t>02</a:t>
            </a:r>
            <a:endParaRPr lang="en-US" sz="1400" dirty="0"/>
          </a:p>
        </p:txBody>
      </p:sp>
      <p:sp>
        <p:nvSpPr>
          <p:cNvPr id="25" name="Text 23"/>
          <p:cNvSpPr/>
          <p:nvPr/>
        </p:nvSpPr>
        <p:spPr>
          <a:xfrm>
            <a:off x="4466844" y="2971800"/>
            <a:ext cx="2615184" cy="36576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处理不符合设备规格的检测对象物的情况</a:t>
            </a:r>
            <a:endParaRPr lang="en-US" sz="1050" dirty="0"/>
          </a:p>
        </p:txBody>
      </p:sp>
      <p:sp>
        <p:nvSpPr>
          <p:cNvPr id="26" name="Text 24"/>
          <p:cNvSpPr/>
          <p:nvPr/>
        </p:nvSpPr>
        <p:spPr>
          <a:xfrm>
            <a:off x="4078224" y="3337560"/>
            <a:ext cx="2843784" cy="502920"/>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检测对象物的尺寸及重量必须在设备规格范围内。</a:t>
            </a:r>
            <a:endParaRPr lang="en-US" sz="900" dirty="0"/>
          </a:p>
        </p:txBody>
      </p:sp>
      <p:sp>
        <p:nvSpPr>
          <p:cNvPr id="27" name="Shape 25"/>
          <p:cNvSpPr/>
          <p:nvPr/>
        </p:nvSpPr>
        <p:spPr>
          <a:xfrm>
            <a:off x="548640" y="4114800"/>
            <a:ext cx="3118104" cy="1097280"/>
          </a:xfrm>
          <a:prstGeom prst="rect">
            <a:avLst/>
          </a:prstGeom>
          <a:solidFill>
            <a:srgbClr val="FAFBFC"/>
          </a:solidFill>
          <a:ln w="6350">
            <a:solidFill>
              <a:srgbClr val="DDE3EA"/>
            </a:solidFill>
            <a:prstDash val="solid"/>
          </a:ln>
        </p:spPr>
        <p:txBody>
          <a:bodyPr/>
          <a:lstStyle/>
          <a:p>
            <a:endParaRPr lang="ko-KR" altLang="en-US"/>
          </a:p>
        </p:txBody>
      </p:sp>
      <p:sp>
        <p:nvSpPr>
          <p:cNvPr id="28" name="Shape 26"/>
          <p:cNvSpPr/>
          <p:nvPr/>
        </p:nvSpPr>
        <p:spPr>
          <a:xfrm>
            <a:off x="548640" y="4114800"/>
            <a:ext cx="45720" cy="1097280"/>
          </a:xfrm>
          <a:prstGeom prst="rect">
            <a:avLst/>
          </a:prstGeom>
          <a:solidFill>
            <a:srgbClr val="FF8200"/>
          </a:solidFill>
          <a:ln/>
        </p:spPr>
        <p:txBody>
          <a:bodyPr/>
          <a:lstStyle/>
          <a:p>
            <a:endParaRPr lang="ko-KR" altLang="en-US"/>
          </a:p>
        </p:txBody>
      </p:sp>
      <p:sp>
        <p:nvSpPr>
          <p:cNvPr id="29" name="Text 27"/>
          <p:cNvSpPr/>
          <p:nvPr/>
        </p:nvSpPr>
        <p:spPr>
          <a:xfrm>
            <a:off x="731520" y="4251960"/>
            <a:ext cx="548640" cy="274320"/>
          </a:xfrm>
          <a:prstGeom prst="rect">
            <a:avLst/>
          </a:prstGeom>
          <a:noFill/>
          <a:ln/>
        </p:spPr>
        <p:txBody>
          <a:bodyPr wrap="square" lIns="0" tIns="0" rIns="0" bIns="0" rtlCol="0" anchor="ctr"/>
          <a:lstStyle/>
          <a:p>
            <a:pPr marL="0" indent="0">
              <a:buNone/>
            </a:pPr>
            <a:r>
              <a:rPr lang="en-US" sz="1400" b="1" dirty="0">
                <a:solidFill>
                  <a:srgbClr val="FF8200"/>
                </a:solidFill>
                <a:latin typeface="Pretendard" pitchFamily="34" charset="0"/>
                <a:ea typeface="Pretendard" pitchFamily="34" charset="-122"/>
                <a:cs typeface="Pretendard" pitchFamily="34" charset="-120"/>
              </a:rPr>
              <a:t>03</a:t>
            </a:r>
            <a:endParaRPr lang="en-US" sz="1400" dirty="0"/>
          </a:p>
        </p:txBody>
      </p:sp>
      <p:sp>
        <p:nvSpPr>
          <p:cNvPr id="30" name="Text 28"/>
          <p:cNvSpPr/>
          <p:nvPr/>
        </p:nvSpPr>
        <p:spPr>
          <a:xfrm>
            <a:off x="1234440" y="4251960"/>
            <a:ext cx="2340864" cy="36576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擅自拆解或改造设备的情况</a:t>
            </a:r>
            <a:endParaRPr lang="en-US" sz="1050" dirty="0"/>
          </a:p>
        </p:txBody>
      </p:sp>
      <p:sp>
        <p:nvSpPr>
          <p:cNvPr id="31" name="Text 29"/>
          <p:cNvSpPr/>
          <p:nvPr/>
        </p:nvSpPr>
        <p:spPr>
          <a:xfrm>
            <a:off x="731520" y="4617720"/>
            <a:ext cx="2843784" cy="502920"/>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请勿拆解／改造设备。否则会导致用户受伤及设备损坏。</a:t>
            </a:r>
            <a:endParaRPr lang="en-US" sz="900" dirty="0"/>
          </a:p>
        </p:txBody>
      </p:sp>
      <p:sp>
        <p:nvSpPr>
          <p:cNvPr id="32" name="Shape 30"/>
          <p:cNvSpPr/>
          <p:nvPr/>
        </p:nvSpPr>
        <p:spPr>
          <a:xfrm>
            <a:off x="3895344" y="4114800"/>
            <a:ext cx="3118104" cy="1097280"/>
          </a:xfrm>
          <a:prstGeom prst="rect">
            <a:avLst/>
          </a:prstGeom>
          <a:solidFill>
            <a:srgbClr val="FAFBFC"/>
          </a:solidFill>
          <a:ln w="6350">
            <a:solidFill>
              <a:srgbClr val="DDE3EA"/>
            </a:solidFill>
            <a:prstDash val="solid"/>
          </a:ln>
        </p:spPr>
        <p:txBody>
          <a:bodyPr/>
          <a:lstStyle/>
          <a:p>
            <a:endParaRPr lang="ko-KR" altLang="en-US"/>
          </a:p>
        </p:txBody>
      </p:sp>
      <p:sp>
        <p:nvSpPr>
          <p:cNvPr id="33" name="Shape 31"/>
          <p:cNvSpPr/>
          <p:nvPr/>
        </p:nvSpPr>
        <p:spPr>
          <a:xfrm>
            <a:off x="3895344" y="4114800"/>
            <a:ext cx="45720" cy="1097280"/>
          </a:xfrm>
          <a:prstGeom prst="rect">
            <a:avLst/>
          </a:prstGeom>
          <a:solidFill>
            <a:srgbClr val="FF8200"/>
          </a:solidFill>
          <a:ln/>
        </p:spPr>
        <p:txBody>
          <a:bodyPr/>
          <a:lstStyle/>
          <a:p>
            <a:endParaRPr lang="ko-KR" altLang="en-US"/>
          </a:p>
        </p:txBody>
      </p:sp>
      <p:sp>
        <p:nvSpPr>
          <p:cNvPr id="34" name="Text 32"/>
          <p:cNvSpPr/>
          <p:nvPr/>
        </p:nvSpPr>
        <p:spPr>
          <a:xfrm>
            <a:off x="4078224" y="4251960"/>
            <a:ext cx="548640" cy="274320"/>
          </a:xfrm>
          <a:prstGeom prst="rect">
            <a:avLst/>
          </a:prstGeom>
          <a:noFill/>
          <a:ln/>
        </p:spPr>
        <p:txBody>
          <a:bodyPr wrap="square" lIns="0" tIns="0" rIns="0" bIns="0" rtlCol="0" anchor="ctr"/>
          <a:lstStyle/>
          <a:p>
            <a:pPr marL="0" indent="0">
              <a:buNone/>
            </a:pPr>
            <a:r>
              <a:rPr lang="en-US" sz="1400" b="1" dirty="0">
                <a:solidFill>
                  <a:srgbClr val="FF8200"/>
                </a:solidFill>
                <a:latin typeface="Pretendard" pitchFamily="34" charset="0"/>
                <a:ea typeface="Pretendard" pitchFamily="34" charset="-122"/>
                <a:cs typeface="Pretendard" pitchFamily="34" charset="-120"/>
              </a:rPr>
              <a:t>04</a:t>
            </a:r>
            <a:endParaRPr lang="en-US" sz="1400" dirty="0"/>
          </a:p>
        </p:txBody>
      </p:sp>
      <p:sp>
        <p:nvSpPr>
          <p:cNvPr id="35" name="Text 33"/>
          <p:cNvSpPr/>
          <p:nvPr/>
        </p:nvSpPr>
        <p:spPr>
          <a:xfrm>
            <a:off x="4581144" y="4251960"/>
            <a:ext cx="2340864" cy="36576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擅自更换设备零部件的情况</a:t>
            </a:r>
            <a:endParaRPr lang="en-US" sz="1050" dirty="0"/>
          </a:p>
        </p:txBody>
      </p:sp>
      <p:sp>
        <p:nvSpPr>
          <p:cNvPr id="36" name="Text 34"/>
          <p:cNvSpPr/>
          <p:nvPr/>
        </p:nvSpPr>
        <p:spPr>
          <a:xfrm>
            <a:off x="4078224" y="4617720"/>
            <a:ext cx="2843784" cy="502920"/>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擅自更换设备零部件的行为会导致用户受伤。</a:t>
            </a:r>
            <a:endParaRPr lang="en-US" sz="900" dirty="0"/>
          </a:p>
        </p:txBody>
      </p:sp>
      <p:sp>
        <p:nvSpPr>
          <p:cNvPr id="37" name="Shape 35"/>
          <p:cNvSpPr/>
          <p:nvPr/>
        </p:nvSpPr>
        <p:spPr>
          <a:xfrm>
            <a:off x="548640" y="5394960"/>
            <a:ext cx="3118104" cy="1097280"/>
          </a:xfrm>
          <a:prstGeom prst="rect">
            <a:avLst/>
          </a:prstGeom>
          <a:solidFill>
            <a:srgbClr val="FAFBFC"/>
          </a:solidFill>
          <a:ln w="6350">
            <a:solidFill>
              <a:srgbClr val="DDE3EA"/>
            </a:solidFill>
            <a:prstDash val="solid"/>
          </a:ln>
        </p:spPr>
        <p:txBody>
          <a:bodyPr/>
          <a:lstStyle/>
          <a:p>
            <a:endParaRPr lang="ko-KR" altLang="en-US"/>
          </a:p>
        </p:txBody>
      </p:sp>
      <p:sp>
        <p:nvSpPr>
          <p:cNvPr id="38" name="Shape 36"/>
          <p:cNvSpPr/>
          <p:nvPr/>
        </p:nvSpPr>
        <p:spPr>
          <a:xfrm>
            <a:off x="548640" y="5394960"/>
            <a:ext cx="45720" cy="1097280"/>
          </a:xfrm>
          <a:prstGeom prst="rect">
            <a:avLst/>
          </a:prstGeom>
          <a:solidFill>
            <a:srgbClr val="FF8200"/>
          </a:solidFill>
          <a:ln/>
        </p:spPr>
        <p:txBody>
          <a:bodyPr/>
          <a:lstStyle/>
          <a:p>
            <a:endParaRPr lang="ko-KR" altLang="en-US"/>
          </a:p>
        </p:txBody>
      </p:sp>
      <p:sp>
        <p:nvSpPr>
          <p:cNvPr id="39" name="Text 37"/>
          <p:cNvSpPr/>
          <p:nvPr/>
        </p:nvSpPr>
        <p:spPr>
          <a:xfrm>
            <a:off x="731520" y="5532120"/>
            <a:ext cx="548640" cy="274320"/>
          </a:xfrm>
          <a:prstGeom prst="rect">
            <a:avLst/>
          </a:prstGeom>
          <a:noFill/>
          <a:ln/>
        </p:spPr>
        <p:txBody>
          <a:bodyPr wrap="square" lIns="0" tIns="0" rIns="0" bIns="0" rtlCol="0" anchor="ctr"/>
          <a:lstStyle/>
          <a:p>
            <a:pPr marL="0" indent="0">
              <a:buNone/>
            </a:pPr>
            <a:r>
              <a:rPr lang="en-US" sz="1400" b="1" dirty="0">
                <a:solidFill>
                  <a:srgbClr val="FF8200"/>
                </a:solidFill>
                <a:latin typeface="Pretendard" pitchFamily="34" charset="0"/>
                <a:ea typeface="Pretendard" pitchFamily="34" charset="-122"/>
                <a:cs typeface="Pretendard" pitchFamily="34" charset="-120"/>
              </a:rPr>
              <a:t>05</a:t>
            </a:r>
            <a:endParaRPr lang="en-US" sz="1400" dirty="0"/>
          </a:p>
        </p:txBody>
      </p:sp>
      <p:sp>
        <p:nvSpPr>
          <p:cNvPr id="40" name="Text 38"/>
          <p:cNvSpPr/>
          <p:nvPr/>
        </p:nvSpPr>
        <p:spPr>
          <a:xfrm>
            <a:off x="1234440" y="5532120"/>
            <a:ext cx="2340864" cy="36576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未按使用环境正确安装设备的情况</a:t>
            </a:r>
            <a:endParaRPr lang="en-US" sz="1050" dirty="0"/>
          </a:p>
        </p:txBody>
      </p:sp>
      <p:sp>
        <p:nvSpPr>
          <p:cNvPr id="41" name="Text 39"/>
          <p:cNvSpPr/>
          <p:nvPr/>
        </p:nvSpPr>
        <p:spPr>
          <a:xfrm>
            <a:off x="731520" y="5897880"/>
            <a:ext cx="2843784" cy="502920"/>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未将设备安装在合适的环境（温度、湿度、振动等）中时，可能发生损坏。</a:t>
            </a:r>
            <a:endParaRPr lang="en-US" sz="900" dirty="0"/>
          </a:p>
        </p:txBody>
      </p:sp>
      <p:sp>
        <p:nvSpPr>
          <p:cNvPr id="42" name="Shape 40"/>
          <p:cNvSpPr/>
          <p:nvPr/>
        </p:nvSpPr>
        <p:spPr>
          <a:xfrm>
            <a:off x="3895344" y="5394960"/>
            <a:ext cx="3118104" cy="1097280"/>
          </a:xfrm>
          <a:prstGeom prst="rect">
            <a:avLst/>
          </a:prstGeom>
          <a:solidFill>
            <a:srgbClr val="FAFBFC"/>
          </a:solidFill>
          <a:ln w="6350">
            <a:solidFill>
              <a:srgbClr val="DDE3EA"/>
            </a:solidFill>
            <a:prstDash val="solid"/>
          </a:ln>
        </p:spPr>
        <p:txBody>
          <a:bodyPr/>
          <a:lstStyle/>
          <a:p>
            <a:endParaRPr lang="ko-KR" altLang="en-US"/>
          </a:p>
        </p:txBody>
      </p:sp>
      <p:sp>
        <p:nvSpPr>
          <p:cNvPr id="43" name="Shape 41"/>
          <p:cNvSpPr/>
          <p:nvPr/>
        </p:nvSpPr>
        <p:spPr>
          <a:xfrm>
            <a:off x="3895344" y="5394960"/>
            <a:ext cx="45720" cy="1097280"/>
          </a:xfrm>
          <a:prstGeom prst="rect">
            <a:avLst/>
          </a:prstGeom>
          <a:solidFill>
            <a:srgbClr val="FF8200"/>
          </a:solidFill>
          <a:ln/>
        </p:spPr>
        <p:txBody>
          <a:bodyPr/>
          <a:lstStyle/>
          <a:p>
            <a:endParaRPr lang="ko-KR" altLang="en-US"/>
          </a:p>
        </p:txBody>
      </p:sp>
      <p:sp>
        <p:nvSpPr>
          <p:cNvPr id="44" name="Text 42"/>
          <p:cNvSpPr/>
          <p:nvPr/>
        </p:nvSpPr>
        <p:spPr>
          <a:xfrm>
            <a:off x="4078224" y="5532120"/>
            <a:ext cx="548640" cy="274320"/>
          </a:xfrm>
          <a:prstGeom prst="rect">
            <a:avLst/>
          </a:prstGeom>
          <a:noFill/>
          <a:ln/>
        </p:spPr>
        <p:txBody>
          <a:bodyPr wrap="square" lIns="0" tIns="0" rIns="0" bIns="0" rtlCol="0" anchor="ctr"/>
          <a:lstStyle/>
          <a:p>
            <a:pPr marL="0" indent="0">
              <a:buNone/>
            </a:pPr>
            <a:r>
              <a:rPr lang="en-US" sz="1400" b="1" dirty="0">
                <a:solidFill>
                  <a:srgbClr val="FF8200"/>
                </a:solidFill>
                <a:latin typeface="Pretendard" pitchFamily="34" charset="0"/>
                <a:ea typeface="Pretendard" pitchFamily="34" charset="-122"/>
                <a:cs typeface="Pretendard" pitchFamily="34" charset="-120"/>
              </a:rPr>
              <a:t>06</a:t>
            </a:r>
            <a:endParaRPr lang="en-US" sz="1400" dirty="0"/>
          </a:p>
        </p:txBody>
      </p:sp>
      <p:sp>
        <p:nvSpPr>
          <p:cNvPr id="45" name="Text 43"/>
          <p:cNvSpPr/>
          <p:nvPr/>
        </p:nvSpPr>
        <p:spPr>
          <a:xfrm>
            <a:off x="4466844" y="5535168"/>
            <a:ext cx="2500884" cy="365760"/>
          </a:xfrm>
          <a:prstGeom prst="rect">
            <a:avLst/>
          </a:prstGeom>
          <a:noFill/>
          <a:ln/>
        </p:spPr>
        <p:txBody>
          <a:bodyPr wrap="square" lIns="0" tIns="0" rIns="0" bIns="0" rtlCol="0" anchor="ctr"/>
          <a:lstStyle/>
          <a:p>
            <a:pPr marL="0" indent="0">
              <a:buNone/>
            </a:pPr>
            <a:r>
              <a:rPr lang="en-US" sz="1050" b="1" dirty="0">
                <a:solidFill>
                  <a:srgbClr val="1B2A41"/>
                </a:solidFill>
                <a:latin typeface="Pretendard" pitchFamily="34" charset="0"/>
                <a:ea typeface="Pretendard" pitchFamily="34" charset="-122"/>
                <a:cs typeface="Pretendard" pitchFamily="34" charset="-120"/>
              </a:rPr>
              <a:t>未按规定程序操作设备的情况</a:t>
            </a:r>
            <a:endParaRPr lang="en-US" sz="1050" dirty="0"/>
          </a:p>
        </p:txBody>
      </p:sp>
      <p:sp>
        <p:nvSpPr>
          <p:cNvPr id="46" name="Text 44"/>
          <p:cNvSpPr/>
          <p:nvPr/>
        </p:nvSpPr>
        <p:spPr>
          <a:xfrm>
            <a:off x="4078224" y="5897880"/>
            <a:ext cx="2843784" cy="502920"/>
          </a:xfrm>
          <a:prstGeom prst="rect">
            <a:avLst/>
          </a:prstGeom>
          <a:noFill/>
          <a:ln/>
        </p:spPr>
        <p:txBody>
          <a:bodyPr wrap="square" lIns="0" tIns="0" rIns="0" bIns="0" rtlCol="0" anchor="t"/>
          <a:lstStyle/>
          <a:p>
            <a:pPr marL="0" indent="0">
              <a:buNone/>
            </a:pPr>
            <a:r>
              <a:rPr lang="en-US" sz="900" dirty="0">
                <a:solidFill>
                  <a:srgbClr val="1F2937"/>
                </a:solidFill>
                <a:latin typeface="Pretendard" pitchFamily="34" charset="0"/>
                <a:ea typeface="Pretendard" pitchFamily="34" charset="-122"/>
                <a:cs typeface="Pretendard" pitchFamily="34" charset="-120"/>
              </a:rPr>
              <a:t>鉴于产生 X 射线的设备特性，必须按规定程序运行。</a:t>
            </a:r>
            <a:endParaRPr lang="en-US" sz="900" dirty="0"/>
          </a:p>
        </p:txBody>
      </p:sp>
      <p:sp>
        <p:nvSpPr>
          <p:cNvPr id="47" name="Shape 45"/>
          <p:cNvSpPr/>
          <p:nvPr/>
        </p:nvSpPr>
        <p:spPr>
          <a:xfrm>
            <a:off x="548640" y="9180576"/>
            <a:ext cx="6464808" cy="1051560"/>
          </a:xfrm>
          <a:prstGeom prst="rect">
            <a:avLst/>
          </a:prstGeom>
          <a:solidFill>
            <a:srgbClr val="F4F6F8"/>
          </a:solidFill>
          <a:ln w="12700">
            <a:solidFill>
              <a:srgbClr val="DDE3EA"/>
            </a:solidFill>
            <a:prstDash val="solid"/>
          </a:ln>
        </p:spPr>
        <p:txBody>
          <a:bodyPr/>
          <a:lstStyle/>
          <a:p>
            <a:endParaRPr lang="ko-KR" altLang="en-US"/>
          </a:p>
        </p:txBody>
      </p:sp>
      <p:sp>
        <p:nvSpPr>
          <p:cNvPr id="48" name="Shape 46"/>
          <p:cNvSpPr/>
          <p:nvPr/>
        </p:nvSpPr>
        <p:spPr>
          <a:xfrm>
            <a:off x="548640" y="9180576"/>
            <a:ext cx="73152" cy="1051560"/>
          </a:xfrm>
          <a:prstGeom prst="rect">
            <a:avLst/>
          </a:prstGeom>
          <a:solidFill>
            <a:srgbClr val="005EB8"/>
          </a:solidFill>
          <a:ln/>
        </p:spPr>
        <p:txBody>
          <a:bodyPr/>
          <a:lstStyle/>
          <a:p>
            <a:endParaRPr lang="ko-KR" altLang="en-US"/>
          </a:p>
        </p:txBody>
      </p:sp>
      <p:pic>
        <p:nvPicPr>
          <p:cNvPr id="49" name="Image 0" descr="preencoded.png"/>
          <p:cNvPicPr>
            <a:picLocks noChangeAspect="1"/>
          </p:cNvPicPr>
          <p:nvPr/>
        </p:nvPicPr>
        <p:blipFill>
          <a:blip r:embed="rId3"/>
          <a:stretch>
            <a:fillRect/>
          </a:stretch>
        </p:blipFill>
        <p:spPr>
          <a:xfrm>
            <a:off x="777240" y="9363456"/>
            <a:ext cx="292608" cy="292608"/>
          </a:xfrm>
          <a:prstGeom prst="rect">
            <a:avLst/>
          </a:prstGeom>
        </p:spPr>
      </p:pic>
      <p:sp>
        <p:nvSpPr>
          <p:cNvPr id="50" name="Text 47"/>
          <p:cNvSpPr/>
          <p:nvPr/>
        </p:nvSpPr>
        <p:spPr>
          <a:xfrm>
            <a:off x="1188720" y="9317736"/>
            <a:ext cx="3657600" cy="274320"/>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保修说明</a:t>
            </a:r>
            <a:endParaRPr lang="en-US" sz="900" dirty="0"/>
          </a:p>
        </p:txBody>
      </p:sp>
      <p:sp>
        <p:nvSpPr>
          <p:cNvPr id="51" name="Text 48"/>
          <p:cNvSpPr/>
          <p:nvPr/>
        </p:nvSpPr>
        <p:spPr>
          <a:xfrm>
            <a:off x="1188720" y="9546336"/>
            <a:ext cx="568756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保修期及责任限制</a:t>
            </a:r>
            <a:endParaRPr lang="en-US" sz="1200" dirty="0"/>
          </a:p>
        </p:txBody>
      </p:sp>
      <p:sp>
        <p:nvSpPr>
          <p:cNvPr id="52" name="Text 49"/>
          <p:cNvSpPr/>
          <p:nvPr/>
        </p:nvSpPr>
        <p:spPr>
          <a:xfrm>
            <a:off x="1188720" y="9838944"/>
            <a:ext cx="5687568" cy="320040"/>
          </a:xfrm>
          <a:prstGeom prst="rect">
            <a:avLst/>
          </a:prstGeom>
          <a:noFill/>
          <a:ln/>
        </p:spPr>
        <p:txBody>
          <a:bodyPr wrap="square" lIns="0" tIns="0" rIns="0" bIns="0" rtlCol="0" anchor="t"/>
          <a:lstStyle/>
          <a:p>
            <a:pPr marL="0" indent="0">
              <a:spcAft>
                <a:spcPts val="200"/>
              </a:spcAft>
              <a:buNone/>
            </a:pPr>
            <a:r>
              <a:rPr lang="en-US" sz="950" dirty="0">
                <a:solidFill>
                  <a:srgbClr val="1F2937"/>
                </a:solidFill>
                <a:latin typeface="Pretendard" pitchFamily="34" charset="0"/>
                <a:ea typeface="Pretendard" pitchFamily="34" charset="-122"/>
                <a:cs typeface="Pretendard" pitchFamily="34" charset="-120"/>
              </a:rPr>
              <a:t>请注意，即使在保修期内，因上述以外的使用而造成的设备损坏，本公司概不负责。</a:t>
            </a:r>
            <a:endParaRPr lang="en-US" sz="95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12 · 3D Inspection · 3D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60</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12.1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3D CT Scan Setup · 3D CT 拍摄</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CT 参数</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为进行 3D CT 拍摄，设置 LUT、确认轴位置后激活 CT 参数窗口。</a:t>
            </a:r>
            <a:endParaRPr lang="en-US" sz="1000" dirty="0"/>
          </a:p>
        </p:txBody>
      </p:sp>
      <p:sp>
        <p:nvSpPr>
          <p:cNvPr id="15" name="Shape 13"/>
          <p:cNvSpPr/>
          <p:nvPr/>
        </p:nvSpPr>
        <p:spPr>
          <a:xfrm>
            <a:off x="548640" y="19202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1920240"/>
            <a:ext cx="54864" cy="822960"/>
          </a:xfrm>
          <a:prstGeom prst="rect">
            <a:avLst/>
          </a:prstGeom>
          <a:solidFill>
            <a:srgbClr val="4A6FA5"/>
          </a:solidFill>
          <a:ln/>
        </p:spPr>
        <p:txBody>
          <a:bodyPr/>
          <a:lstStyle/>
          <a:p>
            <a:endParaRPr lang="ko-KR" altLang="en-US"/>
          </a:p>
        </p:txBody>
      </p:sp>
      <p:pic>
        <p:nvPicPr>
          <p:cNvPr id="17" name="Image 0" descr="preencoded.png"/>
          <p:cNvPicPr>
            <a:picLocks noChangeAspect="1"/>
          </p:cNvPicPr>
          <p:nvPr/>
        </p:nvPicPr>
        <p:blipFill>
          <a:blip r:embed="rId3"/>
          <a:stretch>
            <a:fillRect/>
          </a:stretch>
        </p:blipFill>
        <p:spPr>
          <a:xfrm>
            <a:off x="713232" y="2176272"/>
            <a:ext cx="292608" cy="292608"/>
          </a:xfrm>
          <a:prstGeom prst="rect">
            <a:avLst/>
          </a:prstGeom>
        </p:spPr>
      </p:pic>
      <p:sp>
        <p:nvSpPr>
          <p:cNvPr id="18" name="Text 15"/>
          <p:cNvSpPr/>
          <p:nvPr/>
        </p:nvSpPr>
        <p:spPr>
          <a:xfrm>
            <a:off x="1143000" y="2011680"/>
            <a:ext cx="577900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确认 LUT</a:t>
            </a:r>
            <a:endParaRPr lang="en-US" sz="1200" dirty="0"/>
          </a:p>
        </p:txBody>
      </p:sp>
      <p:sp>
        <p:nvSpPr>
          <p:cNvPr id="19" name="Text 16"/>
          <p:cNvSpPr/>
          <p:nvPr/>
        </p:nvSpPr>
        <p:spPr>
          <a:xfrm>
            <a:off x="1143000" y="2304288"/>
            <a:ext cx="57790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利用 LUT 窗口确认当前画面是否为合适的 LUT。</a:t>
            </a:r>
            <a:endParaRPr lang="en-US" sz="950" dirty="0"/>
          </a:p>
        </p:txBody>
      </p:sp>
      <p:sp>
        <p:nvSpPr>
          <p:cNvPr id="20" name="Shape 17"/>
          <p:cNvSpPr/>
          <p:nvPr/>
        </p:nvSpPr>
        <p:spPr>
          <a:xfrm>
            <a:off x="548640" y="28346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21" name="Shape 18"/>
          <p:cNvSpPr/>
          <p:nvPr/>
        </p:nvSpPr>
        <p:spPr>
          <a:xfrm>
            <a:off x="548640" y="2834640"/>
            <a:ext cx="54864" cy="822960"/>
          </a:xfrm>
          <a:prstGeom prst="rect">
            <a:avLst/>
          </a:prstGeom>
          <a:solidFill>
            <a:srgbClr val="4A6FA5"/>
          </a:solidFill>
          <a:ln/>
        </p:spPr>
        <p:txBody>
          <a:bodyPr/>
          <a:lstStyle/>
          <a:p>
            <a:endParaRPr lang="ko-KR" altLang="en-US"/>
          </a:p>
        </p:txBody>
      </p:sp>
      <p:pic>
        <p:nvPicPr>
          <p:cNvPr id="22" name="Image 1" descr="preencoded.png"/>
          <p:cNvPicPr>
            <a:picLocks noChangeAspect="1"/>
          </p:cNvPicPr>
          <p:nvPr/>
        </p:nvPicPr>
        <p:blipFill>
          <a:blip r:embed="rId3"/>
          <a:stretch>
            <a:fillRect/>
          </a:stretch>
        </p:blipFill>
        <p:spPr>
          <a:xfrm>
            <a:off x="713232" y="3090672"/>
            <a:ext cx="292608" cy="292608"/>
          </a:xfrm>
          <a:prstGeom prst="rect">
            <a:avLst/>
          </a:prstGeom>
        </p:spPr>
      </p:pic>
      <p:sp>
        <p:nvSpPr>
          <p:cNvPr id="23" name="Text 19"/>
          <p:cNvSpPr/>
          <p:nvPr/>
        </p:nvSpPr>
        <p:spPr>
          <a:xfrm>
            <a:off x="1143000" y="2926080"/>
            <a:ext cx="577900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确认 YR 轴 = 0</a:t>
            </a:r>
            <a:endParaRPr lang="en-US" sz="1200" dirty="0"/>
          </a:p>
        </p:txBody>
      </p:sp>
      <p:sp>
        <p:nvSpPr>
          <p:cNvPr id="24" name="Text 20"/>
          <p:cNvSpPr/>
          <p:nvPr/>
        </p:nvSpPr>
        <p:spPr>
          <a:xfrm>
            <a:off x="1143000" y="3218688"/>
            <a:ext cx="57790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确认 YR 轴的值为 0，且 ZT 与 ZD 的值是否一致。（Offset scan 情况除外）</a:t>
            </a:r>
            <a:endParaRPr lang="en-US" sz="950" dirty="0"/>
          </a:p>
        </p:txBody>
      </p:sp>
      <p:sp>
        <p:nvSpPr>
          <p:cNvPr id="25" name="Shape 21"/>
          <p:cNvSpPr/>
          <p:nvPr/>
        </p:nvSpPr>
        <p:spPr>
          <a:xfrm>
            <a:off x="548640" y="37490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26" name="Shape 22"/>
          <p:cNvSpPr/>
          <p:nvPr/>
        </p:nvSpPr>
        <p:spPr>
          <a:xfrm>
            <a:off x="548640" y="3749040"/>
            <a:ext cx="54864" cy="822960"/>
          </a:xfrm>
          <a:prstGeom prst="rect">
            <a:avLst/>
          </a:prstGeom>
          <a:solidFill>
            <a:srgbClr val="4A6FA5"/>
          </a:solidFill>
          <a:ln/>
        </p:spPr>
        <p:txBody>
          <a:bodyPr/>
          <a:lstStyle/>
          <a:p>
            <a:endParaRPr lang="ko-KR" altLang="en-US"/>
          </a:p>
        </p:txBody>
      </p:sp>
      <p:pic>
        <p:nvPicPr>
          <p:cNvPr id="27" name="Image 2" descr="preencoded.png"/>
          <p:cNvPicPr>
            <a:picLocks noChangeAspect="1"/>
          </p:cNvPicPr>
          <p:nvPr/>
        </p:nvPicPr>
        <p:blipFill>
          <a:blip r:embed="rId3"/>
          <a:stretch>
            <a:fillRect/>
          </a:stretch>
        </p:blipFill>
        <p:spPr>
          <a:xfrm>
            <a:off x="713232" y="4005072"/>
            <a:ext cx="292608" cy="292608"/>
          </a:xfrm>
          <a:prstGeom prst="rect">
            <a:avLst/>
          </a:prstGeom>
        </p:spPr>
      </p:pic>
      <p:sp>
        <p:nvSpPr>
          <p:cNvPr id="28" name="Text 23"/>
          <p:cNvSpPr/>
          <p:nvPr/>
        </p:nvSpPr>
        <p:spPr>
          <a:xfrm>
            <a:off x="1143000" y="3840480"/>
            <a:ext cx="577900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点击 CT 按钮</a:t>
            </a:r>
            <a:endParaRPr lang="en-US" sz="1200" dirty="0"/>
          </a:p>
        </p:txBody>
      </p:sp>
      <p:sp>
        <p:nvSpPr>
          <p:cNvPr id="29" name="Text 24"/>
          <p:cNvSpPr/>
          <p:nvPr/>
        </p:nvSpPr>
        <p:spPr>
          <a:xfrm>
            <a:off x="1143000" y="4133088"/>
            <a:ext cx="5779008" cy="4114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按下「CT」按钮激活 CT 参数窗口。</a:t>
            </a:r>
            <a:endParaRPr lang="en-US" sz="950" dirty="0"/>
          </a:p>
        </p:txBody>
      </p:sp>
      <p:sp>
        <p:nvSpPr>
          <p:cNvPr id="30" name="Shape 25"/>
          <p:cNvSpPr/>
          <p:nvPr/>
        </p:nvSpPr>
        <p:spPr>
          <a:xfrm>
            <a:off x="548640" y="4754880"/>
            <a:ext cx="3140964" cy="5029200"/>
          </a:xfrm>
          <a:prstGeom prst="rect">
            <a:avLst/>
          </a:prstGeom>
          <a:solidFill>
            <a:srgbClr val="F4F6F8"/>
          </a:solidFill>
          <a:ln w="12700">
            <a:solidFill>
              <a:srgbClr val="DDE3EA"/>
            </a:solidFill>
            <a:prstDash val="solid"/>
          </a:ln>
        </p:spPr>
        <p:txBody>
          <a:bodyPr/>
          <a:lstStyle/>
          <a:p>
            <a:endParaRPr lang="ko-KR" altLang="en-US"/>
          </a:p>
        </p:txBody>
      </p:sp>
      <p:pic>
        <p:nvPicPr>
          <p:cNvPr id="31" name="Image 3" descr="/home/claude/sample/imgs/image74.png"/>
          <p:cNvPicPr>
            <a:picLocks noChangeAspect="1"/>
          </p:cNvPicPr>
          <p:nvPr/>
        </p:nvPicPr>
        <p:blipFill>
          <a:blip r:embed="rId4"/>
          <a:srcRect/>
          <a:stretch/>
        </p:blipFill>
        <p:spPr>
          <a:xfrm>
            <a:off x="621792" y="4828032"/>
            <a:ext cx="2994660" cy="4663440"/>
          </a:xfrm>
          <a:prstGeom prst="rect">
            <a:avLst/>
          </a:prstGeom>
        </p:spPr>
      </p:pic>
      <p:sp>
        <p:nvSpPr>
          <p:cNvPr id="32" name="Text 26"/>
          <p:cNvSpPr/>
          <p:nvPr/>
        </p:nvSpPr>
        <p:spPr>
          <a:xfrm>
            <a:off x="548640" y="9509760"/>
            <a:ext cx="3140964"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12.1 · CT 参数窗口</a:t>
            </a:r>
            <a:endParaRPr lang="en-US" sz="850" dirty="0"/>
          </a:p>
        </p:txBody>
      </p:sp>
      <p:sp>
        <p:nvSpPr>
          <p:cNvPr id="33" name="Shape 27"/>
          <p:cNvSpPr/>
          <p:nvPr/>
        </p:nvSpPr>
        <p:spPr>
          <a:xfrm>
            <a:off x="3872484" y="4754880"/>
            <a:ext cx="3140964" cy="5029200"/>
          </a:xfrm>
          <a:prstGeom prst="rect">
            <a:avLst/>
          </a:prstGeom>
          <a:solidFill>
            <a:srgbClr val="F4F6F8"/>
          </a:solidFill>
          <a:ln w="12700">
            <a:solidFill>
              <a:srgbClr val="DDE3EA"/>
            </a:solidFill>
            <a:prstDash val="solid"/>
          </a:ln>
        </p:spPr>
        <p:txBody>
          <a:bodyPr/>
          <a:lstStyle/>
          <a:p>
            <a:endParaRPr lang="ko-KR" altLang="en-US"/>
          </a:p>
        </p:txBody>
      </p:sp>
      <p:pic>
        <p:nvPicPr>
          <p:cNvPr id="34" name="Image 4" descr="/home/claude/sample/imgs/image49.png"/>
          <p:cNvPicPr>
            <a:picLocks noChangeAspect="1"/>
          </p:cNvPicPr>
          <p:nvPr/>
        </p:nvPicPr>
        <p:blipFill>
          <a:blip r:embed="rId5"/>
          <a:srcRect/>
          <a:stretch/>
        </p:blipFill>
        <p:spPr>
          <a:xfrm>
            <a:off x="3945636" y="4828032"/>
            <a:ext cx="2994660" cy="4663440"/>
          </a:xfrm>
          <a:prstGeom prst="rect">
            <a:avLst/>
          </a:prstGeom>
        </p:spPr>
      </p:pic>
      <p:sp>
        <p:nvSpPr>
          <p:cNvPr id="35" name="Text 28"/>
          <p:cNvSpPr/>
          <p:nvPr/>
        </p:nvSpPr>
        <p:spPr>
          <a:xfrm>
            <a:off x="3872484" y="9509760"/>
            <a:ext cx="3140964"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12.2 · eXer — CT 按钮位置</a:t>
            </a:r>
            <a:endParaRPr lang="en-US" sz="850" dirty="0"/>
          </a:p>
        </p:txBody>
      </p:sp>
      <p:sp>
        <p:nvSpPr>
          <p:cNvPr id="36" name="Shape 29"/>
          <p:cNvSpPr/>
          <p:nvPr/>
        </p:nvSpPr>
        <p:spPr>
          <a:xfrm>
            <a:off x="548640" y="9729216"/>
            <a:ext cx="6464808" cy="502920"/>
          </a:xfrm>
          <a:prstGeom prst="rect">
            <a:avLst/>
          </a:prstGeom>
          <a:solidFill>
            <a:srgbClr val="F4F6F8"/>
          </a:solidFill>
          <a:ln w="12700">
            <a:solidFill>
              <a:srgbClr val="005EB8"/>
            </a:solidFill>
            <a:prstDash val="solid"/>
          </a:ln>
        </p:spPr>
        <p:txBody>
          <a:bodyPr/>
          <a:lstStyle/>
          <a:p>
            <a:endParaRPr lang="ko-KR" altLang="en-US"/>
          </a:p>
        </p:txBody>
      </p:sp>
      <p:sp>
        <p:nvSpPr>
          <p:cNvPr id="37" name="Shape 30"/>
          <p:cNvSpPr/>
          <p:nvPr/>
        </p:nvSpPr>
        <p:spPr>
          <a:xfrm>
            <a:off x="548640" y="9729216"/>
            <a:ext cx="73152" cy="502920"/>
          </a:xfrm>
          <a:prstGeom prst="rect">
            <a:avLst/>
          </a:prstGeom>
          <a:solidFill>
            <a:srgbClr val="005EB8"/>
          </a:solidFill>
          <a:ln/>
        </p:spPr>
        <p:txBody>
          <a:bodyPr/>
          <a:lstStyle/>
          <a:p>
            <a:endParaRPr lang="ko-KR" altLang="en-US"/>
          </a:p>
        </p:txBody>
      </p:sp>
      <p:pic>
        <p:nvPicPr>
          <p:cNvPr id="38" name="Image 5" descr="preencoded.png"/>
          <p:cNvPicPr>
            <a:picLocks noChangeAspect="1"/>
          </p:cNvPicPr>
          <p:nvPr/>
        </p:nvPicPr>
        <p:blipFill>
          <a:blip r:embed="rId6"/>
          <a:stretch>
            <a:fillRect/>
          </a:stretch>
        </p:blipFill>
        <p:spPr>
          <a:xfrm>
            <a:off x="731520" y="9834880"/>
            <a:ext cx="292608" cy="292608"/>
          </a:xfrm>
          <a:prstGeom prst="rect">
            <a:avLst/>
          </a:prstGeom>
        </p:spPr>
      </p:pic>
      <p:sp>
        <p:nvSpPr>
          <p:cNvPr id="39" name="Text 31"/>
          <p:cNvSpPr/>
          <p:nvPr/>
        </p:nvSpPr>
        <p:spPr>
          <a:xfrm>
            <a:off x="1133856" y="9731248"/>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参考</a:t>
            </a:r>
            <a:endParaRPr lang="en-US" sz="900" dirty="0"/>
          </a:p>
        </p:txBody>
      </p:sp>
      <p:sp>
        <p:nvSpPr>
          <p:cNvPr id="40" name="Text 32"/>
          <p:cNvSpPr/>
          <p:nvPr/>
        </p:nvSpPr>
        <p:spPr>
          <a:xfrm>
            <a:off x="1133856" y="9989820"/>
            <a:ext cx="5733288" cy="173736"/>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CT 参数的详细设置请参阅 12.2 CT Parameter Configuration（第 61 页）。</a:t>
            </a:r>
            <a:endParaRPr lang="en-US" sz="95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12 · 3D Inspection · 3D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61</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12.2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CT Parameter Configuration · CT 拍摄参数说明</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参数详情</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必须正确设置 CT 参数窗口的各项目，才能进行准确的 3D 重建。</a:t>
            </a:r>
            <a:endParaRPr lang="en-US" sz="1000" dirty="0"/>
          </a:p>
        </p:txBody>
      </p:sp>
      <p:sp>
        <p:nvSpPr>
          <p:cNvPr id="15" name="Shape 13"/>
          <p:cNvSpPr/>
          <p:nvPr/>
        </p:nvSpPr>
        <p:spPr>
          <a:xfrm>
            <a:off x="548640" y="1920240"/>
            <a:ext cx="2560320" cy="6858000"/>
          </a:xfrm>
          <a:prstGeom prst="rect">
            <a:avLst/>
          </a:prstGeom>
          <a:solidFill>
            <a:srgbClr val="F4F6F8"/>
          </a:solidFill>
          <a:ln w="12700">
            <a:solidFill>
              <a:srgbClr val="DDE3EA"/>
            </a:solidFill>
            <a:prstDash val="solid"/>
          </a:ln>
        </p:spPr>
        <p:txBody>
          <a:bodyPr/>
          <a:lstStyle/>
          <a:p>
            <a:endParaRPr lang="ko-KR" altLang="en-US"/>
          </a:p>
        </p:txBody>
      </p:sp>
      <p:pic>
        <p:nvPicPr>
          <p:cNvPr id="16" name="Image 0" descr="/home/claude/sample/imgs/image77.png"/>
          <p:cNvPicPr>
            <a:picLocks noChangeAspect="1"/>
          </p:cNvPicPr>
          <p:nvPr/>
        </p:nvPicPr>
        <p:blipFill>
          <a:blip r:embed="rId3"/>
          <a:srcRect/>
          <a:stretch/>
        </p:blipFill>
        <p:spPr>
          <a:xfrm>
            <a:off x="621792" y="1993392"/>
            <a:ext cx="3750056" cy="6492240"/>
          </a:xfrm>
          <a:prstGeom prst="rect">
            <a:avLst/>
          </a:prstGeom>
        </p:spPr>
      </p:pic>
      <p:sp>
        <p:nvSpPr>
          <p:cNvPr id="17" name="Text 14"/>
          <p:cNvSpPr/>
          <p:nvPr/>
        </p:nvSpPr>
        <p:spPr>
          <a:xfrm>
            <a:off x="548640" y="8503920"/>
            <a:ext cx="2560320"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12.3 · CT 参数窗口</a:t>
            </a:r>
            <a:endParaRPr lang="en-US" sz="850" dirty="0"/>
          </a:p>
        </p:txBody>
      </p:sp>
      <p:sp>
        <p:nvSpPr>
          <p:cNvPr id="18" name="Text 15"/>
          <p:cNvSpPr/>
          <p:nvPr/>
        </p:nvSpPr>
        <p:spPr>
          <a:xfrm>
            <a:off x="4463288" y="1910080"/>
            <a:ext cx="37216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参数项目说明</a:t>
            </a:r>
            <a:endParaRPr lang="en-US" sz="1200" dirty="0"/>
          </a:p>
        </p:txBody>
      </p:sp>
      <p:sp>
        <p:nvSpPr>
          <p:cNvPr id="19" name="Shape 16"/>
          <p:cNvSpPr/>
          <p:nvPr/>
        </p:nvSpPr>
        <p:spPr>
          <a:xfrm>
            <a:off x="4463288" y="2202688"/>
            <a:ext cx="731520" cy="27432"/>
          </a:xfrm>
          <a:prstGeom prst="rect">
            <a:avLst/>
          </a:prstGeom>
          <a:solidFill>
            <a:srgbClr val="4A6FA5"/>
          </a:solidFill>
          <a:ln/>
        </p:spPr>
        <p:txBody>
          <a:bodyPr/>
          <a:lstStyle/>
          <a:p>
            <a:endParaRPr lang="ko-KR" altLang="en-US"/>
          </a:p>
        </p:txBody>
      </p:sp>
      <p:sp>
        <p:nvSpPr>
          <p:cNvPr id="21" name="Shape 18"/>
          <p:cNvSpPr/>
          <p:nvPr/>
        </p:nvSpPr>
        <p:spPr>
          <a:xfrm>
            <a:off x="4466844" y="2615184"/>
            <a:ext cx="45720" cy="512064"/>
          </a:xfrm>
          <a:prstGeom prst="rect">
            <a:avLst/>
          </a:prstGeom>
          <a:solidFill>
            <a:srgbClr val="4A6FA5"/>
          </a:solidFill>
          <a:ln/>
        </p:spPr>
        <p:txBody>
          <a:bodyPr/>
          <a:lstStyle/>
          <a:p>
            <a:endParaRPr lang="ko-KR" altLang="en-US"/>
          </a:p>
        </p:txBody>
      </p:sp>
      <p:sp>
        <p:nvSpPr>
          <p:cNvPr id="22" name="Text 19"/>
          <p:cNvSpPr/>
          <p:nvPr/>
        </p:nvSpPr>
        <p:spPr>
          <a:xfrm>
            <a:off x="4604004" y="2688336"/>
            <a:ext cx="3538728" cy="20116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View_Folder</a:t>
            </a:r>
            <a:endParaRPr lang="en-US" sz="950" dirty="0"/>
          </a:p>
        </p:txBody>
      </p:sp>
      <p:sp>
        <p:nvSpPr>
          <p:cNvPr id="23" name="Text 20"/>
          <p:cNvSpPr/>
          <p:nvPr/>
        </p:nvSpPr>
        <p:spPr>
          <a:xfrm>
            <a:off x="4604004" y="2889504"/>
            <a:ext cx="3538728" cy="20116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CT 图像保存文件夹名</a:t>
            </a:r>
            <a:endParaRPr lang="en-US" sz="850" dirty="0"/>
          </a:p>
        </p:txBody>
      </p:sp>
      <p:sp>
        <p:nvSpPr>
          <p:cNvPr id="25" name="Shape 22"/>
          <p:cNvSpPr/>
          <p:nvPr/>
        </p:nvSpPr>
        <p:spPr>
          <a:xfrm>
            <a:off x="4466844" y="3154680"/>
            <a:ext cx="45720" cy="512064"/>
          </a:xfrm>
          <a:prstGeom prst="rect">
            <a:avLst/>
          </a:prstGeom>
          <a:solidFill>
            <a:srgbClr val="4A6FA5"/>
          </a:solidFill>
          <a:ln/>
        </p:spPr>
        <p:txBody>
          <a:bodyPr/>
          <a:lstStyle/>
          <a:p>
            <a:endParaRPr lang="ko-KR" altLang="en-US"/>
          </a:p>
        </p:txBody>
      </p:sp>
      <p:sp>
        <p:nvSpPr>
          <p:cNvPr id="26" name="Text 23"/>
          <p:cNvSpPr/>
          <p:nvPr/>
        </p:nvSpPr>
        <p:spPr>
          <a:xfrm>
            <a:off x="4604004" y="3227832"/>
            <a:ext cx="3538728" cy="20116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Voltage, kV</a:t>
            </a:r>
            <a:endParaRPr lang="en-US" sz="950" dirty="0"/>
          </a:p>
        </p:txBody>
      </p:sp>
      <p:sp>
        <p:nvSpPr>
          <p:cNvPr id="27" name="Text 24"/>
          <p:cNvSpPr/>
          <p:nvPr/>
        </p:nvSpPr>
        <p:spPr>
          <a:xfrm>
            <a:off x="4604004" y="3429000"/>
            <a:ext cx="3538728" cy="20116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测量电压（管电压）</a:t>
            </a:r>
            <a:endParaRPr lang="en-US" sz="850" dirty="0"/>
          </a:p>
        </p:txBody>
      </p:sp>
      <p:sp>
        <p:nvSpPr>
          <p:cNvPr id="29" name="Shape 26"/>
          <p:cNvSpPr/>
          <p:nvPr/>
        </p:nvSpPr>
        <p:spPr>
          <a:xfrm>
            <a:off x="4466844" y="3694176"/>
            <a:ext cx="45720" cy="512064"/>
          </a:xfrm>
          <a:prstGeom prst="rect">
            <a:avLst/>
          </a:prstGeom>
          <a:solidFill>
            <a:srgbClr val="4A6FA5"/>
          </a:solidFill>
          <a:ln/>
        </p:spPr>
        <p:txBody>
          <a:bodyPr/>
          <a:lstStyle/>
          <a:p>
            <a:endParaRPr lang="ko-KR" altLang="en-US"/>
          </a:p>
        </p:txBody>
      </p:sp>
      <p:sp>
        <p:nvSpPr>
          <p:cNvPr id="30" name="Text 27"/>
          <p:cNvSpPr/>
          <p:nvPr/>
        </p:nvSpPr>
        <p:spPr>
          <a:xfrm>
            <a:off x="4604004" y="3767328"/>
            <a:ext cx="3538728" cy="20116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Current, uA</a:t>
            </a:r>
            <a:endParaRPr lang="en-US" sz="950" dirty="0"/>
          </a:p>
        </p:txBody>
      </p:sp>
      <p:sp>
        <p:nvSpPr>
          <p:cNvPr id="31" name="Text 28"/>
          <p:cNvSpPr/>
          <p:nvPr/>
        </p:nvSpPr>
        <p:spPr>
          <a:xfrm>
            <a:off x="4604004" y="3968496"/>
            <a:ext cx="3538728" cy="20116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测量电流（管电流）</a:t>
            </a:r>
            <a:endParaRPr lang="en-US" sz="850" dirty="0"/>
          </a:p>
        </p:txBody>
      </p:sp>
      <p:sp>
        <p:nvSpPr>
          <p:cNvPr id="33" name="Shape 30"/>
          <p:cNvSpPr/>
          <p:nvPr/>
        </p:nvSpPr>
        <p:spPr>
          <a:xfrm>
            <a:off x="4466844" y="4233672"/>
            <a:ext cx="45720" cy="512064"/>
          </a:xfrm>
          <a:prstGeom prst="rect">
            <a:avLst/>
          </a:prstGeom>
          <a:solidFill>
            <a:srgbClr val="4A6FA5"/>
          </a:solidFill>
          <a:ln/>
        </p:spPr>
        <p:txBody>
          <a:bodyPr/>
          <a:lstStyle/>
          <a:p>
            <a:endParaRPr lang="ko-KR" altLang="en-US"/>
          </a:p>
        </p:txBody>
      </p:sp>
      <p:sp>
        <p:nvSpPr>
          <p:cNvPr id="34" name="Text 31"/>
          <p:cNvSpPr/>
          <p:nvPr/>
        </p:nvSpPr>
        <p:spPr>
          <a:xfrm>
            <a:off x="4604004" y="4306824"/>
            <a:ext cx="3538728" cy="20116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View_Number</a:t>
            </a:r>
            <a:endParaRPr lang="en-US" sz="950" dirty="0"/>
          </a:p>
        </p:txBody>
      </p:sp>
      <p:sp>
        <p:nvSpPr>
          <p:cNvPr id="35" name="Text 32"/>
          <p:cNvSpPr/>
          <p:nvPr/>
        </p:nvSpPr>
        <p:spPr>
          <a:xfrm>
            <a:off x="4604004" y="4507992"/>
            <a:ext cx="3538728" cy="20116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CT 图像保存数量（例如：720、1440）</a:t>
            </a:r>
            <a:endParaRPr lang="en-US" sz="850" dirty="0"/>
          </a:p>
        </p:txBody>
      </p:sp>
      <p:sp>
        <p:nvSpPr>
          <p:cNvPr id="37" name="Shape 34"/>
          <p:cNvSpPr/>
          <p:nvPr/>
        </p:nvSpPr>
        <p:spPr>
          <a:xfrm>
            <a:off x="4466844" y="4773168"/>
            <a:ext cx="45720" cy="512064"/>
          </a:xfrm>
          <a:prstGeom prst="rect">
            <a:avLst/>
          </a:prstGeom>
          <a:solidFill>
            <a:srgbClr val="4A6FA5"/>
          </a:solidFill>
          <a:ln/>
        </p:spPr>
        <p:txBody>
          <a:bodyPr/>
          <a:lstStyle/>
          <a:p>
            <a:endParaRPr lang="ko-KR" altLang="en-US"/>
          </a:p>
        </p:txBody>
      </p:sp>
      <p:sp>
        <p:nvSpPr>
          <p:cNvPr id="38" name="Text 35"/>
          <p:cNvSpPr/>
          <p:nvPr/>
        </p:nvSpPr>
        <p:spPr>
          <a:xfrm>
            <a:off x="4604004" y="4846320"/>
            <a:ext cx="3538728" cy="20116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Angular_section</a:t>
            </a:r>
            <a:endParaRPr lang="en-US" sz="950" dirty="0"/>
          </a:p>
        </p:txBody>
      </p:sp>
      <p:sp>
        <p:nvSpPr>
          <p:cNvPr id="39" name="Text 36"/>
          <p:cNvSpPr/>
          <p:nvPr/>
        </p:nvSpPr>
        <p:spPr>
          <a:xfrm>
            <a:off x="4604004" y="5047488"/>
            <a:ext cx="3538728" cy="20116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角度范围（通常 360°）</a:t>
            </a:r>
            <a:endParaRPr lang="en-US" sz="850" dirty="0"/>
          </a:p>
        </p:txBody>
      </p:sp>
      <p:sp>
        <p:nvSpPr>
          <p:cNvPr id="41" name="Shape 38"/>
          <p:cNvSpPr/>
          <p:nvPr/>
        </p:nvSpPr>
        <p:spPr>
          <a:xfrm>
            <a:off x="4466844" y="5312664"/>
            <a:ext cx="45720" cy="512064"/>
          </a:xfrm>
          <a:prstGeom prst="rect">
            <a:avLst/>
          </a:prstGeom>
          <a:solidFill>
            <a:srgbClr val="4A6FA5"/>
          </a:solidFill>
          <a:ln/>
        </p:spPr>
        <p:txBody>
          <a:bodyPr/>
          <a:lstStyle/>
          <a:p>
            <a:endParaRPr lang="ko-KR" altLang="en-US"/>
          </a:p>
        </p:txBody>
      </p:sp>
      <p:sp>
        <p:nvSpPr>
          <p:cNvPr id="42" name="Text 39"/>
          <p:cNvSpPr/>
          <p:nvPr/>
        </p:nvSpPr>
        <p:spPr>
          <a:xfrm>
            <a:off x="4604004" y="5385816"/>
            <a:ext cx="3538728" cy="20116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Source_To_Object</a:t>
            </a:r>
            <a:endParaRPr lang="en-US" sz="950" dirty="0"/>
          </a:p>
        </p:txBody>
      </p:sp>
      <p:sp>
        <p:nvSpPr>
          <p:cNvPr id="43" name="Text 40"/>
          <p:cNvSpPr/>
          <p:nvPr/>
        </p:nvSpPr>
        <p:spPr>
          <a:xfrm>
            <a:off x="4604004" y="5586984"/>
            <a:ext cx="3538728" cy="20116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X 射线管 → 样品距离（mm）</a:t>
            </a:r>
            <a:endParaRPr lang="en-US" sz="850" dirty="0"/>
          </a:p>
        </p:txBody>
      </p:sp>
      <p:sp>
        <p:nvSpPr>
          <p:cNvPr id="45" name="Shape 42"/>
          <p:cNvSpPr/>
          <p:nvPr/>
        </p:nvSpPr>
        <p:spPr>
          <a:xfrm>
            <a:off x="4466844" y="5852160"/>
            <a:ext cx="45720" cy="512064"/>
          </a:xfrm>
          <a:prstGeom prst="rect">
            <a:avLst/>
          </a:prstGeom>
          <a:solidFill>
            <a:srgbClr val="4A6FA5"/>
          </a:solidFill>
          <a:ln/>
        </p:spPr>
        <p:txBody>
          <a:bodyPr/>
          <a:lstStyle/>
          <a:p>
            <a:endParaRPr lang="ko-KR" altLang="en-US"/>
          </a:p>
        </p:txBody>
      </p:sp>
      <p:sp>
        <p:nvSpPr>
          <p:cNvPr id="46" name="Text 43"/>
          <p:cNvSpPr/>
          <p:nvPr/>
        </p:nvSpPr>
        <p:spPr>
          <a:xfrm>
            <a:off x="4604004" y="5925312"/>
            <a:ext cx="3538728" cy="20116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Object_To_Detector</a:t>
            </a:r>
            <a:endParaRPr lang="en-US" sz="950" dirty="0"/>
          </a:p>
        </p:txBody>
      </p:sp>
      <p:sp>
        <p:nvSpPr>
          <p:cNvPr id="47" name="Text 44"/>
          <p:cNvSpPr/>
          <p:nvPr/>
        </p:nvSpPr>
        <p:spPr>
          <a:xfrm>
            <a:off x="4604004" y="6126480"/>
            <a:ext cx="3538728" cy="20116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样品 → 探测器距离（mm）</a:t>
            </a:r>
            <a:endParaRPr lang="en-US" sz="850" dirty="0"/>
          </a:p>
        </p:txBody>
      </p:sp>
      <p:sp>
        <p:nvSpPr>
          <p:cNvPr id="49" name="Shape 46"/>
          <p:cNvSpPr/>
          <p:nvPr/>
        </p:nvSpPr>
        <p:spPr>
          <a:xfrm>
            <a:off x="4466844" y="6391656"/>
            <a:ext cx="45720" cy="512064"/>
          </a:xfrm>
          <a:prstGeom prst="rect">
            <a:avLst/>
          </a:prstGeom>
          <a:solidFill>
            <a:srgbClr val="4A6FA5"/>
          </a:solidFill>
          <a:ln/>
        </p:spPr>
        <p:txBody>
          <a:bodyPr/>
          <a:lstStyle/>
          <a:p>
            <a:endParaRPr lang="ko-KR" altLang="en-US"/>
          </a:p>
        </p:txBody>
      </p:sp>
      <p:sp>
        <p:nvSpPr>
          <p:cNvPr id="50" name="Text 47"/>
          <p:cNvSpPr/>
          <p:nvPr/>
        </p:nvSpPr>
        <p:spPr>
          <a:xfrm>
            <a:off x="4604004" y="6464808"/>
            <a:ext cx="3538728" cy="20116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ScanningTime_min</a:t>
            </a:r>
            <a:endParaRPr lang="en-US" sz="950" dirty="0"/>
          </a:p>
        </p:txBody>
      </p:sp>
      <p:sp>
        <p:nvSpPr>
          <p:cNvPr id="51" name="Text 48"/>
          <p:cNvSpPr/>
          <p:nvPr/>
        </p:nvSpPr>
        <p:spPr>
          <a:xfrm>
            <a:off x="4604004" y="6665976"/>
            <a:ext cx="3538728" cy="20116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拍摄所需时间（分钟）</a:t>
            </a:r>
            <a:endParaRPr lang="en-US" sz="850" dirty="0"/>
          </a:p>
        </p:txBody>
      </p:sp>
      <p:sp>
        <p:nvSpPr>
          <p:cNvPr id="53" name="Shape 50"/>
          <p:cNvSpPr/>
          <p:nvPr/>
        </p:nvSpPr>
        <p:spPr>
          <a:xfrm>
            <a:off x="4466844" y="6931152"/>
            <a:ext cx="45720" cy="512064"/>
          </a:xfrm>
          <a:prstGeom prst="rect">
            <a:avLst/>
          </a:prstGeom>
          <a:solidFill>
            <a:srgbClr val="4A6FA5"/>
          </a:solidFill>
          <a:ln/>
        </p:spPr>
        <p:txBody>
          <a:bodyPr/>
          <a:lstStyle/>
          <a:p>
            <a:endParaRPr lang="ko-KR" altLang="en-US"/>
          </a:p>
        </p:txBody>
      </p:sp>
      <p:sp>
        <p:nvSpPr>
          <p:cNvPr id="54" name="Text 51"/>
          <p:cNvSpPr/>
          <p:nvPr/>
        </p:nvSpPr>
        <p:spPr>
          <a:xfrm>
            <a:off x="4604004" y="7004304"/>
            <a:ext cx="3538728" cy="201168"/>
          </a:xfrm>
          <a:prstGeom prst="rect">
            <a:avLst/>
          </a:prstGeom>
          <a:noFill/>
          <a:ln/>
        </p:spPr>
        <p:txBody>
          <a:bodyPr wrap="square" lIns="0" tIns="0" rIns="0" bIns="0" rtlCol="0" anchor="ctr"/>
          <a:lstStyle/>
          <a:p>
            <a:pPr marL="0" indent="0">
              <a:buNone/>
            </a:pPr>
            <a:r>
              <a:rPr lang="en-US" sz="950" b="1" dirty="0">
                <a:solidFill>
                  <a:srgbClr val="1B2A41"/>
                </a:solidFill>
                <a:latin typeface="Pretendard" pitchFamily="34" charset="0"/>
                <a:ea typeface="Pretendard" pitchFamily="34" charset="-122"/>
                <a:cs typeface="Pretendard" pitchFamily="34" charset="-120"/>
              </a:rPr>
              <a:t>Moving</a:t>
            </a:r>
            <a:endParaRPr lang="en-US" sz="950" dirty="0"/>
          </a:p>
        </p:txBody>
      </p:sp>
      <p:sp>
        <p:nvSpPr>
          <p:cNvPr id="55" name="Text 52"/>
          <p:cNvSpPr/>
          <p:nvPr/>
        </p:nvSpPr>
        <p:spPr>
          <a:xfrm>
            <a:off x="4604004" y="7205472"/>
            <a:ext cx="3538728" cy="201168"/>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Continues：持续移动 / Step：每隔一定角度停止</a:t>
            </a:r>
            <a:endParaRPr lang="en-US" sz="850" dirty="0"/>
          </a:p>
        </p:txBody>
      </p:sp>
      <p:sp>
        <p:nvSpPr>
          <p:cNvPr id="56" name="Shape 53"/>
          <p:cNvSpPr/>
          <p:nvPr/>
        </p:nvSpPr>
        <p:spPr>
          <a:xfrm>
            <a:off x="548640" y="9774936"/>
            <a:ext cx="6464808" cy="576072"/>
          </a:xfrm>
          <a:prstGeom prst="rect">
            <a:avLst/>
          </a:prstGeom>
          <a:solidFill>
            <a:srgbClr val="F4F6F8"/>
          </a:solidFill>
          <a:ln w="12700">
            <a:solidFill>
              <a:srgbClr val="0F8554"/>
            </a:solidFill>
            <a:prstDash val="solid"/>
          </a:ln>
        </p:spPr>
        <p:txBody>
          <a:bodyPr/>
          <a:lstStyle/>
          <a:p>
            <a:endParaRPr lang="ko-KR" altLang="en-US"/>
          </a:p>
        </p:txBody>
      </p:sp>
      <p:sp>
        <p:nvSpPr>
          <p:cNvPr id="57" name="Shape 54"/>
          <p:cNvSpPr/>
          <p:nvPr/>
        </p:nvSpPr>
        <p:spPr>
          <a:xfrm>
            <a:off x="548640" y="9774936"/>
            <a:ext cx="73152" cy="576072"/>
          </a:xfrm>
          <a:prstGeom prst="rect">
            <a:avLst/>
          </a:prstGeom>
          <a:solidFill>
            <a:srgbClr val="0F8554"/>
          </a:solidFill>
          <a:ln/>
        </p:spPr>
        <p:txBody>
          <a:bodyPr/>
          <a:lstStyle/>
          <a:p>
            <a:endParaRPr lang="ko-KR" altLang="en-US"/>
          </a:p>
        </p:txBody>
      </p:sp>
      <p:pic>
        <p:nvPicPr>
          <p:cNvPr id="58" name="Image 1" descr="preencoded.png"/>
          <p:cNvPicPr>
            <a:picLocks noChangeAspect="1"/>
          </p:cNvPicPr>
          <p:nvPr/>
        </p:nvPicPr>
        <p:blipFill>
          <a:blip r:embed="rId4"/>
          <a:stretch>
            <a:fillRect/>
          </a:stretch>
        </p:blipFill>
        <p:spPr>
          <a:xfrm>
            <a:off x="731520" y="9880092"/>
            <a:ext cx="292608" cy="292608"/>
          </a:xfrm>
          <a:prstGeom prst="rect">
            <a:avLst/>
          </a:prstGeom>
        </p:spPr>
      </p:pic>
      <p:sp>
        <p:nvSpPr>
          <p:cNvPr id="59" name="Text 55"/>
          <p:cNvSpPr/>
          <p:nvPr/>
        </p:nvSpPr>
        <p:spPr>
          <a:xfrm>
            <a:off x="1143000" y="9806940"/>
            <a:ext cx="5733288" cy="256032"/>
          </a:xfrm>
          <a:prstGeom prst="rect">
            <a:avLst/>
          </a:prstGeom>
          <a:noFill/>
          <a:ln/>
        </p:spPr>
        <p:txBody>
          <a:bodyPr wrap="square" lIns="0" tIns="0" rIns="0" bIns="0" rtlCol="0" anchor="ctr"/>
          <a:lstStyle/>
          <a:p>
            <a:pPr marL="0" indent="0">
              <a:buNone/>
            </a:pPr>
            <a:r>
              <a:rPr lang="en-US" sz="900" b="1" kern="0" spc="400" dirty="0">
                <a:solidFill>
                  <a:srgbClr val="0F8554"/>
                </a:solidFill>
                <a:latin typeface="Pretendard" pitchFamily="34" charset="0"/>
                <a:ea typeface="Pretendard" pitchFamily="34" charset="-122"/>
                <a:cs typeface="Pretendard" pitchFamily="34" charset="-120"/>
              </a:rPr>
              <a:t>TIP · Moving 设置</a:t>
            </a:r>
            <a:endParaRPr lang="en-US" sz="900" dirty="0"/>
          </a:p>
        </p:txBody>
      </p:sp>
      <p:sp>
        <p:nvSpPr>
          <p:cNvPr id="60" name="Text 56"/>
          <p:cNvSpPr/>
          <p:nvPr/>
        </p:nvSpPr>
        <p:spPr>
          <a:xfrm>
            <a:off x="1133856" y="10035540"/>
            <a:ext cx="5733288" cy="1828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Continues 模式可将拍摄速度设置得较快，Step 模式在一定角度停止后拍摄，因此适合高分辨率拍摄。</a:t>
            </a:r>
            <a:endParaRPr lang="en-US" sz="95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12 · 3D Inspection · 3D 检测流程</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62</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12.3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Starting CT Scan · 3D CT 拍摄开始</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Start 按钮</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所有 CT 参数设置完成后，按下 Start 按钮开始拍摄。</a:t>
            </a:r>
            <a:endParaRPr lang="en-US" sz="1000" dirty="0"/>
          </a:p>
        </p:txBody>
      </p:sp>
      <p:sp>
        <p:nvSpPr>
          <p:cNvPr id="15" name="Shape 13"/>
          <p:cNvSpPr/>
          <p:nvPr/>
        </p:nvSpPr>
        <p:spPr>
          <a:xfrm>
            <a:off x="548640" y="1920240"/>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1920240"/>
            <a:ext cx="777240" cy="960120"/>
          </a:xfrm>
          <a:prstGeom prst="rect">
            <a:avLst/>
          </a:prstGeom>
          <a:solidFill>
            <a:srgbClr val="4A6FA5"/>
          </a:solidFill>
          <a:ln/>
        </p:spPr>
        <p:txBody>
          <a:bodyPr/>
          <a:lstStyle/>
          <a:p>
            <a:endParaRPr lang="ko-KR" altLang="en-US"/>
          </a:p>
        </p:txBody>
      </p:sp>
      <p:sp>
        <p:nvSpPr>
          <p:cNvPr id="17" name="Text 15"/>
          <p:cNvSpPr/>
          <p:nvPr/>
        </p:nvSpPr>
        <p:spPr>
          <a:xfrm>
            <a:off x="548640" y="1920240"/>
            <a:ext cx="777240" cy="960120"/>
          </a:xfrm>
          <a:prstGeom prst="rect">
            <a:avLst/>
          </a:prstGeom>
          <a:noFill/>
          <a:ln/>
        </p:spPr>
        <p:txBody>
          <a:bodyPr wrap="square" lIns="0" tIns="0" rIns="0" bIns="0" rtlCol="0" anchor="ctr"/>
          <a:lstStyle/>
          <a:p>
            <a:pPr marL="0" indent="0" algn="ctr">
              <a:buNone/>
            </a:pPr>
            <a:r>
              <a:rPr lang="en-US" sz="3800" b="1" dirty="0">
                <a:solidFill>
                  <a:srgbClr val="FFFFFF"/>
                </a:solidFill>
                <a:latin typeface="Pretendard" pitchFamily="34" charset="0"/>
                <a:ea typeface="Pretendard" pitchFamily="34" charset="-122"/>
                <a:cs typeface="Pretendard" pitchFamily="34" charset="-120"/>
              </a:rPr>
              <a:t>1</a:t>
            </a:r>
            <a:endParaRPr lang="en-US" sz="3800" dirty="0"/>
          </a:p>
        </p:txBody>
      </p:sp>
      <p:sp>
        <p:nvSpPr>
          <p:cNvPr id="18" name="Text 16"/>
          <p:cNvSpPr/>
          <p:nvPr/>
        </p:nvSpPr>
        <p:spPr>
          <a:xfrm>
            <a:off x="1463040" y="2057400"/>
            <a:ext cx="5458968" cy="27432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参数最终确认</a:t>
            </a:r>
            <a:endParaRPr lang="en-US" sz="1400" dirty="0"/>
          </a:p>
        </p:txBody>
      </p:sp>
      <p:sp>
        <p:nvSpPr>
          <p:cNvPr id="19" name="Text 17"/>
          <p:cNvSpPr/>
          <p:nvPr/>
        </p:nvSpPr>
        <p:spPr>
          <a:xfrm>
            <a:off x="1463040" y="2377440"/>
            <a:ext cx="5458968" cy="45720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确认所有参数是否正常输入。</a:t>
            </a:r>
            <a:endParaRPr lang="en-US" sz="1050" dirty="0"/>
          </a:p>
        </p:txBody>
      </p:sp>
      <p:sp>
        <p:nvSpPr>
          <p:cNvPr id="20" name="Shape 18"/>
          <p:cNvSpPr/>
          <p:nvPr/>
        </p:nvSpPr>
        <p:spPr>
          <a:xfrm>
            <a:off x="548640" y="2971800"/>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21" name="Shape 19"/>
          <p:cNvSpPr/>
          <p:nvPr/>
        </p:nvSpPr>
        <p:spPr>
          <a:xfrm>
            <a:off x="548640" y="2971800"/>
            <a:ext cx="777240" cy="960120"/>
          </a:xfrm>
          <a:prstGeom prst="rect">
            <a:avLst/>
          </a:prstGeom>
          <a:solidFill>
            <a:srgbClr val="0F8554"/>
          </a:solidFill>
          <a:ln/>
        </p:spPr>
        <p:txBody>
          <a:bodyPr/>
          <a:lstStyle/>
          <a:p>
            <a:endParaRPr lang="ko-KR" altLang="en-US"/>
          </a:p>
        </p:txBody>
      </p:sp>
      <p:sp>
        <p:nvSpPr>
          <p:cNvPr id="22" name="Text 20"/>
          <p:cNvSpPr/>
          <p:nvPr/>
        </p:nvSpPr>
        <p:spPr>
          <a:xfrm>
            <a:off x="548640" y="2971800"/>
            <a:ext cx="777240" cy="960120"/>
          </a:xfrm>
          <a:prstGeom prst="rect">
            <a:avLst/>
          </a:prstGeom>
          <a:noFill/>
          <a:ln/>
        </p:spPr>
        <p:txBody>
          <a:bodyPr wrap="square" lIns="0" tIns="0" rIns="0" bIns="0" rtlCol="0" anchor="ctr"/>
          <a:lstStyle/>
          <a:p>
            <a:pPr marL="0" indent="0" algn="ctr">
              <a:buNone/>
            </a:pPr>
            <a:r>
              <a:rPr lang="en-US" sz="3800" b="1" dirty="0">
                <a:solidFill>
                  <a:srgbClr val="FFFFFF"/>
                </a:solidFill>
                <a:latin typeface="Pretendard" pitchFamily="34" charset="0"/>
                <a:ea typeface="Pretendard" pitchFamily="34" charset="-122"/>
                <a:cs typeface="Pretendard" pitchFamily="34" charset="-120"/>
              </a:rPr>
              <a:t>2</a:t>
            </a:r>
            <a:endParaRPr lang="en-US" sz="3800" dirty="0"/>
          </a:p>
        </p:txBody>
      </p:sp>
      <p:sp>
        <p:nvSpPr>
          <p:cNvPr id="23" name="Text 21"/>
          <p:cNvSpPr/>
          <p:nvPr/>
        </p:nvSpPr>
        <p:spPr>
          <a:xfrm>
            <a:off x="1463040" y="3108960"/>
            <a:ext cx="5458968" cy="274320"/>
          </a:xfrm>
          <a:prstGeom prst="rect">
            <a:avLst/>
          </a:prstGeom>
          <a:noFill/>
          <a:ln/>
        </p:spPr>
        <p:txBody>
          <a:bodyPr wrap="square" lIns="0" tIns="0" rIns="0" bIns="0" rtlCol="0" anchor="ctr"/>
          <a:lstStyle/>
          <a:p>
            <a:pPr marL="0" indent="0">
              <a:buNone/>
            </a:pPr>
            <a:r>
              <a:rPr lang="en-US" sz="1400" b="1" dirty="0">
                <a:solidFill>
                  <a:srgbClr val="1B2A41"/>
                </a:solidFill>
                <a:latin typeface="Pretendard" pitchFamily="34" charset="0"/>
                <a:ea typeface="Pretendard" pitchFamily="34" charset="-122"/>
                <a:cs typeface="Pretendard" pitchFamily="34" charset="-120"/>
              </a:rPr>
              <a:t>点击 Start 按钮</a:t>
            </a:r>
            <a:endParaRPr lang="en-US" sz="1400" dirty="0"/>
          </a:p>
        </p:txBody>
      </p:sp>
      <p:sp>
        <p:nvSpPr>
          <p:cNvPr id="24" name="Text 22"/>
          <p:cNvSpPr/>
          <p:nvPr/>
        </p:nvSpPr>
        <p:spPr>
          <a:xfrm>
            <a:off x="1463040" y="3429000"/>
            <a:ext cx="5458968" cy="45720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按下 CT 参数窗口下方的「Start」按钮开始 CT 拍摄。</a:t>
            </a:r>
            <a:endParaRPr lang="en-US" sz="1050" dirty="0"/>
          </a:p>
        </p:txBody>
      </p:sp>
      <p:sp>
        <p:nvSpPr>
          <p:cNvPr id="25" name="Shape 23"/>
          <p:cNvSpPr/>
          <p:nvPr/>
        </p:nvSpPr>
        <p:spPr>
          <a:xfrm>
            <a:off x="548640" y="4160520"/>
            <a:ext cx="6464808" cy="5303520"/>
          </a:xfrm>
          <a:prstGeom prst="rect">
            <a:avLst/>
          </a:prstGeom>
          <a:solidFill>
            <a:srgbClr val="F4F6F8"/>
          </a:solidFill>
          <a:ln w="12700">
            <a:solidFill>
              <a:srgbClr val="DDE3EA"/>
            </a:solidFill>
            <a:prstDash val="solid"/>
          </a:ln>
        </p:spPr>
        <p:txBody>
          <a:bodyPr/>
          <a:lstStyle/>
          <a:p>
            <a:endParaRPr lang="ko-KR" altLang="en-US"/>
          </a:p>
        </p:txBody>
      </p:sp>
      <p:pic>
        <p:nvPicPr>
          <p:cNvPr id="26" name="Image 0" descr="/home/claude/sample/imgs/image77.png"/>
          <p:cNvPicPr>
            <a:picLocks noChangeAspect="1"/>
          </p:cNvPicPr>
          <p:nvPr/>
        </p:nvPicPr>
        <p:blipFill>
          <a:blip r:embed="rId3"/>
          <a:srcRect/>
          <a:stretch/>
        </p:blipFill>
        <p:spPr>
          <a:xfrm>
            <a:off x="621792" y="4233672"/>
            <a:ext cx="6318504" cy="4937760"/>
          </a:xfrm>
          <a:prstGeom prst="rect">
            <a:avLst/>
          </a:prstGeom>
        </p:spPr>
      </p:pic>
      <p:sp>
        <p:nvSpPr>
          <p:cNvPr id="27" name="Text 24"/>
          <p:cNvSpPr/>
          <p:nvPr/>
        </p:nvSpPr>
        <p:spPr>
          <a:xfrm>
            <a:off x="548640" y="918972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12.4 · CT 参数 — Start 按钮位置</a:t>
            </a:r>
            <a:endParaRPr lang="en-US" sz="850" dirty="0"/>
          </a:p>
        </p:txBody>
      </p:sp>
      <p:sp>
        <p:nvSpPr>
          <p:cNvPr id="28" name="Shape 25"/>
          <p:cNvSpPr/>
          <p:nvPr/>
        </p:nvSpPr>
        <p:spPr>
          <a:xfrm>
            <a:off x="548640" y="9729216"/>
            <a:ext cx="6464808" cy="557784"/>
          </a:xfrm>
          <a:prstGeom prst="rect">
            <a:avLst/>
          </a:prstGeom>
          <a:solidFill>
            <a:srgbClr val="F4F6F8"/>
          </a:solidFill>
          <a:ln w="12700">
            <a:solidFill>
              <a:srgbClr val="005EB8"/>
            </a:solidFill>
            <a:prstDash val="solid"/>
          </a:ln>
        </p:spPr>
        <p:txBody>
          <a:bodyPr/>
          <a:lstStyle/>
          <a:p>
            <a:endParaRPr lang="ko-KR" altLang="en-US"/>
          </a:p>
        </p:txBody>
      </p:sp>
      <p:sp>
        <p:nvSpPr>
          <p:cNvPr id="29" name="Shape 26"/>
          <p:cNvSpPr/>
          <p:nvPr/>
        </p:nvSpPr>
        <p:spPr>
          <a:xfrm>
            <a:off x="548640" y="9729216"/>
            <a:ext cx="73152" cy="557784"/>
          </a:xfrm>
          <a:prstGeom prst="rect">
            <a:avLst/>
          </a:prstGeom>
          <a:solidFill>
            <a:srgbClr val="005EB8"/>
          </a:solidFill>
          <a:ln/>
        </p:spPr>
        <p:txBody>
          <a:bodyPr/>
          <a:lstStyle/>
          <a:p>
            <a:endParaRPr lang="ko-KR" altLang="en-US"/>
          </a:p>
        </p:txBody>
      </p:sp>
      <p:pic>
        <p:nvPicPr>
          <p:cNvPr id="30" name="Image 1" descr="preencoded.png"/>
          <p:cNvPicPr>
            <a:picLocks noChangeAspect="1"/>
          </p:cNvPicPr>
          <p:nvPr/>
        </p:nvPicPr>
        <p:blipFill>
          <a:blip r:embed="rId4"/>
          <a:stretch>
            <a:fillRect/>
          </a:stretch>
        </p:blipFill>
        <p:spPr>
          <a:xfrm>
            <a:off x="713232" y="9866376"/>
            <a:ext cx="292608" cy="292608"/>
          </a:xfrm>
          <a:prstGeom prst="rect">
            <a:avLst/>
          </a:prstGeom>
        </p:spPr>
      </p:pic>
      <p:sp>
        <p:nvSpPr>
          <p:cNvPr id="31" name="Text 27"/>
          <p:cNvSpPr/>
          <p:nvPr/>
        </p:nvSpPr>
        <p:spPr>
          <a:xfrm>
            <a:off x="1143000" y="9738360"/>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拍摄过程中无法开门</a:t>
            </a:r>
            <a:endParaRPr lang="en-US" sz="900" dirty="0"/>
          </a:p>
        </p:txBody>
      </p:sp>
      <p:sp>
        <p:nvSpPr>
          <p:cNvPr id="32" name="Text 28"/>
          <p:cNvSpPr/>
          <p:nvPr/>
        </p:nvSpPr>
        <p:spPr>
          <a:xfrm>
            <a:off x="1143000" y="9994392"/>
            <a:ext cx="5733288" cy="164592"/>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CT 拍摄期间切勿尝试打开设备门。拍摄结束后 X-RAY 自动关闭即可开门。</a:t>
            </a:r>
            <a:endParaRPr lang="en-US" sz="95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12 · 3D Inspection · 3D 检测流程</a:t>
            </a:r>
            <a:endParaRPr lang="en-US" sz="850" dirty="0"/>
          </a:p>
        </p:txBody>
      </p:sp>
      <p:sp>
        <p:nvSpPr>
          <p:cNvPr id="6" name="Shape 4"/>
          <p:cNvSpPr/>
          <p:nvPr/>
        </p:nvSpPr>
        <p:spPr>
          <a:xfrm>
            <a:off x="548640" y="1038688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63</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12.4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3D Recon (VXRE) · 3D 重建 — InLine</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体积重建</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CT 拍摄完成后，通过 InLine 程序重建为 3D 体积数据。</a:t>
            </a:r>
            <a:endParaRPr lang="en-US" sz="1000" dirty="0"/>
          </a:p>
        </p:txBody>
      </p:sp>
      <p:sp>
        <p:nvSpPr>
          <p:cNvPr id="15" name="Shape 13"/>
          <p:cNvSpPr/>
          <p:nvPr/>
        </p:nvSpPr>
        <p:spPr>
          <a:xfrm>
            <a:off x="548640" y="19202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16" name="Shape 14"/>
          <p:cNvSpPr/>
          <p:nvPr/>
        </p:nvSpPr>
        <p:spPr>
          <a:xfrm>
            <a:off x="548640" y="1920240"/>
            <a:ext cx="731520" cy="822960"/>
          </a:xfrm>
          <a:prstGeom prst="rect">
            <a:avLst/>
          </a:prstGeom>
          <a:solidFill>
            <a:srgbClr val="1B2A41"/>
          </a:solidFill>
          <a:ln/>
        </p:spPr>
        <p:txBody>
          <a:bodyPr/>
          <a:lstStyle/>
          <a:p>
            <a:endParaRPr lang="ko-KR" altLang="en-US"/>
          </a:p>
        </p:txBody>
      </p:sp>
      <p:sp>
        <p:nvSpPr>
          <p:cNvPr id="17" name="Text 15"/>
          <p:cNvSpPr/>
          <p:nvPr/>
        </p:nvSpPr>
        <p:spPr>
          <a:xfrm>
            <a:off x="548640" y="1920240"/>
            <a:ext cx="731520" cy="822960"/>
          </a:xfrm>
          <a:prstGeom prst="rect">
            <a:avLst/>
          </a:prstGeom>
          <a:noFill/>
          <a:ln/>
        </p:spPr>
        <p:txBody>
          <a:bodyPr wrap="square" lIns="0" tIns="0" rIns="0" bIns="0" rtlCol="0" anchor="ctr"/>
          <a:lstStyle/>
          <a:p>
            <a:pPr marL="0" indent="0" algn="ctr">
              <a:buNone/>
            </a:pPr>
            <a:r>
              <a:rPr lang="en-US" sz="3400" b="1" dirty="0">
                <a:solidFill>
                  <a:srgbClr val="FFFFFF"/>
                </a:solidFill>
                <a:latin typeface="Pretendard" pitchFamily="34" charset="0"/>
                <a:ea typeface="Pretendard" pitchFamily="34" charset="-122"/>
                <a:cs typeface="Pretendard" pitchFamily="34" charset="-120"/>
              </a:rPr>
              <a:t>1</a:t>
            </a:r>
            <a:endParaRPr lang="en-US" sz="3400" dirty="0"/>
          </a:p>
        </p:txBody>
      </p:sp>
      <p:sp>
        <p:nvSpPr>
          <p:cNvPr id="18" name="Text 16"/>
          <p:cNvSpPr/>
          <p:nvPr/>
        </p:nvSpPr>
        <p:spPr>
          <a:xfrm>
            <a:off x="1417320" y="2011680"/>
            <a:ext cx="550468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运行 InLine 程序</a:t>
            </a:r>
            <a:endParaRPr lang="en-US" sz="1300" dirty="0"/>
          </a:p>
        </p:txBody>
      </p:sp>
      <p:sp>
        <p:nvSpPr>
          <p:cNvPr id="19" name="Text 17"/>
          <p:cNvSpPr/>
          <p:nvPr/>
        </p:nvSpPr>
        <p:spPr>
          <a:xfrm>
            <a:off x="1417320" y="2331720"/>
            <a:ext cx="5504688" cy="384048"/>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运行重建软件 InLine 程序。</a:t>
            </a:r>
            <a:endParaRPr lang="en-US" sz="1000" dirty="0"/>
          </a:p>
        </p:txBody>
      </p:sp>
      <p:sp>
        <p:nvSpPr>
          <p:cNvPr id="20" name="Shape 18"/>
          <p:cNvSpPr/>
          <p:nvPr/>
        </p:nvSpPr>
        <p:spPr>
          <a:xfrm>
            <a:off x="548640" y="28346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21" name="Shape 19"/>
          <p:cNvSpPr/>
          <p:nvPr/>
        </p:nvSpPr>
        <p:spPr>
          <a:xfrm>
            <a:off x="548640" y="2834640"/>
            <a:ext cx="731520" cy="822960"/>
          </a:xfrm>
          <a:prstGeom prst="rect">
            <a:avLst/>
          </a:prstGeom>
          <a:solidFill>
            <a:srgbClr val="1B2A41"/>
          </a:solidFill>
          <a:ln/>
        </p:spPr>
        <p:txBody>
          <a:bodyPr/>
          <a:lstStyle/>
          <a:p>
            <a:endParaRPr lang="ko-KR" altLang="en-US"/>
          </a:p>
        </p:txBody>
      </p:sp>
      <p:sp>
        <p:nvSpPr>
          <p:cNvPr id="22" name="Text 20"/>
          <p:cNvSpPr/>
          <p:nvPr/>
        </p:nvSpPr>
        <p:spPr>
          <a:xfrm>
            <a:off x="548640" y="2834640"/>
            <a:ext cx="731520" cy="822960"/>
          </a:xfrm>
          <a:prstGeom prst="rect">
            <a:avLst/>
          </a:prstGeom>
          <a:noFill/>
          <a:ln/>
        </p:spPr>
        <p:txBody>
          <a:bodyPr wrap="square" lIns="0" tIns="0" rIns="0" bIns="0" rtlCol="0" anchor="ctr"/>
          <a:lstStyle/>
          <a:p>
            <a:pPr marL="0" indent="0" algn="ctr">
              <a:buNone/>
            </a:pPr>
            <a:r>
              <a:rPr lang="en-US" sz="3400" b="1" dirty="0">
                <a:solidFill>
                  <a:srgbClr val="FFFFFF"/>
                </a:solidFill>
                <a:latin typeface="Pretendard" pitchFamily="34" charset="0"/>
                <a:ea typeface="Pretendard" pitchFamily="34" charset="-122"/>
                <a:cs typeface="Pretendard" pitchFamily="34" charset="-120"/>
              </a:rPr>
              <a:t>2</a:t>
            </a:r>
            <a:endParaRPr lang="en-US" sz="3400" dirty="0"/>
          </a:p>
        </p:txBody>
      </p:sp>
      <p:sp>
        <p:nvSpPr>
          <p:cNvPr id="23" name="Text 21"/>
          <p:cNvSpPr/>
          <p:nvPr/>
        </p:nvSpPr>
        <p:spPr>
          <a:xfrm>
            <a:off x="1417320" y="2926080"/>
            <a:ext cx="550468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确认 Cmd 窗口消息</a:t>
            </a:r>
            <a:endParaRPr lang="en-US" sz="1300" dirty="0"/>
          </a:p>
        </p:txBody>
      </p:sp>
      <p:sp>
        <p:nvSpPr>
          <p:cNvPr id="24" name="Text 22"/>
          <p:cNvSpPr/>
          <p:nvPr/>
        </p:nvSpPr>
        <p:spPr>
          <a:xfrm>
            <a:off x="1417320" y="3246120"/>
            <a:ext cx="5504688" cy="384048"/>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确认 Cmd 窗口是否出现「waiting for ct data..」字样。</a:t>
            </a:r>
            <a:endParaRPr lang="en-US" sz="1000" dirty="0"/>
          </a:p>
        </p:txBody>
      </p:sp>
      <p:sp>
        <p:nvSpPr>
          <p:cNvPr id="25" name="Shape 23"/>
          <p:cNvSpPr/>
          <p:nvPr/>
        </p:nvSpPr>
        <p:spPr>
          <a:xfrm>
            <a:off x="548640" y="3749040"/>
            <a:ext cx="6464808" cy="822960"/>
          </a:xfrm>
          <a:prstGeom prst="rect">
            <a:avLst/>
          </a:prstGeom>
          <a:solidFill>
            <a:srgbClr val="FFFFFF"/>
          </a:solidFill>
          <a:ln w="12700">
            <a:solidFill>
              <a:srgbClr val="DDE3EA"/>
            </a:solidFill>
            <a:prstDash val="solid"/>
          </a:ln>
        </p:spPr>
        <p:txBody>
          <a:bodyPr/>
          <a:lstStyle/>
          <a:p>
            <a:endParaRPr lang="ko-KR" altLang="en-US"/>
          </a:p>
        </p:txBody>
      </p:sp>
      <p:sp>
        <p:nvSpPr>
          <p:cNvPr id="26" name="Shape 24"/>
          <p:cNvSpPr/>
          <p:nvPr/>
        </p:nvSpPr>
        <p:spPr>
          <a:xfrm>
            <a:off x="548640" y="3749040"/>
            <a:ext cx="731520" cy="822960"/>
          </a:xfrm>
          <a:prstGeom prst="rect">
            <a:avLst/>
          </a:prstGeom>
          <a:solidFill>
            <a:srgbClr val="1B2A41"/>
          </a:solidFill>
          <a:ln/>
        </p:spPr>
        <p:txBody>
          <a:bodyPr/>
          <a:lstStyle/>
          <a:p>
            <a:endParaRPr lang="ko-KR" altLang="en-US"/>
          </a:p>
        </p:txBody>
      </p:sp>
      <p:sp>
        <p:nvSpPr>
          <p:cNvPr id="27" name="Text 25"/>
          <p:cNvSpPr/>
          <p:nvPr/>
        </p:nvSpPr>
        <p:spPr>
          <a:xfrm>
            <a:off x="548640" y="3749040"/>
            <a:ext cx="731520" cy="822960"/>
          </a:xfrm>
          <a:prstGeom prst="rect">
            <a:avLst/>
          </a:prstGeom>
          <a:noFill/>
          <a:ln/>
        </p:spPr>
        <p:txBody>
          <a:bodyPr wrap="square" lIns="0" tIns="0" rIns="0" bIns="0" rtlCol="0" anchor="ctr"/>
          <a:lstStyle/>
          <a:p>
            <a:pPr marL="0" indent="0" algn="ctr">
              <a:buNone/>
            </a:pPr>
            <a:r>
              <a:rPr lang="en-US" sz="3400" b="1" dirty="0">
                <a:solidFill>
                  <a:srgbClr val="FFFFFF"/>
                </a:solidFill>
                <a:latin typeface="Pretendard" pitchFamily="34" charset="0"/>
                <a:ea typeface="Pretendard" pitchFamily="34" charset="-122"/>
                <a:cs typeface="Pretendard" pitchFamily="34" charset="-120"/>
              </a:rPr>
              <a:t>3</a:t>
            </a:r>
            <a:endParaRPr lang="en-US" sz="3400" dirty="0"/>
          </a:p>
        </p:txBody>
      </p:sp>
      <p:sp>
        <p:nvSpPr>
          <p:cNvPr id="28" name="Text 26"/>
          <p:cNvSpPr/>
          <p:nvPr/>
        </p:nvSpPr>
        <p:spPr>
          <a:xfrm>
            <a:off x="1417320" y="3840480"/>
            <a:ext cx="550468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开始拍摄</a:t>
            </a:r>
            <a:endParaRPr lang="en-US" sz="1300" dirty="0"/>
          </a:p>
        </p:txBody>
      </p:sp>
      <p:sp>
        <p:nvSpPr>
          <p:cNvPr id="29" name="Text 27"/>
          <p:cNvSpPr/>
          <p:nvPr/>
        </p:nvSpPr>
        <p:spPr>
          <a:xfrm>
            <a:off x="1417320" y="4160520"/>
            <a:ext cx="5504688" cy="384048"/>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确认该字样后开始 CT 拍摄。</a:t>
            </a:r>
            <a:endParaRPr lang="en-US" sz="1000" dirty="0"/>
          </a:p>
        </p:txBody>
      </p:sp>
      <p:sp>
        <p:nvSpPr>
          <p:cNvPr id="30" name="Shape 28"/>
          <p:cNvSpPr/>
          <p:nvPr/>
        </p:nvSpPr>
        <p:spPr>
          <a:xfrm>
            <a:off x="548640" y="4800600"/>
            <a:ext cx="6464808" cy="2560320"/>
          </a:xfrm>
          <a:prstGeom prst="rect">
            <a:avLst/>
          </a:prstGeom>
          <a:solidFill>
            <a:srgbClr val="F4F6F8"/>
          </a:solidFill>
          <a:ln w="12700">
            <a:solidFill>
              <a:srgbClr val="DDE3EA"/>
            </a:solidFill>
            <a:prstDash val="solid"/>
          </a:ln>
        </p:spPr>
        <p:txBody>
          <a:bodyPr/>
          <a:lstStyle/>
          <a:p>
            <a:endParaRPr lang="ko-KR" altLang="en-US"/>
          </a:p>
        </p:txBody>
      </p:sp>
      <p:pic>
        <p:nvPicPr>
          <p:cNvPr id="31" name="Image 0" descr="/home/claude/sample/imgs/image78.png"/>
          <p:cNvPicPr>
            <a:picLocks noChangeAspect="1"/>
          </p:cNvPicPr>
          <p:nvPr/>
        </p:nvPicPr>
        <p:blipFill>
          <a:blip r:embed="rId3"/>
          <a:srcRect/>
          <a:stretch/>
        </p:blipFill>
        <p:spPr>
          <a:xfrm>
            <a:off x="621792" y="4873752"/>
            <a:ext cx="6318504" cy="2194560"/>
          </a:xfrm>
          <a:prstGeom prst="rect">
            <a:avLst/>
          </a:prstGeom>
        </p:spPr>
      </p:pic>
      <p:sp>
        <p:nvSpPr>
          <p:cNvPr id="32" name="Text 29"/>
          <p:cNvSpPr/>
          <p:nvPr/>
        </p:nvSpPr>
        <p:spPr>
          <a:xfrm>
            <a:off x="548640" y="708660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12.5 · InLine — 确认 "Waiting for ct data" 消息</a:t>
            </a:r>
            <a:endParaRPr lang="en-US" sz="850" dirty="0"/>
          </a:p>
        </p:txBody>
      </p:sp>
      <p:sp>
        <p:nvSpPr>
          <p:cNvPr id="33" name="Shape 30"/>
          <p:cNvSpPr/>
          <p:nvPr/>
        </p:nvSpPr>
        <p:spPr>
          <a:xfrm>
            <a:off x="548640" y="9197468"/>
            <a:ext cx="6464808" cy="1060704"/>
          </a:xfrm>
          <a:prstGeom prst="rect">
            <a:avLst/>
          </a:prstGeom>
          <a:solidFill>
            <a:srgbClr val="F4F6F8"/>
          </a:solidFill>
          <a:ln w="12700">
            <a:solidFill>
              <a:srgbClr val="005EB8"/>
            </a:solidFill>
            <a:prstDash val="solid"/>
          </a:ln>
        </p:spPr>
        <p:txBody>
          <a:bodyPr/>
          <a:lstStyle/>
          <a:p>
            <a:endParaRPr lang="ko-KR" altLang="en-US"/>
          </a:p>
        </p:txBody>
      </p:sp>
      <p:sp>
        <p:nvSpPr>
          <p:cNvPr id="34" name="Shape 31"/>
          <p:cNvSpPr/>
          <p:nvPr/>
        </p:nvSpPr>
        <p:spPr>
          <a:xfrm>
            <a:off x="548640" y="9197468"/>
            <a:ext cx="73152" cy="1060704"/>
          </a:xfrm>
          <a:prstGeom prst="rect">
            <a:avLst/>
          </a:prstGeom>
          <a:solidFill>
            <a:srgbClr val="005EB8"/>
          </a:solidFill>
          <a:ln/>
        </p:spPr>
        <p:txBody>
          <a:bodyPr/>
          <a:lstStyle/>
          <a:p>
            <a:endParaRPr lang="ko-KR" altLang="en-US"/>
          </a:p>
        </p:txBody>
      </p:sp>
      <p:pic>
        <p:nvPicPr>
          <p:cNvPr id="35" name="Image 1" descr="preencoded.png"/>
          <p:cNvPicPr>
            <a:picLocks noChangeAspect="1"/>
          </p:cNvPicPr>
          <p:nvPr/>
        </p:nvPicPr>
        <p:blipFill>
          <a:blip r:embed="rId4"/>
          <a:stretch>
            <a:fillRect/>
          </a:stretch>
        </p:blipFill>
        <p:spPr>
          <a:xfrm>
            <a:off x="731520" y="9362060"/>
            <a:ext cx="292608" cy="292608"/>
          </a:xfrm>
          <a:prstGeom prst="rect">
            <a:avLst/>
          </a:prstGeom>
        </p:spPr>
      </p:pic>
      <p:sp>
        <p:nvSpPr>
          <p:cNvPr id="36" name="Text 32"/>
          <p:cNvSpPr/>
          <p:nvPr/>
        </p:nvSpPr>
        <p:spPr>
          <a:xfrm>
            <a:off x="1143000" y="9316340"/>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重建顺序</a:t>
            </a:r>
            <a:endParaRPr lang="en-US" sz="900" dirty="0"/>
          </a:p>
        </p:txBody>
      </p:sp>
      <p:sp>
        <p:nvSpPr>
          <p:cNvPr id="37" name="Text 33"/>
          <p:cNvSpPr/>
          <p:nvPr/>
        </p:nvSpPr>
        <p:spPr>
          <a:xfrm>
            <a:off x="1143000" y="9563228"/>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遵守 InLine → CT 拍摄顺序</a:t>
            </a:r>
            <a:endParaRPr lang="en-US" sz="1200" dirty="0"/>
          </a:p>
        </p:txBody>
      </p:sp>
      <p:sp>
        <p:nvSpPr>
          <p:cNvPr id="38" name="Text 34"/>
          <p:cNvSpPr/>
          <p:nvPr/>
        </p:nvSpPr>
        <p:spPr>
          <a:xfrm>
            <a:off x="1143000" y="9837548"/>
            <a:ext cx="5733288" cy="347472"/>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务必先运行 InLine 程序，确认显示「waiting for ct data..」消息后再开始 CT 拍摄。若颠倒顺序，重建数据可能丢失。</a:t>
            </a:r>
            <a:endParaRPr lang="en-US" sz="95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13</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故障排除</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故障排除及附加信息</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13.1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X-Ray Warmup 异常</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X-Ray Warmup 故障</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13.2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无图像显示时</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无图像显示</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13.3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轴不移动时</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轴不移动</a:t>
            </a:r>
            <a:endParaRPr lang="en-US" sz="950" dirty="0"/>
          </a:p>
        </p:txBody>
      </p:sp>
      <p:sp>
        <p:nvSpPr>
          <p:cNvPr id="23" name="Shape 21"/>
          <p:cNvSpPr/>
          <p:nvPr/>
        </p:nvSpPr>
        <p:spPr>
          <a:xfrm>
            <a:off x="548640" y="6885432"/>
            <a:ext cx="6464808" cy="4572"/>
          </a:xfrm>
          <a:prstGeom prst="rect">
            <a:avLst/>
          </a:prstGeom>
          <a:solidFill>
            <a:srgbClr val="DDE3EA"/>
          </a:solidFill>
          <a:ln/>
        </p:spPr>
        <p:txBody>
          <a:bodyPr/>
          <a:lstStyle/>
          <a:p>
            <a:endParaRPr lang="ko-KR" altLang="en-US"/>
          </a:p>
        </p:txBody>
      </p:sp>
      <p:sp>
        <p:nvSpPr>
          <p:cNvPr id="24" name="Text 22"/>
          <p:cNvSpPr/>
          <p:nvPr/>
        </p:nvSpPr>
        <p:spPr>
          <a:xfrm>
            <a:off x="548640" y="690372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13.4</a:t>
            </a:r>
            <a:endParaRPr lang="en-US" sz="1600" dirty="0"/>
          </a:p>
        </p:txBody>
      </p:sp>
      <p:sp>
        <p:nvSpPr>
          <p:cNvPr id="25" name="Text 23"/>
          <p:cNvSpPr/>
          <p:nvPr/>
        </p:nvSpPr>
        <p:spPr>
          <a:xfrm>
            <a:off x="1463040" y="690372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PC 连接问题</a:t>
            </a:r>
            <a:endParaRPr lang="en-US" sz="1200" dirty="0"/>
          </a:p>
        </p:txBody>
      </p:sp>
      <p:sp>
        <p:nvSpPr>
          <p:cNvPr id="26" name="Text 24"/>
          <p:cNvSpPr/>
          <p:nvPr/>
        </p:nvSpPr>
        <p:spPr>
          <a:xfrm>
            <a:off x="1463040" y="717804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PC 连接问题</a:t>
            </a:r>
            <a:endParaRPr lang="en-US" sz="950" dirty="0"/>
          </a:p>
        </p:txBody>
      </p:sp>
      <p:sp>
        <p:nvSpPr>
          <p:cNvPr id="27" name="Text 25"/>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13 · Troubleshooting · 故障排除</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66</a:t>
            </a:r>
            <a:endParaRPr lang="en-US" sz="1000" dirty="0"/>
          </a:p>
        </p:txBody>
      </p:sp>
      <p:sp>
        <p:nvSpPr>
          <p:cNvPr id="10" name="Shape 8"/>
          <p:cNvSpPr/>
          <p:nvPr/>
        </p:nvSpPr>
        <p:spPr>
          <a:xfrm>
            <a:off x="548640" y="777240"/>
            <a:ext cx="91440" cy="502920"/>
          </a:xfrm>
          <a:prstGeom prst="rect">
            <a:avLst/>
          </a:prstGeom>
          <a:solidFill>
            <a:srgbClr val="FF8200"/>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13.1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X-Ray Warmup Failure · X-Ray Warmup 异常</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常见问题</a:t>
            </a:r>
            <a:endParaRPr lang="en-US" sz="1000" dirty="0"/>
          </a:p>
        </p:txBody>
      </p:sp>
      <p:sp>
        <p:nvSpPr>
          <p:cNvPr id="14" name="Shape 12"/>
          <p:cNvSpPr/>
          <p:nvPr/>
        </p:nvSpPr>
        <p:spPr>
          <a:xfrm>
            <a:off x="548640" y="1417320"/>
            <a:ext cx="6464808" cy="777240"/>
          </a:xfrm>
          <a:prstGeom prst="rect">
            <a:avLst/>
          </a:prstGeom>
          <a:solidFill>
            <a:srgbClr val="FEF3C7"/>
          </a:solidFill>
          <a:ln w="12700">
            <a:solidFill>
              <a:srgbClr val="FF8200"/>
            </a:solidFill>
            <a:prstDash val="solid"/>
          </a:ln>
        </p:spPr>
        <p:txBody>
          <a:bodyPr/>
          <a:lstStyle/>
          <a:p>
            <a:endParaRPr lang="ko-KR" altLang="en-US"/>
          </a:p>
        </p:txBody>
      </p:sp>
      <p:sp>
        <p:nvSpPr>
          <p:cNvPr id="15" name="Shape 13"/>
          <p:cNvSpPr/>
          <p:nvPr/>
        </p:nvSpPr>
        <p:spPr>
          <a:xfrm>
            <a:off x="548640" y="1417320"/>
            <a:ext cx="73152" cy="777240"/>
          </a:xfrm>
          <a:prstGeom prst="rect">
            <a:avLst/>
          </a:prstGeom>
          <a:solidFill>
            <a:srgbClr val="FF8200"/>
          </a:solidFill>
          <a:ln/>
        </p:spPr>
        <p:txBody>
          <a:bodyPr/>
          <a:lstStyle/>
          <a:p>
            <a:endParaRPr lang="ko-KR" altLang="en-US"/>
          </a:p>
        </p:txBody>
      </p:sp>
      <p:pic>
        <p:nvPicPr>
          <p:cNvPr id="16" name="Image 0" descr="preencoded.png"/>
          <p:cNvPicPr>
            <a:picLocks noChangeAspect="1"/>
          </p:cNvPicPr>
          <p:nvPr/>
        </p:nvPicPr>
        <p:blipFill>
          <a:blip r:embed="rId3"/>
          <a:stretch>
            <a:fillRect/>
          </a:stretch>
        </p:blipFill>
        <p:spPr>
          <a:xfrm>
            <a:off x="731520" y="1581912"/>
            <a:ext cx="320040" cy="320040"/>
          </a:xfrm>
          <a:prstGeom prst="rect">
            <a:avLst/>
          </a:prstGeom>
        </p:spPr>
      </p:pic>
      <p:sp>
        <p:nvSpPr>
          <p:cNvPr id="17" name="Text 14"/>
          <p:cNvSpPr/>
          <p:nvPr/>
        </p:nvSpPr>
        <p:spPr>
          <a:xfrm>
            <a:off x="1188720" y="1508760"/>
            <a:ext cx="5687568" cy="228600"/>
          </a:xfrm>
          <a:prstGeom prst="rect">
            <a:avLst/>
          </a:prstGeom>
          <a:noFill/>
          <a:ln/>
        </p:spPr>
        <p:txBody>
          <a:bodyPr wrap="square" lIns="0" tIns="0" rIns="0" bIns="0" rtlCol="0" anchor="ctr"/>
          <a:lstStyle/>
          <a:p>
            <a:pPr marL="0" indent="0">
              <a:buNone/>
            </a:pPr>
            <a:r>
              <a:rPr lang="en-US" sz="900" b="1" kern="0" spc="400" dirty="0">
                <a:solidFill>
                  <a:srgbClr val="8A6D00"/>
                </a:solidFill>
                <a:latin typeface="Pretendard" pitchFamily="34" charset="0"/>
                <a:ea typeface="Pretendard" pitchFamily="34" charset="-122"/>
                <a:cs typeface="Pretendard" pitchFamily="34" charset="-120"/>
              </a:rPr>
              <a:t>SYMPTOM · 症状</a:t>
            </a:r>
            <a:endParaRPr lang="en-US" sz="900" dirty="0"/>
          </a:p>
        </p:txBody>
      </p:sp>
      <p:sp>
        <p:nvSpPr>
          <p:cNvPr id="18" name="Text 15"/>
          <p:cNvSpPr/>
          <p:nvPr/>
        </p:nvSpPr>
        <p:spPr>
          <a:xfrm>
            <a:off x="1188720" y="1737360"/>
            <a:ext cx="5687568" cy="41148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转动 SYSTEM POWER KEY 后，X-Ray 预热未进行或停在 STAND BY 状态。</a:t>
            </a:r>
            <a:endParaRPr lang="en-US" sz="1050" dirty="0"/>
          </a:p>
        </p:txBody>
      </p:sp>
      <p:sp>
        <p:nvSpPr>
          <p:cNvPr id="19" name="Text 16"/>
          <p:cNvSpPr/>
          <p:nvPr/>
        </p:nvSpPr>
        <p:spPr>
          <a:xfrm>
            <a:off x="548640" y="2377440"/>
            <a:ext cx="6464808" cy="274320"/>
          </a:xfrm>
          <a:prstGeom prst="rect">
            <a:avLst/>
          </a:prstGeom>
          <a:noFill/>
          <a:ln/>
        </p:spPr>
        <p:txBody>
          <a:bodyPr wrap="square" lIns="0" tIns="0" rIns="0" bIns="0" rtlCol="0" anchor="ctr"/>
          <a:lstStyle/>
          <a:p>
            <a:pPr marL="0" indent="0">
              <a:buNone/>
            </a:pPr>
            <a:r>
              <a:rPr lang="en-US" sz="1000" b="1" kern="0" spc="400" dirty="0">
                <a:solidFill>
                  <a:srgbClr val="4A6FA5"/>
                </a:solidFill>
                <a:latin typeface="Pretendard" pitchFamily="34" charset="0"/>
                <a:ea typeface="Pretendard" pitchFamily="34" charset="-122"/>
                <a:cs typeface="Pretendard" pitchFamily="34" charset="-120"/>
              </a:rPr>
              <a:t>DIAGNOSTIC PROCEDURE · 诊断程序</a:t>
            </a:r>
            <a:endParaRPr lang="en-US" sz="1000" dirty="0"/>
          </a:p>
        </p:txBody>
      </p:sp>
      <p:sp>
        <p:nvSpPr>
          <p:cNvPr id="20" name="Shape 17"/>
          <p:cNvSpPr/>
          <p:nvPr/>
        </p:nvSpPr>
        <p:spPr>
          <a:xfrm>
            <a:off x="548640" y="2670048"/>
            <a:ext cx="914400" cy="36576"/>
          </a:xfrm>
          <a:prstGeom prst="rect">
            <a:avLst/>
          </a:prstGeom>
          <a:solidFill>
            <a:srgbClr val="1B2A41"/>
          </a:solidFill>
          <a:ln/>
        </p:spPr>
        <p:txBody>
          <a:bodyPr/>
          <a:lstStyle/>
          <a:p>
            <a:endParaRPr lang="ko-KR" altLang="en-US"/>
          </a:p>
        </p:txBody>
      </p:sp>
      <p:sp>
        <p:nvSpPr>
          <p:cNvPr id="21" name="Shape 18"/>
          <p:cNvSpPr/>
          <p:nvPr/>
        </p:nvSpPr>
        <p:spPr>
          <a:xfrm>
            <a:off x="548640" y="2834640"/>
            <a:ext cx="6464808" cy="1463040"/>
          </a:xfrm>
          <a:prstGeom prst="rect">
            <a:avLst/>
          </a:prstGeom>
          <a:solidFill>
            <a:srgbClr val="FFFFFF"/>
          </a:solidFill>
          <a:ln w="12700">
            <a:solidFill>
              <a:srgbClr val="DDE3EA"/>
            </a:solidFill>
            <a:prstDash val="solid"/>
          </a:ln>
        </p:spPr>
        <p:txBody>
          <a:bodyPr/>
          <a:lstStyle/>
          <a:p>
            <a:endParaRPr lang="ko-KR" altLang="en-US"/>
          </a:p>
        </p:txBody>
      </p:sp>
      <p:sp>
        <p:nvSpPr>
          <p:cNvPr id="22" name="Shape 19"/>
          <p:cNvSpPr/>
          <p:nvPr/>
        </p:nvSpPr>
        <p:spPr>
          <a:xfrm>
            <a:off x="548640" y="2834640"/>
            <a:ext cx="914400" cy="1463040"/>
          </a:xfrm>
          <a:prstGeom prst="rect">
            <a:avLst/>
          </a:prstGeom>
          <a:solidFill>
            <a:srgbClr val="1B2A41"/>
          </a:solidFill>
          <a:ln/>
        </p:spPr>
        <p:txBody>
          <a:bodyPr/>
          <a:lstStyle/>
          <a:p>
            <a:endParaRPr lang="ko-KR" altLang="en-US"/>
          </a:p>
        </p:txBody>
      </p:sp>
      <p:sp>
        <p:nvSpPr>
          <p:cNvPr id="23" name="Text 20"/>
          <p:cNvSpPr/>
          <p:nvPr/>
        </p:nvSpPr>
        <p:spPr>
          <a:xfrm>
            <a:off x="548640" y="3017520"/>
            <a:ext cx="914400" cy="201168"/>
          </a:xfrm>
          <a:prstGeom prst="rect">
            <a:avLst/>
          </a:prstGeom>
          <a:noFill/>
          <a:ln/>
        </p:spPr>
        <p:txBody>
          <a:bodyPr wrap="square" lIns="0" tIns="0" rIns="0" bIns="0" rtlCol="0" anchor="ctr"/>
          <a:lstStyle/>
          <a:p>
            <a:pPr marL="0" indent="0" algn="ctr">
              <a:buNone/>
            </a:pPr>
            <a:r>
              <a:rPr lang="en-US" sz="850" b="1" kern="0" spc="300" dirty="0">
                <a:solidFill>
                  <a:srgbClr val="8AA9D1"/>
                </a:solidFill>
                <a:latin typeface="Pretendard" pitchFamily="34" charset="0"/>
                <a:ea typeface="Pretendard" pitchFamily="34" charset="-122"/>
                <a:cs typeface="Pretendard" pitchFamily="34" charset="-120"/>
              </a:rPr>
              <a:t>STEP</a:t>
            </a:r>
            <a:endParaRPr lang="en-US" sz="850" dirty="0"/>
          </a:p>
        </p:txBody>
      </p:sp>
      <p:sp>
        <p:nvSpPr>
          <p:cNvPr id="24" name="Text 21"/>
          <p:cNvSpPr/>
          <p:nvPr/>
        </p:nvSpPr>
        <p:spPr>
          <a:xfrm>
            <a:off x="548640" y="3200400"/>
            <a:ext cx="914400" cy="731520"/>
          </a:xfrm>
          <a:prstGeom prst="rect">
            <a:avLst/>
          </a:prstGeom>
          <a:noFill/>
          <a:ln/>
        </p:spPr>
        <p:txBody>
          <a:bodyPr wrap="square" lIns="0" tIns="0" rIns="0" bIns="0" rtlCol="0" anchor="ctr"/>
          <a:lstStyle/>
          <a:p>
            <a:pPr marL="0" indent="0" algn="ctr">
              <a:buNone/>
            </a:pPr>
            <a:r>
              <a:rPr lang="en-US" sz="4000" b="1" dirty="0">
                <a:solidFill>
                  <a:srgbClr val="FFFFFF"/>
                </a:solidFill>
                <a:latin typeface="Pretendard" pitchFamily="34" charset="0"/>
                <a:ea typeface="Pretendard" pitchFamily="34" charset="-122"/>
                <a:cs typeface="Pretendard" pitchFamily="34" charset="-120"/>
              </a:rPr>
              <a:t>01</a:t>
            </a:r>
            <a:endParaRPr lang="en-US" sz="4000" dirty="0"/>
          </a:p>
        </p:txBody>
      </p:sp>
      <p:sp>
        <p:nvSpPr>
          <p:cNvPr id="25" name="Text 22"/>
          <p:cNvSpPr/>
          <p:nvPr/>
        </p:nvSpPr>
        <p:spPr>
          <a:xfrm>
            <a:off x="1600200" y="2971800"/>
            <a:ext cx="532180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确认 SYSTEM START 按钮</a:t>
            </a:r>
            <a:endParaRPr lang="en-US" sz="1300" dirty="0"/>
          </a:p>
        </p:txBody>
      </p:sp>
      <p:sp>
        <p:nvSpPr>
          <p:cNvPr id="26" name="Text 23"/>
          <p:cNvSpPr/>
          <p:nvPr/>
        </p:nvSpPr>
        <p:spPr>
          <a:xfrm>
            <a:off x="1600200" y="3291840"/>
            <a:ext cx="5321808" cy="36576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为防止意外通电，必须按下 START 按钮。</a:t>
            </a:r>
            <a:endParaRPr lang="en-US" sz="950" dirty="0"/>
          </a:p>
        </p:txBody>
      </p:sp>
      <p:sp>
        <p:nvSpPr>
          <p:cNvPr id="27" name="Shape 24"/>
          <p:cNvSpPr/>
          <p:nvPr/>
        </p:nvSpPr>
        <p:spPr>
          <a:xfrm>
            <a:off x="1600200" y="3822192"/>
            <a:ext cx="2592324" cy="438912"/>
          </a:xfrm>
          <a:prstGeom prst="rect">
            <a:avLst/>
          </a:prstGeom>
          <a:solidFill>
            <a:srgbClr val="FAFBFC"/>
          </a:solidFill>
          <a:ln w="6350">
            <a:solidFill>
              <a:srgbClr val="DDE3EA"/>
            </a:solidFill>
            <a:prstDash val="solid"/>
          </a:ln>
        </p:spPr>
        <p:txBody>
          <a:bodyPr/>
          <a:lstStyle/>
          <a:p>
            <a:endParaRPr lang="ko-KR" altLang="en-US"/>
          </a:p>
        </p:txBody>
      </p:sp>
      <p:sp>
        <p:nvSpPr>
          <p:cNvPr id="28" name="Shape 25"/>
          <p:cNvSpPr/>
          <p:nvPr/>
        </p:nvSpPr>
        <p:spPr>
          <a:xfrm>
            <a:off x="1600200" y="3822192"/>
            <a:ext cx="45720" cy="438912"/>
          </a:xfrm>
          <a:prstGeom prst="rect">
            <a:avLst/>
          </a:prstGeom>
          <a:solidFill>
            <a:srgbClr val="C8102E"/>
          </a:solidFill>
          <a:ln/>
        </p:spPr>
        <p:txBody>
          <a:bodyPr/>
          <a:lstStyle/>
          <a:p>
            <a:endParaRPr lang="ko-KR" altLang="en-US"/>
          </a:p>
        </p:txBody>
      </p:sp>
      <p:sp>
        <p:nvSpPr>
          <p:cNvPr id="29" name="Text 26"/>
          <p:cNvSpPr/>
          <p:nvPr/>
        </p:nvSpPr>
        <p:spPr>
          <a:xfrm>
            <a:off x="1709928" y="3858768"/>
            <a:ext cx="2455164" cy="182880"/>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IF 未按下按钮</a:t>
            </a:r>
            <a:endParaRPr lang="en-US" sz="850" dirty="0"/>
          </a:p>
        </p:txBody>
      </p:sp>
      <p:sp>
        <p:nvSpPr>
          <p:cNvPr id="30" name="Text 27"/>
          <p:cNvSpPr/>
          <p:nvPr/>
        </p:nvSpPr>
        <p:spPr>
          <a:xfrm>
            <a:off x="1709928" y="4050792"/>
            <a:ext cx="2455164" cy="18288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 按下 START 按钮启动系统</a:t>
            </a:r>
            <a:endParaRPr lang="en-US" sz="850" dirty="0"/>
          </a:p>
        </p:txBody>
      </p:sp>
      <p:sp>
        <p:nvSpPr>
          <p:cNvPr id="31" name="Shape 28"/>
          <p:cNvSpPr/>
          <p:nvPr/>
        </p:nvSpPr>
        <p:spPr>
          <a:xfrm>
            <a:off x="4329684" y="3822192"/>
            <a:ext cx="2592324" cy="438912"/>
          </a:xfrm>
          <a:prstGeom prst="rect">
            <a:avLst/>
          </a:prstGeom>
          <a:solidFill>
            <a:srgbClr val="FAFBFC"/>
          </a:solidFill>
          <a:ln w="6350">
            <a:solidFill>
              <a:srgbClr val="DDE3EA"/>
            </a:solidFill>
            <a:prstDash val="solid"/>
          </a:ln>
        </p:spPr>
        <p:txBody>
          <a:bodyPr/>
          <a:lstStyle/>
          <a:p>
            <a:endParaRPr lang="ko-KR" altLang="en-US"/>
          </a:p>
        </p:txBody>
      </p:sp>
      <p:sp>
        <p:nvSpPr>
          <p:cNvPr id="32" name="Shape 29"/>
          <p:cNvSpPr/>
          <p:nvPr/>
        </p:nvSpPr>
        <p:spPr>
          <a:xfrm>
            <a:off x="4329684" y="3822192"/>
            <a:ext cx="45720" cy="438912"/>
          </a:xfrm>
          <a:prstGeom prst="rect">
            <a:avLst/>
          </a:prstGeom>
          <a:solidFill>
            <a:srgbClr val="0F8554"/>
          </a:solidFill>
          <a:ln/>
        </p:spPr>
        <p:txBody>
          <a:bodyPr/>
          <a:lstStyle/>
          <a:p>
            <a:endParaRPr lang="ko-KR" altLang="en-US"/>
          </a:p>
        </p:txBody>
      </p:sp>
      <p:sp>
        <p:nvSpPr>
          <p:cNvPr id="33" name="Text 30"/>
          <p:cNvSpPr/>
          <p:nvPr/>
        </p:nvSpPr>
        <p:spPr>
          <a:xfrm>
            <a:off x="4439412" y="3858768"/>
            <a:ext cx="2455164" cy="182880"/>
          </a:xfrm>
          <a:prstGeom prst="rect">
            <a:avLst/>
          </a:prstGeom>
          <a:noFill/>
          <a:ln/>
        </p:spPr>
        <p:txBody>
          <a:bodyPr wrap="square" lIns="0" tIns="0" rIns="0" bIns="0" rtlCol="0" anchor="ctr"/>
          <a:lstStyle/>
          <a:p>
            <a:pPr marL="0" indent="0">
              <a:buNone/>
            </a:pPr>
            <a:r>
              <a:rPr lang="en-US" sz="850" b="1" dirty="0">
                <a:solidFill>
                  <a:srgbClr val="0F8554"/>
                </a:solidFill>
                <a:latin typeface="Pretendard" pitchFamily="34" charset="0"/>
                <a:ea typeface="Pretendard" pitchFamily="34" charset="-122"/>
                <a:cs typeface="Pretendard" pitchFamily="34" charset="-120"/>
              </a:rPr>
              <a:t>IF 已按下按钮</a:t>
            </a:r>
            <a:endParaRPr lang="en-US" sz="850" dirty="0"/>
          </a:p>
        </p:txBody>
      </p:sp>
      <p:sp>
        <p:nvSpPr>
          <p:cNvPr id="34" name="Text 31"/>
          <p:cNvSpPr/>
          <p:nvPr/>
        </p:nvSpPr>
        <p:spPr>
          <a:xfrm>
            <a:off x="4439412" y="4050792"/>
            <a:ext cx="2455164" cy="18288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 进入下一步</a:t>
            </a:r>
            <a:endParaRPr lang="en-US" sz="850" dirty="0"/>
          </a:p>
        </p:txBody>
      </p:sp>
      <p:sp>
        <p:nvSpPr>
          <p:cNvPr id="35" name="Shape 32"/>
          <p:cNvSpPr/>
          <p:nvPr/>
        </p:nvSpPr>
        <p:spPr>
          <a:xfrm>
            <a:off x="548640" y="4434840"/>
            <a:ext cx="6464808" cy="1463040"/>
          </a:xfrm>
          <a:prstGeom prst="rect">
            <a:avLst/>
          </a:prstGeom>
          <a:solidFill>
            <a:srgbClr val="FFFFFF"/>
          </a:solidFill>
          <a:ln w="12700">
            <a:solidFill>
              <a:srgbClr val="DDE3EA"/>
            </a:solidFill>
            <a:prstDash val="solid"/>
          </a:ln>
        </p:spPr>
        <p:txBody>
          <a:bodyPr/>
          <a:lstStyle/>
          <a:p>
            <a:endParaRPr lang="ko-KR" altLang="en-US"/>
          </a:p>
        </p:txBody>
      </p:sp>
      <p:sp>
        <p:nvSpPr>
          <p:cNvPr id="36" name="Shape 33"/>
          <p:cNvSpPr/>
          <p:nvPr/>
        </p:nvSpPr>
        <p:spPr>
          <a:xfrm>
            <a:off x="548640" y="4434840"/>
            <a:ext cx="914400" cy="1463040"/>
          </a:xfrm>
          <a:prstGeom prst="rect">
            <a:avLst/>
          </a:prstGeom>
          <a:solidFill>
            <a:srgbClr val="1B2A41"/>
          </a:solidFill>
          <a:ln/>
        </p:spPr>
        <p:txBody>
          <a:bodyPr/>
          <a:lstStyle/>
          <a:p>
            <a:endParaRPr lang="ko-KR" altLang="en-US"/>
          </a:p>
        </p:txBody>
      </p:sp>
      <p:sp>
        <p:nvSpPr>
          <p:cNvPr id="37" name="Text 34"/>
          <p:cNvSpPr/>
          <p:nvPr/>
        </p:nvSpPr>
        <p:spPr>
          <a:xfrm>
            <a:off x="548640" y="4617720"/>
            <a:ext cx="914400" cy="201168"/>
          </a:xfrm>
          <a:prstGeom prst="rect">
            <a:avLst/>
          </a:prstGeom>
          <a:noFill/>
          <a:ln/>
        </p:spPr>
        <p:txBody>
          <a:bodyPr wrap="square" lIns="0" tIns="0" rIns="0" bIns="0" rtlCol="0" anchor="ctr"/>
          <a:lstStyle/>
          <a:p>
            <a:pPr marL="0" indent="0" algn="ctr">
              <a:buNone/>
            </a:pPr>
            <a:r>
              <a:rPr lang="en-US" sz="850" b="1" kern="0" spc="300" dirty="0">
                <a:solidFill>
                  <a:srgbClr val="8AA9D1"/>
                </a:solidFill>
                <a:latin typeface="Pretendard" pitchFamily="34" charset="0"/>
                <a:ea typeface="Pretendard" pitchFamily="34" charset="-122"/>
                <a:cs typeface="Pretendard" pitchFamily="34" charset="-120"/>
              </a:rPr>
              <a:t>STEP</a:t>
            </a:r>
            <a:endParaRPr lang="en-US" sz="850" dirty="0"/>
          </a:p>
        </p:txBody>
      </p:sp>
      <p:sp>
        <p:nvSpPr>
          <p:cNvPr id="38" name="Text 35"/>
          <p:cNvSpPr/>
          <p:nvPr/>
        </p:nvSpPr>
        <p:spPr>
          <a:xfrm>
            <a:off x="548640" y="4800600"/>
            <a:ext cx="914400" cy="731520"/>
          </a:xfrm>
          <a:prstGeom prst="rect">
            <a:avLst/>
          </a:prstGeom>
          <a:noFill/>
          <a:ln/>
        </p:spPr>
        <p:txBody>
          <a:bodyPr wrap="square" lIns="0" tIns="0" rIns="0" bIns="0" rtlCol="0" anchor="ctr"/>
          <a:lstStyle/>
          <a:p>
            <a:pPr marL="0" indent="0" algn="ctr">
              <a:buNone/>
            </a:pPr>
            <a:r>
              <a:rPr lang="en-US" sz="4000" b="1" dirty="0">
                <a:solidFill>
                  <a:srgbClr val="FFFFFF"/>
                </a:solidFill>
                <a:latin typeface="Pretendard" pitchFamily="34" charset="0"/>
                <a:ea typeface="Pretendard" pitchFamily="34" charset="-122"/>
                <a:cs typeface="Pretendard" pitchFamily="34" charset="-120"/>
              </a:rPr>
              <a:t>02</a:t>
            </a:r>
            <a:endParaRPr lang="en-US" sz="4000" dirty="0"/>
          </a:p>
        </p:txBody>
      </p:sp>
      <p:sp>
        <p:nvSpPr>
          <p:cNvPr id="39" name="Text 36"/>
          <p:cNvSpPr/>
          <p:nvPr/>
        </p:nvSpPr>
        <p:spPr>
          <a:xfrm>
            <a:off x="1600200" y="4572000"/>
            <a:ext cx="532180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确认 X-Ray POWER KEY 方向</a:t>
            </a:r>
            <a:endParaRPr lang="en-US" sz="1300" dirty="0"/>
          </a:p>
        </p:txBody>
      </p:sp>
      <p:sp>
        <p:nvSpPr>
          <p:cNvPr id="40" name="Text 37"/>
          <p:cNvSpPr/>
          <p:nvPr/>
        </p:nvSpPr>
        <p:spPr>
          <a:xfrm>
            <a:off x="1600200" y="4892040"/>
            <a:ext cx="5321808" cy="36576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确认 X-RAY POWER KEY 是否朝向 POWER ON 方向。若朝向 STAND BY 方向则不工作。</a:t>
            </a:r>
            <a:endParaRPr lang="en-US" sz="950" dirty="0"/>
          </a:p>
        </p:txBody>
      </p:sp>
      <p:sp>
        <p:nvSpPr>
          <p:cNvPr id="41" name="Shape 38"/>
          <p:cNvSpPr/>
          <p:nvPr/>
        </p:nvSpPr>
        <p:spPr>
          <a:xfrm>
            <a:off x="1600200" y="5422392"/>
            <a:ext cx="2592324" cy="438912"/>
          </a:xfrm>
          <a:prstGeom prst="rect">
            <a:avLst/>
          </a:prstGeom>
          <a:solidFill>
            <a:srgbClr val="FAFBFC"/>
          </a:solidFill>
          <a:ln w="6350">
            <a:solidFill>
              <a:srgbClr val="DDE3EA"/>
            </a:solidFill>
            <a:prstDash val="solid"/>
          </a:ln>
        </p:spPr>
        <p:txBody>
          <a:bodyPr/>
          <a:lstStyle/>
          <a:p>
            <a:endParaRPr lang="ko-KR" altLang="en-US"/>
          </a:p>
        </p:txBody>
      </p:sp>
      <p:sp>
        <p:nvSpPr>
          <p:cNvPr id="42" name="Shape 39"/>
          <p:cNvSpPr/>
          <p:nvPr/>
        </p:nvSpPr>
        <p:spPr>
          <a:xfrm>
            <a:off x="1600200" y="5422392"/>
            <a:ext cx="45720" cy="438912"/>
          </a:xfrm>
          <a:prstGeom prst="rect">
            <a:avLst/>
          </a:prstGeom>
          <a:solidFill>
            <a:srgbClr val="C8102E"/>
          </a:solidFill>
          <a:ln/>
        </p:spPr>
        <p:txBody>
          <a:bodyPr/>
          <a:lstStyle/>
          <a:p>
            <a:endParaRPr lang="ko-KR" altLang="en-US"/>
          </a:p>
        </p:txBody>
      </p:sp>
      <p:sp>
        <p:nvSpPr>
          <p:cNvPr id="43" name="Text 40"/>
          <p:cNvSpPr/>
          <p:nvPr/>
        </p:nvSpPr>
        <p:spPr>
          <a:xfrm>
            <a:off x="1709928" y="5458968"/>
            <a:ext cx="2455164" cy="182880"/>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IF STAND BY 方向</a:t>
            </a:r>
            <a:endParaRPr lang="en-US" sz="850" dirty="0"/>
          </a:p>
        </p:txBody>
      </p:sp>
      <p:sp>
        <p:nvSpPr>
          <p:cNvPr id="44" name="Text 41"/>
          <p:cNvSpPr/>
          <p:nvPr/>
        </p:nvSpPr>
        <p:spPr>
          <a:xfrm>
            <a:off x="1709928" y="5650992"/>
            <a:ext cx="2455164" cy="18288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 将钥匙转向 POWER ON 方向</a:t>
            </a:r>
            <a:endParaRPr lang="en-US" sz="850" dirty="0"/>
          </a:p>
        </p:txBody>
      </p:sp>
      <p:sp>
        <p:nvSpPr>
          <p:cNvPr id="45" name="Shape 42"/>
          <p:cNvSpPr/>
          <p:nvPr/>
        </p:nvSpPr>
        <p:spPr>
          <a:xfrm>
            <a:off x="4329684" y="5422392"/>
            <a:ext cx="2592324" cy="438912"/>
          </a:xfrm>
          <a:prstGeom prst="rect">
            <a:avLst/>
          </a:prstGeom>
          <a:solidFill>
            <a:srgbClr val="FAFBFC"/>
          </a:solidFill>
          <a:ln w="6350">
            <a:solidFill>
              <a:srgbClr val="DDE3EA"/>
            </a:solidFill>
            <a:prstDash val="solid"/>
          </a:ln>
        </p:spPr>
        <p:txBody>
          <a:bodyPr/>
          <a:lstStyle/>
          <a:p>
            <a:endParaRPr lang="ko-KR" altLang="en-US"/>
          </a:p>
        </p:txBody>
      </p:sp>
      <p:sp>
        <p:nvSpPr>
          <p:cNvPr id="46" name="Shape 43"/>
          <p:cNvSpPr/>
          <p:nvPr/>
        </p:nvSpPr>
        <p:spPr>
          <a:xfrm>
            <a:off x="4329684" y="5422392"/>
            <a:ext cx="45720" cy="438912"/>
          </a:xfrm>
          <a:prstGeom prst="rect">
            <a:avLst/>
          </a:prstGeom>
          <a:solidFill>
            <a:srgbClr val="0F8554"/>
          </a:solidFill>
          <a:ln/>
        </p:spPr>
        <p:txBody>
          <a:bodyPr/>
          <a:lstStyle/>
          <a:p>
            <a:endParaRPr lang="ko-KR" altLang="en-US"/>
          </a:p>
        </p:txBody>
      </p:sp>
      <p:sp>
        <p:nvSpPr>
          <p:cNvPr id="47" name="Text 44"/>
          <p:cNvSpPr/>
          <p:nvPr/>
        </p:nvSpPr>
        <p:spPr>
          <a:xfrm>
            <a:off x="4439412" y="5458968"/>
            <a:ext cx="2455164" cy="182880"/>
          </a:xfrm>
          <a:prstGeom prst="rect">
            <a:avLst/>
          </a:prstGeom>
          <a:noFill/>
          <a:ln/>
        </p:spPr>
        <p:txBody>
          <a:bodyPr wrap="square" lIns="0" tIns="0" rIns="0" bIns="0" rtlCol="0" anchor="ctr"/>
          <a:lstStyle/>
          <a:p>
            <a:pPr marL="0" indent="0">
              <a:buNone/>
            </a:pPr>
            <a:r>
              <a:rPr lang="en-US" sz="850" b="1" dirty="0">
                <a:solidFill>
                  <a:srgbClr val="0F8554"/>
                </a:solidFill>
                <a:latin typeface="Pretendard" pitchFamily="34" charset="0"/>
                <a:ea typeface="Pretendard" pitchFamily="34" charset="-122"/>
                <a:cs typeface="Pretendard" pitchFamily="34" charset="-120"/>
              </a:rPr>
              <a:t>IF POWER ON 方向</a:t>
            </a:r>
            <a:endParaRPr lang="en-US" sz="850" dirty="0"/>
          </a:p>
        </p:txBody>
      </p:sp>
      <p:sp>
        <p:nvSpPr>
          <p:cNvPr id="48" name="Text 45"/>
          <p:cNvSpPr/>
          <p:nvPr/>
        </p:nvSpPr>
        <p:spPr>
          <a:xfrm>
            <a:off x="4439412" y="5650992"/>
            <a:ext cx="2455164" cy="18288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 进入下一步</a:t>
            </a:r>
            <a:endParaRPr lang="en-US" sz="850" dirty="0"/>
          </a:p>
        </p:txBody>
      </p:sp>
      <p:sp>
        <p:nvSpPr>
          <p:cNvPr id="49" name="Shape 46"/>
          <p:cNvSpPr/>
          <p:nvPr/>
        </p:nvSpPr>
        <p:spPr>
          <a:xfrm>
            <a:off x="548640" y="6126480"/>
            <a:ext cx="3140964" cy="3273552"/>
          </a:xfrm>
          <a:prstGeom prst="rect">
            <a:avLst/>
          </a:prstGeom>
          <a:solidFill>
            <a:srgbClr val="F4F6F8"/>
          </a:solidFill>
          <a:ln w="12700">
            <a:solidFill>
              <a:srgbClr val="DDE3EA"/>
            </a:solidFill>
            <a:prstDash val="solid"/>
          </a:ln>
        </p:spPr>
        <p:txBody>
          <a:bodyPr/>
          <a:lstStyle/>
          <a:p>
            <a:endParaRPr lang="ko-KR" altLang="en-US"/>
          </a:p>
        </p:txBody>
      </p:sp>
      <p:pic>
        <p:nvPicPr>
          <p:cNvPr id="50" name="Image 1" descr="/home/claude/sample/imgs/image80.png"/>
          <p:cNvPicPr>
            <a:picLocks noChangeAspect="1"/>
          </p:cNvPicPr>
          <p:nvPr/>
        </p:nvPicPr>
        <p:blipFill>
          <a:blip r:embed="rId4"/>
          <a:srcRect/>
          <a:stretch/>
        </p:blipFill>
        <p:spPr>
          <a:xfrm>
            <a:off x="621792" y="6199632"/>
            <a:ext cx="2994660" cy="1920240"/>
          </a:xfrm>
          <a:prstGeom prst="rect">
            <a:avLst/>
          </a:prstGeom>
        </p:spPr>
      </p:pic>
      <p:sp>
        <p:nvSpPr>
          <p:cNvPr id="51" name="Text 47"/>
          <p:cNvSpPr/>
          <p:nvPr/>
        </p:nvSpPr>
        <p:spPr>
          <a:xfrm>
            <a:off x="548640" y="8138160"/>
            <a:ext cx="3140964"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13.1 · 确认 KEY POWER 方向</a:t>
            </a:r>
            <a:endParaRPr lang="en-US" sz="850" dirty="0"/>
          </a:p>
        </p:txBody>
      </p:sp>
      <p:sp>
        <p:nvSpPr>
          <p:cNvPr id="52" name="Shape 48"/>
          <p:cNvSpPr/>
          <p:nvPr/>
        </p:nvSpPr>
        <p:spPr>
          <a:xfrm>
            <a:off x="3872484" y="6126480"/>
            <a:ext cx="3140964" cy="2286000"/>
          </a:xfrm>
          <a:prstGeom prst="rect">
            <a:avLst/>
          </a:prstGeom>
          <a:solidFill>
            <a:srgbClr val="F4F6F8"/>
          </a:solidFill>
          <a:ln w="12700">
            <a:solidFill>
              <a:srgbClr val="DDE3EA"/>
            </a:solidFill>
            <a:prstDash val="solid"/>
          </a:ln>
        </p:spPr>
        <p:txBody>
          <a:bodyPr/>
          <a:lstStyle/>
          <a:p>
            <a:endParaRPr lang="ko-KR" altLang="en-US"/>
          </a:p>
        </p:txBody>
      </p:sp>
      <p:pic>
        <p:nvPicPr>
          <p:cNvPr id="53" name="Image 2" descr="/home/claude/sample/imgs/image81.jpeg"/>
          <p:cNvPicPr>
            <a:picLocks noChangeAspect="1"/>
          </p:cNvPicPr>
          <p:nvPr/>
        </p:nvPicPr>
        <p:blipFill>
          <a:blip r:embed="rId5"/>
          <a:srcRect/>
          <a:stretch/>
        </p:blipFill>
        <p:spPr>
          <a:xfrm>
            <a:off x="3945636" y="6199632"/>
            <a:ext cx="2994660" cy="1920240"/>
          </a:xfrm>
          <a:prstGeom prst="rect">
            <a:avLst/>
          </a:prstGeom>
        </p:spPr>
      </p:pic>
      <p:sp>
        <p:nvSpPr>
          <p:cNvPr id="54" name="Text 49"/>
          <p:cNvSpPr/>
          <p:nvPr/>
        </p:nvSpPr>
        <p:spPr>
          <a:xfrm>
            <a:off x="3872484" y="8138160"/>
            <a:ext cx="3140964"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13.2 · SYSTEM POWER KEY</a:t>
            </a:r>
            <a:endParaRPr lang="en-US" sz="850" dirty="0"/>
          </a:p>
        </p:txBody>
      </p:sp>
      <p:sp>
        <p:nvSpPr>
          <p:cNvPr id="55" name="Shape 50"/>
          <p:cNvSpPr/>
          <p:nvPr/>
        </p:nvSpPr>
        <p:spPr>
          <a:xfrm>
            <a:off x="548640" y="9774936"/>
            <a:ext cx="6464808" cy="548640"/>
          </a:xfrm>
          <a:prstGeom prst="rect">
            <a:avLst/>
          </a:prstGeom>
          <a:solidFill>
            <a:srgbClr val="FEE2E2"/>
          </a:solidFill>
          <a:ln w="12700">
            <a:solidFill>
              <a:srgbClr val="C8102E"/>
            </a:solidFill>
            <a:prstDash val="solid"/>
          </a:ln>
        </p:spPr>
        <p:txBody>
          <a:bodyPr/>
          <a:lstStyle/>
          <a:p>
            <a:endParaRPr lang="ko-KR" altLang="en-US"/>
          </a:p>
        </p:txBody>
      </p:sp>
      <p:sp>
        <p:nvSpPr>
          <p:cNvPr id="56" name="Shape 51"/>
          <p:cNvSpPr/>
          <p:nvPr/>
        </p:nvSpPr>
        <p:spPr>
          <a:xfrm>
            <a:off x="548640" y="9774936"/>
            <a:ext cx="73152" cy="548640"/>
          </a:xfrm>
          <a:prstGeom prst="rect">
            <a:avLst/>
          </a:prstGeom>
          <a:solidFill>
            <a:srgbClr val="C8102E"/>
          </a:solidFill>
          <a:ln/>
        </p:spPr>
        <p:txBody>
          <a:bodyPr/>
          <a:lstStyle/>
          <a:p>
            <a:endParaRPr lang="ko-KR" altLang="en-US"/>
          </a:p>
        </p:txBody>
      </p:sp>
      <p:pic>
        <p:nvPicPr>
          <p:cNvPr id="57" name="Image 3" descr="preencoded.png"/>
          <p:cNvPicPr>
            <a:picLocks noChangeAspect="1"/>
          </p:cNvPicPr>
          <p:nvPr/>
        </p:nvPicPr>
        <p:blipFill>
          <a:blip r:embed="rId6"/>
          <a:stretch>
            <a:fillRect/>
          </a:stretch>
        </p:blipFill>
        <p:spPr>
          <a:xfrm>
            <a:off x="694944" y="9885680"/>
            <a:ext cx="292608" cy="292608"/>
          </a:xfrm>
          <a:prstGeom prst="rect">
            <a:avLst/>
          </a:prstGeom>
        </p:spPr>
      </p:pic>
      <p:sp>
        <p:nvSpPr>
          <p:cNvPr id="58" name="Text 52"/>
          <p:cNvSpPr/>
          <p:nvPr/>
        </p:nvSpPr>
        <p:spPr>
          <a:xfrm>
            <a:off x="1133856" y="9765792"/>
            <a:ext cx="5733288" cy="256032"/>
          </a:xfrm>
          <a:prstGeom prst="rect">
            <a:avLst/>
          </a:prstGeom>
          <a:noFill/>
          <a:ln/>
        </p:spPr>
        <p:txBody>
          <a:bodyPr wrap="square" lIns="0" tIns="0" rIns="0" bIns="0" rtlCol="0" anchor="ctr"/>
          <a:lstStyle/>
          <a:p>
            <a:pPr marL="0" indent="0">
              <a:buNone/>
            </a:pPr>
            <a:r>
              <a:rPr lang="en-US" sz="900" b="1" kern="0" spc="400" dirty="0">
                <a:solidFill>
                  <a:srgbClr val="C8102E"/>
                </a:solidFill>
                <a:latin typeface="Pretendard" pitchFamily="34" charset="0"/>
                <a:ea typeface="Pretendard" pitchFamily="34" charset="-122"/>
                <a:cs typeface="Pretendard" pitchFamily="34" charset="-120"/>
              </a:rPr>
              <a:t>若上述程序无法解决</a:t>
            </a:r>
            <a:endParaRPr lang="en-US" sz="900" dirty="0"/>
          </a:p>
        </p:txBody>
      </p:sp>
      <p:sp>
        <p:nvSpPr>
          <p:cNvPr id="59" name="Text 53"/>
          <p:cNvSpPr/>
          <p:nvPr/>
        </p:nvSpPr>
        <p:spPr>
          <a:xfrm>
            <a:off x="1133856" y="10056876"/>
            <a:ext cx="5733288" cy="1828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请停止设备操作并联系本公司服务中心。电话：+82-31-738-8935 | sales@techvalley.co.kr</a:t>
            </a:r>
            <a:endParaRPr lang="en-US" sz="95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13 · Troubleshooting · 故障排除</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67</a:t>
            </a:r>
            <a:endParaRPr lang="en-US" sz="1000" dirty="0"/>
          </a:p>
        </p:txBody>
      </p:sp>
      <p:sp>
        <p:nvSpPr>
          <p:cNvPr id="10" name="Shape 8"/>
          <p:cNvSpPr/>
          <p:nvPr/>
        </p:nvSpPr>
        <p:spPr>
          <a:xfrm>
            <a:off x="548640" y="777240"/>
            <a:ext cx="91440" cy="502920"/>
          </a:xfrm>
          <a:prstGeom prst="rect">
            <a:avLst/>
          </a:prstGeom>
          <a:solidFill>
            <a:srgbClr val="FF8200"/>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13.2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No Image Display · 无图像显示时</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驱动程序检查</a:t>
            </a:r>
            <a:endParaRPr lang="en-US" sz="1000" dirty="0"/>
          </a:p>
        </p:txBody>
      </p:sp>
      <p:sp>
        <p:nvSpPr>
          <p:cNvPr id="14" name="Shape 12"/>
          <p:cNvSpPr/>
          <p:nvPr/>
        </p:nvSpPr>
        <p:spPr>
          <a:xfrm>
            <a:off x="548640" y="1417320"/>
            <a:ext cx="6464808" cy="731520"/>
          </a:xfrm>
          <a:prstGeom prst="rect">
            <a:avLst/>
          </a:prstGeom>
          <a:solidFill>
            <a:srgbClr val="FEF3C7"/>
          </a:solidFill>
          <a:ln w="12700">
            <a:solidFill>
              <a:srgbClr val="FF8200"/>
            </a:solidFill>
            <a:prstDash val="solid"/>
          </a:ln>
        </p:spPr>
        <p:txBody>
          <a:bodyPr/>
          <a:lstStyle/>
          <a:p>
            <a:endParaRPr lang="ko-KR" altLang="en-US"/>
          </a:p>
        </p:txBody>
      </p:sp>
      <p:sp>
        <p:nvSpPr>
          <p:cNvPr id="15" name="Shape 13"/>
          <p:cNvSpPr/>
          <p:nvPr/>
        </p:nvSpPr>
        <p:spPr>
          <a:xfrm>
            <a:off x="548640" y="1417320"/>
            <a:ext cx="73152" cy="731520"/>
          </a:xfrm>
          <a:prstGeom prst="rect">
            <a:avLst/>
          </a:prstGeom>
          <a:solidFill>
            <a:srgbClr val="FF8200"/>
          </a:solidFill>
          <a:ln/>
        </p:spPr>
        <p:txBody>
          <a:bodyPr/>
          <a:lstStyle/>
          <a:p>
            <a:endParaRPr lang="ko-KR" altLang="en-US"/>
          </a:p>
        </p:txBody>
      </p:sp>
      <p:pic>
        <p:nvPicPr>
          <p:cNvPr id="16" name="Image 0" descr="preencoded.png"/>
          <p:cNvPicPr>
            <a:picLocks noChangeAspect="1"/>
          </p:cNvPicPr>
          <p:nvPr/>
        </p:nvPicPr>
        <p:blipFill>
          <a:blip r:embed="rId3"/>
          <a:stretch>
            <a:fillRect/>
          </a:stretch>
        </p:blipFill>
        <p:spPr>
          <a:xfrm>
            <a:off x="731520" y="1572768"/>
            <a:ext cx="320040" cy="320040"/>
          </a:xfrm>
          <a:prstGeom prst="rect">
            <a:avLst/>
          </a:prstGeom>
        </p:spPr>
      </p:pic>
      <p:sp>
        <p:nvSpPr>
          <p:cNvPr id="17" name="Text 14"/>
          <p:cNvSpPr/>
          <p:nvPr/>
        </p:nvSpPr>
        <p:spPr>
          <a:xfrm>
            <a:off x="1188720" y="1490472"/>
            <a:ext cx="5687568" cy="228600"/>
          </a:xfrm>
          <a:prstGeom prst="rect">
            <a:avLst/>
          </a:prstGeom>
          <a:noFill/>
          <a:ln/>
        </p:spPr>
        <p:txBody>
          <a:bodyPr wrap="square" lIns="0" tIns="0" rIns="0" bIns="0" rtlCol="0" anchor="ctr"/>
          <a:lstStyle/>
          <a:p>
            <a:pPr marL="0" indent="0">
              <a:buNone/>
            </a:pPr>
            <a:r>
              <a:rPr lang="en-US" sz="900" b="1" kern="0" spc="400" dirty="0">
                <a:solidFill>
                  <a:srgbClr val="8A6D00"/>
                </a:solidFill>
                <a:latin typeface="Pretendard" pitchFamily="34" charset="0"/>
                <a:ea typeface="Pretendard" pitchFamily="34" charset="-122"/>
                <a:cs typeface="Pretendard" pitchFamily="34" charset="-120"/>
              </a:rPr>
              <a:t>SYMPTOM · 症状</a:t>
            </a:r>
            <a:endParaRPr lang="en-US" sz="900" dirty="0"/>
          </a:p>
        </p:txBody>
      </p:sp>
      <p:sp>
        <p:nvSpPr>
          <p:cNvPr id="18" name="Text 15"/>
          <p:cNvSpPr/>
          <p:nvPr/>
        </p:nvSpPr>
        <p:spPr>
          <a:xfrm>
            <a:off x="1188720" y="1719072"/>
            <a:ext cx="5687568" cy="384048"/>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运行 eXer 程序后无图像显示。</a:t>
            </a:r>
            <a:endParaRPr lang="en-US" sz="1050" dirty="0"/>
          </a:p>
        </p:txBody>
      </p:sp>
      <p:sp>
        <p:nvSpPr>
          <p:cNvPr id="19" name="Text 16"/>
          <p:cNvSpPr/>
          <p:nvPr/>
        </p:nvSpPr>
        <p:spPr>
          <a:xfrm>
            <a:off x="548640" y="2286000"/>
            <a:ext cx="646480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检查项目</a:t>
            </a:r>
            <a:endParaRPr lang="en-US" sz="1200" dirty="0"/>
          </a:p>
        </p:txBody>
      </p:sp>
      <p:sp>
        <p:nvSpPr>
          <p:cNvPr id="20" name="Shape 17"/>
          <p:cNvSpPr/>
          <p:nvPr/>
        </p:nvSpPr>
        <p:spPr>
          <a:xfrm>
            <a:off x="548640" y="2578608"/>
            <a:ext cx="731520" cy="27432"/>
          </a:xfrm>
          <a:prstGeom prst="rect">
            <a:avLst/>
          </a:prstGeom>
          <a:solidFill>
            <a:srgbClr val="4A6FA5"/>
          </a:solidFill>
          <a:ln/>
        </p:spPr>
        <p:txBody>
          <a:bodyPr/>
          <a:lstStyle/>
          <a:p>
            <a:endParaRPr lang="ko-KR" altLang="en-US"/>
          </a:p>
        </p:txBody>
      </p:sp>
      <p:sp>
        <p:nvSpPr>
          <p:cNvPr id="21" name="Shape 18"/>
          <p:cNvSpPr/>
          <p:nvPr/>
        </p:nvSpPr>
        <p:spPr>
          <a:xfrm>
            <a:off x="548640" y="2743200"/>
            <a:ext cx="6464808" cy="914400"/>
          </a:xfrm>
          <a:prstGeom prst="rect">
            <a:avLst/>
          </a:prstGeom>
          <a:solidFill>
            <a:srgbClr val="FFFFFF"/>
          </a:solidFill>
          <a:ln w="12700">
            <a:solidFill>
              <a:srgbClr val="DDE3EA"/>
            </a:solidFill>
            <a:prstDash val="solid"/>
          </a:ln>
        </p:spPr>
        <p:txBody>
          <a:bodyPr/>
          <a:lstStyle/>
          <a:p>
            <a:endParaRPr lang="ko-KR" altLang="en-US"/>
          </a:p>
        </p:txBody>
      </p:sp>
      <p:sp>
        <p:nvSpPr>
          <p:cNvPr id="22" name="Shape 19"/>
          <p:cNvSpPr/>
          <p:nvPr/>
        </p:nvSpPr>
        <p:spPr>
          <a:xfrm>
            <a:off x="548640" y="2743200"/>
            <a:ext cx="54864" cy="914400"/>
          </a:xfrm>
          <a:prstGeom prst="rect">
            <a:avLst/>
          </a:prstGeom>
          <a:solidFill>
            <a:srgbClr val="4A6FA5"/>
          </a:solidFill>
          <a:ln/>
        </p:spPr>
        <p:txBody>
          <a:bodyPr/>
          <a:lstStyle/>
          <a:p>
            <a:endParaRPr lang="ko-KR" altLang="en-US"/>
          </a:p>
        </p:txBody>
      </p:sp>
      <p:pic>
        <p:nvPicPr>
          <p:cNvPr id="23" name="Image 1" descr="preencoded.png"/>
          <p:cNvPicPr>
            <a:picLocks noChangeAspect="1"/>
          </p:cNvPicPr>
          <p:nvPr/>
        </p:nvPicPr>
        <p:blipFill>
          <a:blip r:embed="rId4"/>
          <a:stretch>
            <a:fillRect/>
          </a:stretch>
        </p:blipFill>
        <p:spPr>
          <a:xfrm>
            <a:off x="713232" y="3017520"/>
            <a:ext cx="320040" cy="320040"/>
          </a:xfrm>
          <a:prstGeom prst="rect">
            <a:avLst/>
          </a:prstGeom>
        </p:spPr>
      </p:pic>
      <p:sp>
        <p:nvSpPr>
          <p:cNvPr id="24" name="Text 20"/>
          <p:cNvSpPr/>
          <p:nvPr/>
        </p:nvSpPr>
        <p:spPr>
          <a:xfrm>
            <a:off x="1188720" y="2852928"/>
            <a:ext cx="573328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确认 PC 正常运行</a:t>
            </a:r>
            <a:endParaRPr lang="en-US" sz="1200" dirty="0"/>
          </a:p>
        </p:txBody>
      </p:sp>
      <p:sp>
        <p:nvSpPr>
          <p:cNvPr id="25" name="Text 21"/>
          <p:cNvSpPr/>
          <p:nvPr/>
        </p:nvSpPr>
        <p:spPr>
          <a:xfrm>
            <a:off x="1188720" y="3145536"/>
            <a:ext cx="573328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确认 OPER PC 和 RECON PC 是否正常启动。</a:t>
            </a:r>
            <a:endParaRPr lang="en-US" sz="950" dirty="0"/>
          </a:p>
        </p:txBody>
      </p:sp>
      <p:sp>
        <p:nvSpPr>
          <p:cNvPr id="26" name="Shape 22"/>
          <p:cNvSpPr/>
          <p:nvPr/>
        </p:nvSpPr>
        <p:spPr>
          <a:xfrm>
            <a:off x="548640" y="3749040"/>
            <a:ext cx="6464808" cy="914400"/>
          </a:xfrm>
          <a:prstGeom prst="rect">
            <a:avLst/>
          </a:prstGeom>
          <a:solidFill>
            <a:srgbClr val="FFFFFF"/>
          </a:solidFill>
          <a:ln w="12700">
            <a:solidFill>
              <a:srgbClr val="DDE3EA"/>
            </a:solidFill>
            <a:prstDash val="solid"/>
          </a:ln>
        </p:spPr>
        <p:txBody>
          <a:bodyPr/>
          <a:lstStyle/>
          <a:p>
            <a:endParaRPr lang="ko-KR" altLang="en-US"/>
          </a:p>
        </p:txBody>
      </p:sp>
      <p:sp>
        <p:nvSpPr>
          <p:cNvPr id="27" name="Shape 23"/>
          <p:cNvSpPr/>
          <p:nvPr/>
        </p:nvSpPr>
        <p:spPr>
          <a:xfrm>
            <a:off x="548640" y="3749040"/>
            <a:ext cx="54864" cy="914400"/>
          </a:xfrm>
          <a:prstGeom prst="rect">
            <a:avLst/>
          </a:prstGeom>
          <a:solidFill>
            <a:srgbClr val="4A6FA5"/>
          </a:solidFill>
          <a:ln/>
        </p:spPr>
        <p:txBody>
          <a:bodyPr/>
          <a:lstStyle/>
          <a:p>
            <a:endParaRPr lang="ko-KR" altLang="en-US"/>
          </a:p>
        </p:txBody>
      </p:sp>
      <p:pic>
        <p:nvPicPr>
          <p:cNvPr id="28" name="Image 2" descr="preencoded.png"/>
          <p:cNvPicPr>
            <a:picLocks noChangeAspect="1"/>
          </p:cNvPicPr>
          <p:nvPr/>
        </p:nvPicPr>
        <p:blipFill>
          <a:blip r:embed="rId4"/>
          <a:stretch>
            <a:fillRect/>
          </a:stretch>
        </p:blipFill>
        <p:spPr>
          <a:xfrm>
            <a:off x="713232" y="4023360"/>
            <a:ext cx="320040" cy="320040"/>
          </a:xfrm>
          <a:prstGeom prst="rect">
            <a:avLst/>
          </a:prstGeom>
        </p:spPr>
      </p:pic>
      <p:sp>
        <p:nvSpPr>
          <p:cNvPr id="29" name="Text 24"/>
          <p:cNvSpPr/>
          <p:nvPr/>
        </p:nvSpPr>
        <p:spPr>
          <a:xfrm>
            <a:off x="1188720" y="3858768"/>
            <a:ext cx="573328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确认设备管理器</a:t>
            </a:r>
            <a:endParaRPr lang="en-US" sz="1200" dirty="0"/>
          </a:p>
        </p:txBody>
      </p:sp>
      <p:sp>
        <p:nvSpPr>
          <p:cNvPr id="30" name="Text 25"/>
          <p:cNvSpPr/>
          <p:nvPr/>
        </p:nvSpPr>
        <p:spPr>
          <a:xfrm>
            <a:off x="1188720" y="4151376"/>
            <a:ext cx="573328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在设备管理器窗口中确认运动、探测器、LAN 卡驱动程序是否正确安装并连接。</a:t>
            </a:r>
            <a:endParaRPr lang="en-US" sz="950" dirty="0"/>
          </a:p>
        </p:txBody>
      </p:sp>
      <p:sp>
        <p:nvSpPr>
          <p:cNvPr id="31" name="Shape 26"/>
          <p:cNvSpPr/>
          <p:nvPr/>
        </p:nvSpPr>
        <p:spPr>
          <a:xfrm>
            <a:off x="548640" y="4754880"/>
            <a:ext cx="6464808" cy="914400"/>
          </a:xfrm>
          <a:prstGeom prst="rect">
            <a:avLst/>
          </a:prstGeom>
          <a:solidFill>
            <a:srgbClr val="FFFFFF"/>
          </a:solidFill>
          <a:ln w="12700">
            <a:solidFill>
              <a:srgbClr val="DDE3EA"/>
            </a:solidFill>
            <a:prstDash val="solid"/>
          </a:ln>
        </p:spPr>
        <p:txBody>
          <a:bodyPr/>
          <a:lstStyle/>
          <a:p>
            <a:endParaRPr lang="ko-KR" altLang="en-US"/>
          </a:p>
        </p:txBody>
      </p:sp>
      <p:sp>
        <p:nvSpPr>
          <p:cNvPr id="32" name="Shape 27"/>
          <p:cNvSpPr/>
          <p:nvPr/>
        </p:nvSpPr>
        <p:spPr>
          <a:xfrm>
            <a:off x="548640" y="4754880"/>
            <a:ext cx="54864" cy="914400"/>
          </a:xfrm>
          <a:prstGeom prst="rect">
            <a:avLst/>
          </a:prstGeom>
          <a:solidFill>
            <a:srgbClr val="4A6FA5"/>
          </a:solidFill>
          <a:ln/>
        </p:spPr>
        <p:txBody>
          <a:bodyPr/>
          <a:lstStyle/>
          <a:p>
            <a:endParaRPr lang="ko-KR" altLang="en-US"/>
          </a:p>
        </p:txBody>
      </p:sp>
      <p:pic>
        <p:nvPicPr>
          <p:cNvPr id="33" name="Image 3" descr="preencoded.png"/>
          <p:cNvPicPr>
            <a:picLocks noChangeAspect="1"/>
          </p:cNvPicPr>
          <p:nvPr/>
        </p:nvPicPr>
        <p:blipFill>
          <a:blip r:embed="rId4"/>
          <a:stretch>
            <a:fillRect/>
          </a:stretch>
        </p:blipFill>
        <p:spPr>
          <a:xfrm>
            <a:off x="713232" y="5029200"/>
            <a:ext cx="320040" cy="320040"/>
          </a:xfrm>
          <a:prstGeom prst="rect">
            <a:avLst/>
          </a:prstGeom>
        </p:spPr>
      </p:pic>
      <p:sp>
        <p:nvSpPr>
          <p:cNvPr id="34" name="Text 28"/>
          <p:cNvSpPr/>
          <p:nvPr/>
        </p:nvSpPr>
        <p:spPr>
          <a:xfrm>
            <a:off x="1188720" y="4864608"/>
            <a:ext cx="573328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重新安装驱动程序</a:t>
            </a:r>
            <a:endParaRPr lang="en-US" sz="1200" dirty="0"/>
          </a:p>
        </p:txBody>
      </p:sp>
      <p:sp>
        <p:nvSpPr>
          <p:cNvPr id="35" name="Text 29"/>
          <p:cNvSpPr/>
          <p:nvPr/>
        </p:nvSpPr>
        <p:spPr>
          <a:xfrm>
            <a:off x="1188720" y="5157216"/>
            <a:ext cx="573328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若驱动程序未正常安装，则重新安装驱动程序。确认黄色警告（!）/红色错误（×）标记。</a:t>
            </a:r>
            <a:endParaRPr lang="en-US" sz="950" dirty="0"/>
          </a:p>
        </p:txBody>
      </p:sp>
      <p:sp>
        <p:nvSpPr>
          <p:cNvPr id="36" name="Shape 30"/>
          <p:cNvSpPr/>
          <p:nvPr/>
        </p:nvSpPr>
        <p:spPr>
          <a:xfrm>
            <a:off x="548640" y="5852160"/>
            <a:ext cx="6464808" cy="3840480"/>
          </a:xfrm>
          <a:prstGeom prst="rect">
            <a:avLst/>
          </a:prstGeom>
          <a:solidFill>
            <a:srgbClr val="F4F6F8"/>
          </a:solidFill>
          <a:ln w="12700">
            <a:solidFill>
              <a:srgbClr val="DDE3EA"/>
            </a:solidFill>
            <a:prstDash val="solid"/>
          </a:ln>
        </p:spPr>
        <p:txBody>
          <a:bodyPr/>
          <a:lstStyle/>
          <a:p>
            <a:endParaRPr lang="ko-KR" altLang="en-US"/>
          </a:p>
        </p:txBody>
      </p:sp>
      <p:pic>
        <p:nvPicPr>
          <p:cNvPr id="37" name="Image 4" descr="/home/claude/sample/imgs/image83.png"/>
          <p:cNvPicPr>
            <a:picLocks noChangeAspect="1"/>
          </p:cNvPicPr>
          <p:nvPr/>
        </p:nvPicPr>
        <p:blipFill>
          <a:blip r:embed="rId5"/>
          <a:srcRect/>
          <a:stretch/>
        </p:blipFill>
        <p:spPr>
          <a:xfrm>
            <a:off x="621792" y="5925312"/>
            <a:ext cx="6318504" cy="3474720"/>
          </a:xfrm>
          <a:prstGeom prst="rect">
            <a:avLst/>
          </a:prstGeom>
        </p:spPr>
      </p:pic>
      <p:sp>
        <p:nvSpPr>
          <p:cNvPr id="38" name="Text 31"/>
          <p:cNvSpPr/>
          <p:nvPr/>
        </p:nvSpPr>
        <p:spPr>
          <a:xfrm>
            <a:off x="548640" y="941832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13.3 · 设备管理器 — 确认驱动程序状态</a:t>
            </a:r>
            <a:endParaRPr lang="en-US" sz="850"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13 · Troubleshooting · 故障排除</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68</a:t>
            </a:r>
            <a:endParaRPr lang="en-US" sz="1000" dirty="0"/>
          </a:p>
        </p:txBody>
      </p:sp>
      <p:sp>
        <p:nvSpPr>
          <p:cNvPr id="10" name="Shape 8"/>
          <p:cNvSpPr/>
          <p:nvPr/>
        </p:nvSpPr>
        <p:spPr>
          <a:xfrm>
            <a:off x="548640" y="777240"/>
            <a:ext cx="91440" cy="502920"/>
          </a:xfrm>
          <a:prstGeom prst="rect">
            <a:avLst/>
          </a:prstGeom>
          <a:solidFill>
            <a:srgbClr val="FF8200"/>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13.3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Axis Not Moving (1/2) · 轴不移动时</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电机驱动器检查</a:t>
            </a:r>
            <a:endParaRPr lang="en-US" sz="1000" dirty="0"/>
          </a:p>
        </p:txBody>
      </p:sp>
      <p:sp>
        <p:nvSpPr>
          <p:cNvPr id="14" name="Shape 12"/>
          <p:cNvSpPr/>
          <p:nvPr/>
        </p:nvSpPr>
        <p:spPr>
          <a:xfrm>
            <a:off x="548640" y="1417320"/>
            <a:ext cx="6464808" cy="731520"/>
          </a:xfrm>
          <a:prstGeom prst="rect">
            <a:avLst/>
          </a:prstGeom>
          <a:solidFill>
            <a:srgbClr val="FEF3C7"/>
          </a:solidFill>
          <a:ln w="12700">
            <a:solidFill>
              <a:srgbClr val="FF8200"/>
            </a:solidFill>
            <a:prstDash val="solid"/>
          </a:ln>
        </p:spPr>
        <p:txBody>
          <a:bodyPr/>
          <a:lstStyle/>
          <a:p>
            <a:endParaRPr lang="ko-KR" altLang="en-US"/>
          </a:p>
        </p:txBody>
      </p:sp>
      <p:sp>
        <p:nvSpPr>
          <p:cNvPr id="15" name="Shape 13"/>
          <p:cNvSpPr/>
          <p:nvPr/>
        </p:nvSpPr>
        <p:spPr>
          <a:xfrm>
            <a:off x="548640" y="1417320"/>
            <a:ext cx="73152" cy="731520"/>
          </a:xfrm>
          <a:prstGeom prst="rect">
            <a:avLst/>
          </a:prstGeom>
          <a:solidFill>
            <a:srgbClr val="FF8200"/>
          </a:solidFill>
          <a:ln/>
        </p:spPr>
        <p:txBody>
          <a:bodyPr/>
          <a:lstStyle/>
          <a:p>
            <a:endParaRPr lang="ko-KR" altLang="en-US"/>
          </a:p>
        </p:txBody>
      </p:sp>
      <p:pic>
        <p:nvPicPr>
          <p:cNvPr id="16" name="Image 0" descr="preencoded.png"/>
          <p:cNvPicPr>
            <a:picLocks noChangeAspect="1"/>
          </p:cNvPicPr>
          <p:nvPr/>
        </p:nvPicPr>
        <p:blipFill>
          <a:blip r:embed="rId3"/>
          <a:stretch>
            <a:fillRect/>
          </a:stretch>
        </p:blipFill>
        <p:spPr>
          <a:xfrm>
            <a:off x="731520" y="1572768"/>
            <a:ext cx="320040" cy="320040"/>
          </a:xfrm>
          <a:prstGeom prst="rect">
            <a:avLst/>
          </a:prstGeom>
        </p:spPr>
      </p:pic>
      <p:sp>
        <p:nvSpPr>
          <p:cNvPr id="17" name="Text 14"/>
          <p:cNvSpPr/>
          <p:nvPr/>
        </p:nvSpPr>
        <p:spPr>
          <a:xfrm>
            <a:off x="1188720" y="1490472"/>
            <a:ext cx="5687568" cy="228600"/>
          </a:xfrm>
          <a:prstGeom prst="rect">
            <a:avLst/>
          </a:prstGeom>
          <a:noFill/>
          <a:ln/>
        </p:spPr>
        <p:txBody>
          <a:bodyPr wrap="square" lIns="0" tIns="0" rIns="0" bIns="0" rtlCol="0" anchor="ctr"/>
          <a:lstStyle/>
          <a:p>
            <a:pPr marL="0" indent="0">
              <a:buNone/>
            </a:pPr>
            <a:r>
              <a:rPr lang="en-US" sz="900" b="1" kern="0" spc="400" dirty="0">
                <a:solidFill>
                  <a:srgbClr val="8A6D00"/>
                </a:solidFill>
                <a:latin typeface="Pretendard" pitchFamily="34" charset="0"/>
                <a:ea typeface="Pretendard" pitchFamily="34" charset="-122"/>
                <a:cs typeface="Pretendard" pitchFamily="34" charset="-120"/>
              </a:rPr>
              <a:t>SYMPTOM · 症状</a:t>
            </a:r>
            <a:endParaRPr lang="en-US" sz="900" dirty="0"/>
          </a:p>
        </p:txBody>
      </p:sp>
      <p:sp>
        <p:nvSpPr>
          <p:cNvPr id="18" name="Text 15"/>
          <p:cNvSpPr/>
          <p:nvPr/>
        </p:nvSpPr>
        <p:spPr>
          <a:xfrm>
            <a:off x="1188720" y="1719072"/>
            <a:ext cx="5687568" cy="384048"/>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在 eXer 中下达运动指令，但设备内部轴无反应。</a:t>
            </a:r>
            <a:endParaRPr lang="en-US" sz="1050" dirty="0"/>
          </a:p>
        </p:txBody>
      </p:sp>
      <p:sp>
        <p:nvSpPr>
          <p:cNvPr id="19" name="Shape 16"/>
          <p:cNvSpPr/>
          <p:nvPr/>
        </p:nvSpPr>
        <p:spPr>
          <a:xfrm>
            <a:off x="548640" y="2286000"/>
            <a:ext cx="6464808" cy="914400"/>
          </a:xfrm>
          <a:prstGeom prst="rect">
            <a:avLst/>
          </a:prstGeom>
          <a:solidFill>
            <a:srgbClr val="FFFFFF"/>
          </a:solidFill>
          <a:ln w="12700">
            <a:solidFill>
              <a:srgbClr val="DDE3EA"/>
            </a:solidFill>
            <a:prstDash val="solid"/>
          </a:ln>
        </p:spPr>
        <p:txBody>
          <a:bodyPr/>
          <a:lstStyle/>
          <a:p>
            <a:endParaRPr lang="ko-KR" altLang="en-US"/>
          </a:p>
        </p:txBody>
      </p:sp>
      <p:sp>
        <p:nvSpPr>
          <p:cNvPr id="20" name="Shape 17"/>
          <p:cNvSpPr/>
          <p:nvPr/>
        </p:nvSpPr>
        <p:spPr>
          <a:xfrm>
            <a:off x="548640" y="2286000"/>
            <a:ext cx="54864" cy="914400"/>
          </a:xfrm>
          <a:prstGeom prst="rect">
            <a:avLst/>
          </a:prstGeom>
          <a:solidFill>
            <a:srgbClr val="FF8200"/>
          </a:solidFill>
          <a:ln/>
        </p:spPr>
        <p:txBody>
          <a:bodyPr/>
          <a:lstStyle/>
          <a:p>
            <a:endParaRPr lang="ko-KR" altLang="en-US"/>
          </a:p>
        </p:txBody>
      </p:sp>
      <p:pic>
        <p:nvPicPr>
          <p:cNvPr id="21" name="Image 1" descr="preencoded.png"/>
          <p:cNvPicPr>
            <a:picLocks noChangeAspect="1"/>
          </p:cNvPicPr>
          <p:nvPr/>
        </p:nvPicPr>
        <p:blipFill>
          <a:blip r:embed="rId4"/>
          <a:stretch>
            <a:fillRect/>
          </a:stretch>
        </p:blipFill>
        <p:spPr>
          <a:xfrm>
            <a:off x="713232" y="2560320"/>
            <a:ext cx="320040" cy="320040"/>
          </a:xfrm>
          <a:prstGeom prst="rect">
            <a:avLst/>
          </a:prstGeom>
        </p:spPr>
      </p:pic>
      <p:sp>
        <p:nvSpPr>
          <p:cNvPr id="22" name="Text 18"/>
          <p:cNvSpPr/>
          <p:nvPr/>
        </p:nvSpPr>
        <p:spPr>
          <a:xfrm>
            <a:off x="1188720" y="2395728"/>
            <a:ext cx="573328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确认电机驱动器警告消息</a:t>
            </a:r>
            <a:endParaRPr lang="en-US" sz="1200" dirty="0"/>
          </a:p>
        </p:txBody>
      </p:sp>
      <p:sp>
        <p:nvSpPr>
          <p:cNvPr id="23" name="Text 19"/>
          <p:cNvSpPr/>
          <p:nvPr/>
        </p:nvSpPr>
        <p:spPr>
          <a:xfrm>
            <a:off x="1188720" y="2688336"/>
            <a:ext cx="573328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确认设备电气柜内的电机驱动器是否有警告消息。驱动器位于设备后面的电气柜内。</a:t>
            </a:r>
            <a:endParaRPr lang="en-US" sz="950" dirty="0"/>
          </a:p>
        </p:txBody>
      </p:sp>
      <p:sp>
        <p:nvSpPr>
          <p:cNvPr id="24" name="Shape 20"/>
          <p:cNvSpPr/>
          <p:nvPr/>
        </p:nvSpPr>
        <p:spPr>
          <a:xfrm>
            <a:off x="548640" y="3291840"/>
            <a:ext cx="6464808" cy="914400"/>
          </a:xfrm>
          <a:prstGeom prst="rect">
            <a:avLst/>
          </a:prstGeom>
          <a:solidFill>
            <a:srgbClr val="FFFFFF"/>
          </a:solidFill>
          <a:ln w="12700">
            <a:solidFill>
              <a:srgbClr val="DDE3EA"/>
            </a:solidFill>
            <a:prstDash val="solid"/>
          </a:ln>
        </p:spPr>
        <p:txBody>
          <a:bodyPr/>
          <a:lstStyle/>
          <a:p>
            <a:endParaRPr lang="ko-KR" altLang="en-US"/>
          </a:p>
        </p:txBody>
      </p:sp>
      <p:sp>
        <p:nvSpPr>
          <p:cNvPr id="25" name="Shape 21"/>
          <p:cNvSpPr/>
          <p:nvPr/>
        </p:nvSpPr>
        <p:spPr>
          <a:xfrm>
            <a:off x="548640" y="3291840"/>
            <a:ext cx="54864" cy="914400"/>
          </a:xfrm>
          <a:prstGeom prst="rect">
            <a:avLst/>
          </a:prstGeom>
          <a:solidFill>
            <a:srgbClr val="FF8200"/>
          </a:solidFill>
          <a:ln/>
        </p:spPr>
        <p:txBody>
          <a:bodyPr/>
          <a:lstStyle/>
          <a:p>
            <a:endParaRPr lang="ko-KR" altLang="en-US"/>
          </a:p>
        </p:txBody>
      </p:sp>
      <p:pic>
        <p:nvPicPr>
          <p:cNvPr id="26" name="Image 2" descr="preencoded.png"/>
          <p:cNvPicPr>
            <a:picLocks noChangeAspect="1"/>
          </p:cNvPicPr>
          <p:nvPr/>
        </p:nvPicPr>
        <p:blipFill>
          <a:blip r:embed="rId4"/>
          <a:stretch>
            <a:fillRect/>
          </a:stretch>
        </p:blipFill>
        <p:spPr>
          <a:xfrm>
            <a:off x="713232" y="3566160"/>
            <a:ext cx="320040" cy="320040"/>
          </a:xfrm>
          <a:prstGeom prst="rect">
            <a:avLst/>
          </a:prstGeom>
        </p:spPr>
      </p:pic>
      <p:sp>
        <p:nvSpPr>
          <p:cNvPr id="27" name="Text 22"/>
          <p:cNvSpPr/>
          <p:nvPr/>
        </p:nvSpPr>
        <p:spPr>
          <a:xfrm>
            <a:off x="1188720" y="3401568"/>
            <a:ext cx="573328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确认电机驱动器代码</a:t>
            </a:r>
            <a:endParaRPr lang="en-US" sz="1200" dirty="0"/>
          </a:p>
        </p:txBody>
      </p:sp>
      <p:sp>
        <p:nvSpPr>
          <p:cNvPr id="28" name="Text 23"/>
          <p:cNvSpPr/>
          <p:nvPr/>
        </p:nvSpPr>
        <p:spPr>
          <a:xfrm>
            <a:off x="1188720" y="3694176"/>
            <a:ext cx="573328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确认驱动器代码。发生警告时，必须确认电机驱动器错误代码。</a:t>
            </a:r>
            <a:endParaRPr lang="en-US" sz="950" dirty="0"/>
          </a:p>
        </p:txBody>
      </p:sp>
      <p:sp>
        <p:nvSpPr>
          <p:cNvPr id="29" name="Shape 24"/>
          <p:cNvSpPr/>
          <p:nvPr/>
        </p:nvSpPr>
        <p:spPr>
          <a:xfrm>
            <a:off x="548640" y="4297680"/>
            <a:ext cx="6464808" cy="914400"/>
          </a:xfrm>
          <a:prstGeom prst="rect">
            <a:avLst/>
          </a:prstGeom>
          <a:solidFill>
            <a:srgbClr val="FFFFFF"/>
          </a:solidFill>
          <a:ln w="12700">
            <a:solidFill>
              <a:srgbClr val="DDE3EA"/>
            </a:solidFill>
            <a:prstDash val="solid"/>
          </a:ln>
        </p:spPr>
        <p:txBody>
          <a:bodyPr/>
          <a:lstStyle/>
          <a:p>
            <a:endParaRPr lang="ko-KR" altLang="en-US"/>
          </a:p>
        </p:txBody>
      </p:sp>
      <p:sp>
        <p:nvSpPr>
          <p:cNvPr id="30" name="Shape 25"/>
          <p:cNvSpPr/>
          <p:nvPr/>
        </p:nvSpPr>
        <p:spPr>
          <a:xfrm>
            <a:off x="548640" y="4297680"/>
            <a:ext cx="54864" cy="914400"/>
          </a:xfrm>
          <a:prstGeom prst="rect">
            <a:avLst/>
          </a:prstGeom>
          <a:solidFill>
            <a:srgbClr val="FF8200"/>
          </a:solidFill>
          <a:ln/>
        </p:spPr>
        <p:txBody>
          <a:bodyPr/>
          <a:lstStyle/>
          <a:p>
            <a:endParaRPr lang="ko-KR" altLang="en-US"/>
          </a:p>
        </p:txBody>
      </p:sp>
      <p:pic>
        <p:nvPicPr>
          <p:cNvPr id="31" name="Image 3" descr="preencoded.png"/>
          <p:cNvPicPr>
            <a:picLocks noChangeAspect="1"/>
          </p:cNvPicPr>
          <p:nvPr/>
        </p:nvPicPr>
        <p:blipFill>
          <a:blip r:embed="rId4"/>
          <a:stretch>
            <a:fillRect/>
          </a:stretch>
        </p:blipFill>
        <p:spPr>
          <a:xfrm>
            <a:off x="713232" y="4572000"/>
            <a:ext cx="320040" cy="320040"/>
          </a:xfrm>
          <a:prstGeom prst="rect">
            <a:avLst/>
          </a:prstGeom>
        </p:spPr>
      </p:pic>
      <p:sp>
        <p:nvSpPr>
          <p:cNvPr id="32" name="Text 26"/>
          <p:cNvSpPr/>
          <p:nvPr/>
        </p:nvSpPr>
        <p:spPr>
          <a:xfrm>
            <a:off x="1188720" y="4407408"/>
            <a:ext cx="573328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设置 B.B 或 Run 模式</a:t>
            </a:r>
            <a:endParaRPr lang="en-US" sz="1200" dirty="0"/>
          </a:p>
        </p:txBody>
      </p:sp>
      <p:sp>
        <p:nvSpPr>
          <p:cNvPr id="33" name="Text 27"/>
          <p:cNvSpPr/>
          <p:nvPr/>
        </p:nvSpPr>
        <p:spPr>
          <a:xfrm>
            <a:off x="1188720" y="4700016"/>
            <a:ext cx="5733288" cy="4572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在 B.B 或 Run 模式下运行设备。</a:t>
            </a:r>
            <a:endParaRPr lang="en-US" sz="950" dirty="0"/>
          </a:p>
        </p:txBody>
      </p:sp>
      <p:sp>
        <p:nvSpPr>
          <p:cNvPr id="34" name="Shape 28"/>
          <p:cNvSpPr/>
          <p:nvPr/>
        </p:nvSpPr>
        <p:spPr>
          <a:xfrm>
            <a:off x="548640" y="5394960"/>
            <a:ext cx="6464808" cy="3840480"/>
          </a:xfrm>
          <a:prstGeom prst="rect">
            <a:avLst/>
          </a:prstGeom>
          <a:solidFill>
            <a:srgbClr val="F4F6F8"/>
          </a:solidFill>
          <a:ln w="12700">
            <a:solidFill>
              <a:srgbClr val="DDE3EA"/>
            </a:solidFill>
            <a:prstDash val="solid"/>
          </a:ln>
        </p:spPr>
        <p:txBody>
          <a:bodyPr/>
          <a:lstStyle/>
          <a:p>
            <a:endParaRPr lang="ko-KR" altLang="en-US"/>
          </a:p>
        </p:txBody>
      </p:sp>
      <p:sp>
        <p:nvSpPr>
          <p:cNvPr id="36" name="Text 29"/>
          <p:cNvSpPr/>
          <p:nvPr/>
        </p:nvSpPr>
        <p:spPr>
          <a:xfrm>
            <a:off x="548640" y="896112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13.4 · 确认电气柜电机驱动器</a:t>
            </a:r>
            <a:endParaRPr lang="en-US" sz="850" dirty="0"/>
          </a:p>
        </p:txBody>
      </p:sp>
      <p:pic>
        <p:nvPicPr>
          <p:cNvPr id="38" name="그림 37" descr="The image depicts a complex electronic control panel featuring various interconnected modules, switches, and digital displays, all connected to a central server.  AI 생성 콘텐츠는 정확하지 않을 수 있습니다.">
            <a:extLst>
              <a:ext uri="{FF2B5EF4-FFF2-40B4-BE49-F238E27FC236}">
                <a16:creationId xmlns:a16="http://schemas.microsoft.com/office/drawing/2014/main" id="{46617513-BDC4-E27A-037C-0A18BB8EC111}"/>
              </a:ext>
            </a:extLst>
          </p:cNvPr>
          <p:cNvPicPr>
            <a:picLocks noChangeAspect="1"/>
          </p:cNvPicPr>
          <p:nvPr/>
        </p:nvPicPr>
        <p:blipFill>
          <a:blip r:embed="rId5"/>
          <a:srcRect l="23286" r="15728"/>
          <a:stretch>
            <a:fillRect/>
          </a:stretch>
        </p:blipFill>
        <p:spPr>
          <a:xfrm>
            <a:off x="1747943" y="5532120"/>
            <a:ext cx="4066202" cy="324612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13 · Troubleshooting · 故障排除</a:t>
            </a:r>
            <a:endParaRPr lang="en-US" sz="850" dirty="0"/>
          </a:p>
        </p:txBody>
      </p:sp>
      <p:sp>
        <p:nvSpPr>
          <p:cNvPr id="6" name="Shape 4"/>
          <p:cNvSpPr/>
          <p:nvPr/>
        </p:nvSpPr>
        <p:spPr>
          <a:xfrm>
            <a:off x="548640" y="9921558"/>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69</a:t>
            </a:r>
            <a:endParaRPr lang="en-US" sz="1000" dirty="0"/>
          </a:p>
        </p:txBody>
      </p:sp>
      <p:sp>
        <p:nvSpPr>
          <p:cNvPr id="10" name="Shape 8"/>
          <p:cNvSpPr/>
          <p:nvPr/>
        </p:nvSpPr>
        <p:spPr>
          <a:xfrm>
            <a:off x="548640" y="777240"/>
            <a:ext cx="91440" cy="502920"/>
          </a:xfrm>
          <a:prstGeom prst="rect">
            <a:avLst/>
          </a:prstGeom>
          <a:solidFill>
            <a:srgbClr val="FF8200"/>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13.3</a:t>
            </a:r>
            <a:endParaRPr lang="en-US" sz="900" dirty="0"/>
          </a:p>
        </p:txBody>
      </p:sp>
      <p:sp>
        <p:nvSpPr>
          <p:cNvPr id="12" name="Text 10"/>
          <p:cNvSpPr/>
          <p:nvPr/>
        </p:nvSpPr>
        <p:spPr>
          <a:xfrm>
            <a:off x="731520" y="960120"/>
            <a:ext cx="5184648" cy="292608"/>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Axis Not Moving — Error Codes · 电机驱动器错误代码表</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报警显示列表</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请确认以下错误代码，查明原因并采取措施。</a:t>
            </a:r>
            <a:endParaRPr lang="en-US" sz="1000" dirty="0"/>
          </a:p>
        </p:txBody>
      </p:sp>
      <p:sp>
        <p:nvSpPr>
          <p:cNvPr id="15" name="Shape 13"/>
          <p:cNvSpPr/>
          <p:nvPr/>
        </p:nvSpPr>
        <p:spPr>
          <a:xfrm>
            <a:off x="548640" y="1920240"/>
            <a:ext cx="6464808" cy="347472"/>
          </a:xfrm>
          <a:prstGeom prst="rect">
            <a:avLst/>
          </a:prstGeom>
          <a:solidFill>
            <a:srgbClr val="1B2A41"/>
          </a:solidFill>
          <a:ln/>
        </p:spPr>
        <p:txBody>
          <a:bodyPr/>
          <a:lstStyle/>
          <a:p>
            <a:endParaRPr lang="ko-KR" altLang="en-US"/>
          </a:p>
        </p:txBody>
      </p:sp>
      <p:sp>
        <p:nvSpPr>
          <p:cNvPr id="16" name="Text 14"/>
          <p:cNvSpPr/>
          <p:nvPr/>
        </p:nvSpPr>
        <p:spPr>
          <a:xfrm>
            <a:off x="594360" y="1920240"/>
            <a:ext cx="320040" cy="347472"/>
          </a:xfrm>
          <a:prstGeom prst="rect">
            <a:avLst/>
          </a:prstGeom>
          <a:noFill/>
          <a:ln/>
        </p:spPr>
        <p:txBody>
          <a:bodyPr wrap="square" lIns="0" tIns="0" rIns="0" bIns="0" rtlCol="0" anchor="ctr"/>
          <a:lstStyle/>
          <a:p>
            <a:pPr marL="0" indent="0">
              <a:buNone/>
            </a:pPr>
            <a:r>
              <a:rPr lang="en-US" sz="900" b="1" kern="0" spc="200" dirty="0">
                <a:solidFill>
                  <a:srgbClr val="FFFFFF"/>
                </a:solidFill>
                <a:latin typeface="Pretendard" pitchFamily="34" charset="0"/>
                <a:ea typeface="Pretendard" pitchFamily="34" charset="-122"/>
                <a:cs typeface="Pretendard" pitchFamily="34" charset="-120"/>
              </a:rPr>
              <a:t>编号</a:t>
            </a:r>
            <a:endParaRPr lang="en-US" sz="900" dirty="0"/>
          </a:p>
        </p:txBody>
      </p:sp>
      <p:sp>
        <p:nvSpPr>
          <p:cNvPr id="17" name="Text 15"/>
          <p:cNvSpPr/>
          <p:nvPr/>
        </p:nvSpPr>
        <p:spPr>
          <a:xfrm>
            <a:off x="914400" y="1920240"/>
            <a:ext cx="1097280" cy="347472"/>
          </a:xfrm>
          <a:prstGeom prst="rect">
            <a:avLst/>
          </a:prstGeom>
          <a:noFill/>
          <a:ln/>
        </p:spPr>
        <p:txBody>
          <a:bodyPr wrap="square" lIns="0" tIns="0" rIns="0" bIns="0" rtlCol="0" anchor="ctr"/>
          <a:lstStyle/>
          <a:p>
            <a:pPr marL="0" indent="0">
              <a:buNone/>
            </a:pPr>
            <a:r>
              <a:rPr lang="en-US" sz="900" b="1" kern="0" spc="200" dirty="0">
                <a:solidFill>
                  <a:srgbClr val="FFFFFF"/>
                </a:solidFill>
                <a:latin typeface="Pretendard" pitchFamily="34" charset="0"/>
                <a:ea typeface="Pretendard" pitchFamily="34" charset="-122"/>
                <a:cs typeface="Pretendard" pitchFamily="34" charset="-120"/>
              </a:rPr>
              <a:t>Display</a:t>
            </a:r>
            <a:endParaRPr lang="en-US" sz="900" dirty="0"/>
          </a:p>
        </p:txBody>
      </p:sp>
      <p:sp>
        <p:nvSpPr>
          <p:cNvPr id="18" name="Text 16"/>
          <p:cNvSpPr/>
          <p:nvPr/>
        </p:nvSpPr>
        <p:spPr>
          <a:xfrm>
            <a:off x="2011680" y="1920240"/>
            <a:ext cx="1737360" cy="347472"/>
          </a:xfrm>
          <a:prstGeom prst="rect">
            <a:avLst/>
          </a:prstGeom>
          <a:noFill/>
          <a:ln/>
        </p:spPr>
        <p:txBody>
          <a:bodyPr wrap="square" lIns="0" tIns="0" rIns="0" bIns="0" rtlCol="0" anchor="ctr"/>
          <a:lstStyle/>
          <a:p>
            <a:pPr marL="0" indent="0">
              <a:buNone/>
            </a:pPr>
            <a:r>
              <a:rPr lang="en-US" sz="900" b="1" kern="0" spc="200" dirty="0" err="1">
                <a:solidFill>
                  <a:srgbClr val="FFFFFF"/>
                </a:solidFill>
                <a:latin typeface="Pretendard" pitchFamily="34" charset="0"/>
                <a:ea typeface="Pretendard" pitchFamily="34" charset="-122"/>
                <a:cs typeface="Pretendard" pitchFamily="34" charset="-120"/>
              </a:rPr>
              <a:t>中文</a:t>
            </a:r>
            <a:endParaRPr lang="en-US" sz="900" dirty="0"/>
          </a:p>
        </p:txBody>
      </p:sp>
      <p:sp>
        <p:nvSpPr>
          <p:cNvPr id="19" name="Text 17"/>
          <p:cNvSpPr/>
          <p:nvPr/>
        </p:nvSpPr>
        <p:spPr>
          <a:xfrm>
            <a:off x="3749040" y="1920240"/>
            <a:ext cx="1920240" cy="347472"/>
          </a:xfrm>
          <a:prstGeom prst="rect">
            <a:avLst/>
          </a:prstGeom>
          <a:noFill/>
          <a:ln/>
        </p:spPr>
        <p:txBody>
          <a:bodyPr wrap="square" lIns="0" tIns="0" rIns="0" bIns="0" rtlCol="0" anchor="ctr"/>
          <a:lstStyle/>
          <a:p>
            <a:pPr marL="0" indent="0">
              <a:buNone/>
            </a:pPr>
            <a:r>
              <a:rPr lang="en-US" sz="900" b="1" kern="0" spc="200" dirty="0">
                <a:solidFill>
                  <a:srgbClr val="FFFFFF"/>
                </a:solidFill>
                <a:latin typeface="Pretendard" pitchFamily="34" charset="0"/>
                <a:ea typeface="Pretendard" pitchFamily="34" charset="-122"/>
                <a:cs typeface="Pretendard" pitchFamily="34" charset="-120"/>
              </a:rPr>
              <a:t>English</a:t>
            </a:r>
            <a:endParaRPr lang="en-US" sz="900" dirty="0"/>
          </a:p>
        </p:txBody>
      </p:sp>
      <p:sp>
        <p:nvSpPr>
          <p:cNvPr id="20" name="Text 18"/>
          <p:cNvSpPr/>
          <p:nvPr/>
        </p:nvSpPr>
        <p:spPr>
          <a:xfrm>
            <a:off x="5669280" y="1920240"/>
            <a:ext cx="914400" cy="347472"/>
          </a:xfrm>
          <a:prstGeom prst="rect">
            <a:avLst/>
          </a:prstGeom>
          <a:noFill/>
          <a:ln/>
        </p:spPr>
        <p:txBody>
          <a:bodyPr wrap="square" lIns="0" tIns="0" rIns="0" bIns="0" rtlCol="0" anchor="ctr"/>
          <a:lstStyle/>
          <a:p>
            <a:pPr marL="0" indent="0">
              <a:buNone/>
            </a:pPr>
            <a:r>
              <a:rPr lang="en-US" sz="900" b="1" kern="0" spc="200" dirty="0">
                <a:solidFill>
                  <a:srgbClr val="FFFFFF"/>
                </a:solidFill>
                <a:latin typeface="Pretendard" pitchFamily="34" charset="0"/>
                <a:ea typeface="Pretendard" pitchFamily="34" charset="-122"/>
                <a:cs typeface="Pretendard" pitchFamily="34" charset="-120"/>
              </a:rPr>
              <a:t>类型</a:t>
            </a:r>
            <a:endParaRPr lang="en-US" sz="900" dirty="0"/>
          </a:p>
        </p:txBody>
      </p:sp>
      <p:sp>
        <p:nvSpPr>
          <p:cNvPr id="21" name="Shape 19"/>
          <p:cNvSpPr/>
          <p:nvPr/>
        </p:nvSpPr>
        <p:spPr>
          <a:xfrm>
            <a:off x="548640" y="2267712"/>
            <a:ext cx="6464808" cy="347472"/>
          </a:xfrm>
          <a:prstGeom prst="rect">
            <a:avLst/>
          </a:prstGeom>
          <a:solidFill>
            <a:srgbClr val="FFFFFF"/>
          </a:solidFill>
          <a:ln w="3810">
            <a:solidFill>
              <a:srgbClr val="DDE3EA"/>
            </a:solidFill>
            <a:prstDash val="solid"/>
          </a:ln>
        </p:spPr>
        <p:txBody>
          <a:bodyPr/>
          <a:lstStyle/>
          <a:p>
            <a:endParaRPr lang="ko-KR" altLang="en-US"/>
          </a:p>
        </p:txBody>
      </p:sp>
      <p:sp>
        <p:nvSpPr>
          <p:cNvPr id="22" name="Text 20"/>
          <p:cNvSpPr/>
          <p:nvPr/>
        </p:nvSpPr>
        <p:spPr>
          <a:xfrm>
            <a:off x="594360" y="2267712"/>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1</a:t>
            </a:r>
            <a:endParaRPr lang="en-US" sz="850" dirty="0"/>
          </a:p>
        </p:txBody>
      </p:sp>
      <p:sp>
        <p:nvSpPr>
          <p:cNvPr id="23" name="Text 21"/>
          <p:cNvSpPr/>
          <p:nvPr/>
        </p:nvSpPr>
        <p:spPr>
          <a:xfrm>
            <a:off x="914400" y="2267712"/>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oc / 01 · 02</a:t>
            </a:r>
            <a:endParaRPr lang="en-US" sz="800" dirty="0"/>
          </a:p>
        </p:txBody>
      </p:sp>
      <p:sp>
        <p:nvSpPr>
          <p:cNvPr id="24" name="Text 22"/>
          <p:cNvSpPr/>
          <p:nvPr/>
        </p:nvSpPr>
        <p:spPr>
          <a:xfrm>
            <a:off x="2011680" y="2267712"/>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过电流 1 · 2</a:t>
            </a:r>
            <a:endParaRPr lang="en-US" sz="850" dirty="0"/>
          </a:p>
        </p:txBody>
      </p:sp>
      <p:sp>
        <p:nvSpPr>
          <p:cNvPr id="25" name="Text 23"/>
          <p:cNvSpPr/>
          <p:nvPr/>
        </p:nvSpPr>
        <p:spPr>
          <a:xfrm>
            <a:off x="3749040" y="2267712"/>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Over Current</a:t>
            </a:r>
            <a:endParaRPr lang="en-US" sz="850" dirty="0"/>
          </a:p>
        </p:txBody>
      </p:sp>
      <p:sp>
        <p:nvSpPr>
          <p:cNvPr id="26" name="Text 24"/>
          <p:cNvSpPr/>
          <p:nvPr/>
        </p:nvSpPr>
        <p:spPr>
          <a:xfrm>
            <a:off x="5669280" y="2267712"/>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27" name="Shape 25"/>
          <p:cNvSpPr/>
          <p:nvPr/>
        </p:nvSpPr>
        <p:spPr>
          <a:xfrm>
            <a:off x="548640" y="2615184"/>
            <a:ext cx="6464808" cy="347472"/>
          </a:xfrm>
          <a:prstGeom prst="rect">
            <a:avLst/>
          </a:prstGeom>
          <a:solidFill>
            <a:srgbClr val="FAFBFC"/>
          </a:solidFill>
          <a:ln w="3810">
            <a:solidFill>
              <a:srgbClr val="DDE3EA"/>
            </a:solidFill>
            <a:prstDash val="solid"/>
          </a:ln>
        </p:spPr>
        <p:txBody>
          <a:bodyPr/>
          <a:lstStyle/>
          <a:p>
            <a:endParaRPr lang="ko-KR" altLang="en-US"/>
          </a:p>
        </p:txBody>
      </p:sp>
      <p:sp>
        <p:nvSpPr>
          <p:cNvPr id="28" name="Text 26"/>
          <p:cNvSpPr/>
          <p:nvPr/>
        </p:nvSpPr>
        <p:spPr>
          <a:xfrm>
            <a:off x="594360" y="2615184"/>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2</a:t>
            </a:r>
            <a:endParaRPr lang="en-US" sz="850" dirty="0"/>
          </a:p>
        </p:txBody>
      </p:sp>
      <p:sp>
        <p:nvSpPr>
          <p:cNvPr id="29" name="Text 27"/>
          <p:cNvSpPr/>
          <p:nvPr/>
        </p:nvSpPr>
        <p:spPr>
          <a:xfrm>
            <a:off x="914400" y="2615184"/>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o5</a:t>
            </a:r>
            <a:endParaRPr lang="en-US" sz="800" dirty="0"/>
          </a:p>
        </p:txBody>
      </p:sp>
      <p:sp>
        <p:nvSpPr>
          <p:cNvPr id="30" name="Text 28"/>
          <p:cNvSpPr/>
          <p:nvPr/>
        </p:nvSpPr>
        <p:spPr>
          <a:xfrm>
            <a:off x="2011680" y="2615184"/>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超速</a:t>
            </a:r>
            <a:endParaRPr lang="en-US" sz="850" dirty="0"/>
          </a:p>
        </p:txBody>
      </p:sp>
      <p:sp>
        <p:nvSpPr>
          <p:cNvPr id="31" name="Text 29"/>
          <p:cNvSpPr/>
          <p:nvPr/>
        </p:nvSpPr>
        <p:spPr>
          <a:xfrm>
            <a:off x="3749040" y="2615184"/>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Over Speed</a:t>
            </a:r>
            <a:endParaRPr lang="en-US" sz="850" dirty="0"/>
          </a:p>
        </p:txBody>
      </p:sp>
      <p:sp>
        <p:nvSpPr>
          <p:cNvPr id="32" name="Text 30"/>
          <p:cNvSpPr/>
          <p:nvPr/>
        </p:nvSpPr>
        <p:spPr>
          <a:xfrm>
            <a:off x="5669280" y="2615184"/>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33" name="Shape 31"/>
          <p:cNvSpPr/>
          <p:nvPr/>
        </p:nvSpPr>
        <p:spPr>
          <a:xfrm>
            <a:off x="548640" y="2962656"/>
            <a:ext cx="6464808" cy="347472"/>
          </a:xfrm>
          <a:prstGeom prst="rect">
            <a:avLst/>
          </a:prstGeom>
          <a:solidFill>
            <a:srgbClr val="FFFFFF"/>
          </a:solidFill>
          <a:ln w="3810">
            <a:solidFill>
              <a:srgbClr val="DDE3EA"/>
            </a:solidFill>
            <a:prstDash val="solid"/>
          </a:ln>
        </p:spPr>
        <p:txBody>
          <a:bodyPr/>
          <a:lstStyle/>
          <a:p>
            <a:endParaRPr lang="ko-KR" altLang="en-US"/>
          </a:p>
        </p:txBody>
      </p:sp>
      <p:sp>
        <p:nvSpPr>
          <p:cNvPr id="34" name="Text 32"/>
          <p:cNvSpPr/>
          <p:nvPr/>
        </p:nvSpPr>
        <p:spPr>
          <a:xfrm>
            <a:off x="594360" y="2962656"/>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3</a:t>
            </a:r>
            <a:endParaRPr lang="en-US" sz="850" dirty="0"/>
          </a:p>
        </p:txBody>
      </p:sp>
      <p:sp>
        <p:nvSpPr>
          <p:cNvPr id="35" name="Text 33"/>
          <p:cNvSpPr/>
          <p:nvPr/>
        </p:nvSpPr>
        <p:spPr>
          <a:xfrm>
            <a:off x="914400" y="2962656"/>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Lu / cn</a:t>
            </a:r>
            <a:endParaRPr lang="en-US" sz="800" dirty="0"/>
          </a:p>
        </p:txBody>
      </p:sp>
      <p:sp>
        <p:nvSpPr>
          <p:cNvPr id="36" name="Text 34"/>
          <p:cNvSpPr/>
          <p:nvPr/>
        </p:nvSpPr>
        <p:spPr>
          <a:xfrm>
            <a:off x="2011680" y="2962656"/>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控制电源欠电压</a:t>
            </a:r>
            <a:endParaRPr lang="en-US" sz="850" dirty="0"/>
          </a:p>
        </p:txBody>
      </p:sp>
      <p:sp>
        <p:nvSpPr>
          <p:cNvPr id="37" name="Text 35"/>
          <p:cNvSpPr/>
          <p:nvPr/>
        </p:nvSpPr>
        <p:spPr>
          <a:xfrm>
            <a:off x="3749040" y="2962656"/>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Circuit Low Voltage</a:t>
            </a:r>
            <a:endParaRPr lang="en-US" sz="850" dirty="0"/>
          </a:p>
        </p:txBody>
      </p:sp>
      <p:sp>
        <p:nvSpPr>
          <p:cNvPr id="38" name="Text 36"/>
          <p:cNvSpPr/>
          <p:nvPr/>
        </p:nvSpPr>
        <p:spPr>
          <a:xfrm>
            <a:off x="5669280" y="2962656"/>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39" name="Shape 37"/>
          <p:cNvSpPr/>
          <p:nvPr/>
        </p:nvSpPr>
        <p:spPr>
          <a:xfrm>
            <a:off x="548640" y="3310128"/>
            <a:ext cx="6464808" cy="347472"/>
          </a:xfrm>
          <a:prstGeom prst="rect">
            <a:avLst/>
          </a:prstGeom>
          <a:solidFill>
            <a:srgbClr val="FAFBFC"/>
          </a:solidFill>
          <a:ln w="3810">
            <a:solidFill>
              <a:srgbClr val="DDE3EA"/>
            </a:solidFill>
            <a:prstDash val="solid"/>
          </a:ln>
        </p:spPr>
        <p:txBody>
          <a:bodyPr/>
          <a:lstStyle/>
          <a:p>
            <a:endParaRPr lang="ko-KR" altLang="en-US"/>
          </a:p>
        </p:txBody>
      </p:sp>
      <p:sp>
        <p:nvSpPr>
          <p:cNvPr id="40" name="Text 38"/>
          <p:cNvSpPr/>
          <p:nvPr/>
        </p:nvSpPr>
        <p:spPr>
          <a:xfrm>
            <a:off x="594360" y="3310128"/>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4</a:t>
            </a:r>
            <a:endParaRPr lang="en-US" sz="850" dirty="0"/>
          </a:p>
        </p:txBody>
      </p:sp>
      <p:sp>
        <p:nvSpPr>
          <p:cNvPr id="41" name="Text 39"/>
          <p:cNvSpPr/>
          <p:nvPr/>
        </p:nvSpPr>
        <p:spPr>
          <a:xfrm>
            <a:off x="914400" y="3310128"/>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Hu</a:t>
            </a:r>
            <a:endParaRPr lang="en-US" sz="800" dirty="0"/>
          </a:p>
        </p:txBody>
      </p:sp>
      <p:sp>
        <p:nvSpPr>
          <p:cNvPr id="42" name="Text 40"/>
          <p:cNvSpPr/>
          <p:nvPr/>
        </p:nvSpPr>
        <p:spPr>
          <a:xfrm>
            <a:off x="2011680" y="3310128"/>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过电压</a:t>
            </a:r>
            <a:endParaRPr lang="en-US" sz="850" dirty="0"/>
          </a:p>
        </p:txBody>
      </p:sp>
      <p:sp>
        <p:nvSpPr>
          <p:cNvPr id="43" name="Text 41"/>
          <p:cNvSpPr/>
          <p:nvPr/>
        </p:nvSpPr>
        <p:spPr>
          <a:xfrm>
            <a:off x="3749040" y="3310128"/>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High Voltage</a:t>
            </a:r>
            <a:endParaRPr lang="en-US" sz="850" dirty="0"/>
          </a:p>
        </p:txBody>
      </p:sp>
      <p:sp>
        <p:nvSpPr>
          <p:cNvPr id="44" name="Text 42"/>
          <p:cNvSpPr/>
          <p:nvPr/>
        </p:nvSpPr>
        <p:spPr>
          <a:xfrm>
            <a:off x="5669280" y="3310128"/>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45" name="Shape 43"/>
          <p:cNvSpPr/>
          <p:nvPr/>
        </p:nvSpPr>
        <p:spPr>
          <a:xfrm>
            <a:off x="548640" y="3657600"/>
            <a:ext cx="6464808" cy="347472"/>
          </a:xfrm>
          <a:prstGeom prst="rect">
            <a:avLst/>
          </a:prstGeom>
          <a:solidFill>
            <a:srgbClr val="FFFFFF"/>
          </a:solidFill>
          <a:ln w="3810">
            <a:solidFill>
              <a:srgbClr val="DDE3EA"/>
            </a:solidFill>
            <a:prstDash val="solid"/>
          </a:ln>
        </p:spPr>
        <p:txBody>
          <a:bodyPr/>
          <a:lstStyle/>
          <a:p>
            <a:endParaRPr lang="ko-KR" altLang="en-US"/>
          </a:p>
        </p:txBody>
      </p:sp>
      <p:sp>
        <p:nvSpPr>
          <p:cNvPr id="46" name="Text 44"/>
          <p:cNvSpPr/>
          <p:nvPr/>
        </p:nvSpPr>
        <p:spPr>
          <a:xfrm>
            <a:off x="594360" y="3657600"/>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5</a:t>
            </a:r>
            <a:endParaRPr lang="en-US" sz="850" dirty="0"/>
          </a:p>
        </p:txBody>
      </p:sp>
      <p:sp>
        <p:nvSpPr>
          <p:cNvPr id="47" name="Text 45"/>
          <p:cNvSpPr/>
          <p:nvPr/>
        </p:nvSpPr>
        <p:spPr>
          <a:xfrm>
            <a:off x="914400" y="3657600"/>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Et / 01 · 02</a:t>
            </a:r>
            <a:endParaRPr lang="en-US" sz="800" dirty="0"/>
          </a:p>
        </p:txBody>
      </p:sp>
      <p:sp>
        <p:nvSpPr>
          <p:cNvPr id="48" name="Text 46"/>
          <p:cNvSpPr/>
          <p:nvPr/>
        </p:nvSpPr>
        <p:spPr>
          <a:xfrm>
            <a:off x="2011680" y="3657600"/>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编码器错误 1 · 2</a:t>
            </a:r>
            <a:endParaRPr lang="en-US" sz="850" dirty="0"/>
          </a:p>
        </p:txBody>
      </p:sp>
      <p:sp>
        <p:nvSpPr>
          <p:cNvPr id="49" name="Text 47"/>
          <p:cNvSpPr/>
          <p:nvPr/>
        </p:nvSpPr>
        <p:spPr>
          <a:xfrm>
            <a:off x="3749040" y="3657600"/>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Encoder Trouble</a:t>
            </a:r>
            <a:endParaRPr lang="en-US" sz="850" dirty="0"/>
          </a:p>
        </p:txBody>
      </p:sp>
      <p:sp>
        <p:nvSpPr>
          <p:cNvPr id="50" name="Text 48"/>
          <p:cNvSpPr/>
          <p:nvPr/>
        </p:nvSpPr>
        <p:spPr>
          <a:xfrm>
            <a:off x="5669280" y="3657600"/>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51" name="Shape 49"/>
          <p:cNvSpPr/>
          <p:nvPr/>
        </p:nvSpPr>
        <p:spPr>
          <a:xfrm>
            <a:off x="548640" y="4005072"/>
            <a:ext cx="6464808" cy="347472"/>
          </a:xfrm>
          <a:prstGeom prst="rect">
            <a:avLst/>
          </a:prstGeom>
          <a:solidFill>
            <a:srgbClr val="FAFBFC"/>
          </a:solidFill>
          <a:ln w="3810">
            <a:solidFill>
              <a:srgbClr val="DDE3EA"/>
            </a:solidFill>
            <a:prstDash val="solid"/>
          </a:ln>
        </p:spPr>
        <p:txBody>
          <a:bodyPr/>
          <a:lstStyle/>
          <a:p>
            <a:endParaRPr lang="ko-KR" altLang="en-US"/>
          </a:p>
        </p:txBody>
      </p:sp>
      <p:sp>
        <p:nvSpPr>
          <p:cNvPr id="52" name="Text 50"/>
          <p:cNvSpPr/>
          <p:nvPr/>
        </p:nvSpPr>
        <p:spPr>
          <a:xfrm>
            <a:off x="594360" y="4005072"/>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6</a:t>
            </a:r>
            <a:endParaRPr lang="en-US" sz="850" dirty="0"/>
          </a:p>
        </p:txBody>
      </p:sp>
      <p:sp>
        <p:nvSpPr>
          <p:cNvPr id="53" name="Text 51"/>
          <p:cNvSpPr/>
          <p:nvPr/>
        </p:nvSpPr>
        <p:spPr>
          <a:xfrm>
            <a:off x="914400" y="4005072"/>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dE</a:t>
            </a:r>
            <a:endParaRPr lang="en-US" sz="800" dirty="0"/>
          </a:p>
        </p:txBody>
      </p:sp>
      <p:sp>
        <p:nvSpPr>
          <p:cNvPr id="54" name="Text 52"/>
          <p:cNvSpPr/>
          <p:nvPr/>
        </p:nvSpPr>
        <p:spPr>
          <a:xfrm>
            <a:off x="2011680" y="4005072"/>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存储器错误</a:t>
            </a:r>
            <a:endParaRPr lang="en-US" sz="850" dirty="0"/>
          </a:p>
        </p:txBody>
      </p:sp>
      <p:sp>
        <p:nvSpPr>
          <p:cNvPr id="55" name="Text 53"/>
          <p:cNvSpPr/>
          <p:nvPr/>
        </p:nvSpPr>
        <p:spPr>
          <a:xfrm>
            <a:off x="3749040" y="4005072"/>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Date Error</a:t>
            </a:r>
            <a:endParaRPr lang="en-US" sz="850" dirty="0"/>
          </a:p>
        </p:txBody>
      </p:sp>
      <p:sp>
        <p:nvSpPr>
          <p:cNvPr id="56" name="Text 54"/>
          <p:cNvSpPr/>
          <p:nvPr/>
        </p:nvSpPr>
        <p:spPr>
          <a:xfrm>
            <a:off x="5669280" y="4005072"/>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57" name="Shape 55"/>
          <p:cNvSpPr/>
          <p:nvPr/>
        </p:nvSpPr>
        <p:spPr>
          <a:xfrm>
            <a:off x="548640" y="4352544"/>
            <a:ext cx="6464808" cy="347472"/>
          </a:xfrm>
          <a:prstGeom prst="rect">
            <a:avLst/>
          </a:prstGeom>
          <a:solidFill>
            <a:srgbClr val="FFFFFF"/>
          </a:solidFill>
          <a:ln w="3810">
            <a:solidFill>
              <a:srgbClr val="DDE3EA"/>
            </a:solidFill>
            <a:prstDash val="solid"/>
          </a:ln>
        </p:spPr>
        <p:txBody>
          <a:bodyPr/>
          <a:lstStyle/>
          <a:p>
            <a:endParaRPr lang="ko-KR" altLang="en-US"/>
          </a:p>
        </p:txBody>
      </p:sp>
      <p:sp>
        <p:nvSpPr>
          <p:cNvPr id="58" name="Text 56"/>
          <p:cNvSpPr/>
          <p:nvPr/>
        </p:nvSpPr>
        <p:spPr>
          <a:xfrm>
            <a:off x="594360" y="4352544"/>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7</a:t>
            </a:r>
            <a:endParaRPr lang="en-US" sz="850" dirty="0"/>
          </a:p>
        </p:txBody>
      </p:sp>
      <p:sp>
        <p:nvSpPr>
          <p:cNvPr id="59" name="Text 57"/>
          <p:cNvSpPr/>
          <p:nvPr/>
        </p:nvSpPr>
        <p:spPr>
          <a:xfrm>
            <a:off x="914400" y="4352544"/>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cE</a:t>
            </a:r>
            <a:endParaRPr lang="en-US" sz="800" dirty="0"/>
          </a:p>
        </p:txBody>
      </p:sp>
      <p:sp>
        <p:nvSpPr>
          <p:cNvPr id="60" name="Text 58"/>
          <p:cNvSpPr/>
          <p:nvPr/>
        </p:nvSpPr>
        <p:spPr>
          <a:xfrm>
            <a:off x="2011680" y="4352544"/>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电机组合错误</a:t>
            </a:r>
            <a:endParaRPr lang="en-US" sz="850" dirty="0"/>
          </a:p>
        </p:txBody>
      </p:sp>
      <p:sp>
        <p:nvSpPr>
          <p:cNvPr id="61" name="Text 59"/>
          <p:cNvSpPr/>
          <p:nvPr/>
        </p:nvSpPr>
        <p:spPr>
          <a:xfrm>
            <a:off x="3749040" y="4352544"/>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Combination Error</a:t>
            </a:r>
            <a:endParaRPr lang="en-US" sz="850" dirty="0"/>
          </a:p>
        </p:txBody>
      </p:sp>
      <p:sp>
        <p:nvSpPr>
          <p:cNvPr id="62" name="Text 60"/>
          <p:cNvSpPr/>
          <p:nvPr/>
        </p:nvSpPr>
        <p:spPr>
          <a:xfrm>
            <a:off x="5669280" y="4352544"/>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63" name="Shape 61"/>
          <p:cNvSpPr/>
          <p:nvPr/>
        </p:nvSpPr>
        <p:spPr>
          <a:xfrm>
            <a:off x="548640" y="4700016"/>
            <a:ext cx="6464808" cy="347472"/>
          </a:xfrm>
          <a:prstGeom prst="rect">
            <a:avLst/>
          </a:prstGeom>
          <a:solidFill>
            <a:srgbClr val="FAFBFC"/>
          </a:solidFill>
          <a:ln w="3810">
            <a:solidFill>
              <a:srgbClr val="DDE3EA"/>
            </a:solidFill>
            <a:prstDash val="solid"/>
          </a:ln>
        </p:spPr>
        <p:txBody>
          <a:bodyPr/>
          <a:lstStyle/>
          <a:p>
            <a:endParaRPr lang="ko-KR" altLang="en-US"/>
          </a:p>
        </p:txBody>
      </p:sp>
      <p:sp>
        <p:nvSpPr>
          <p:cNvPr id="64" name="Text 62"/>
          <p:cNvSpPr/>
          <p:nvPr/>
        </p:nvSpPr>
        <p:spPr>
          <a:xfrm>
            <a:off x="594360" y="4700016"/>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8</a:t>
            </a:r>
            <a:endParaRPr lang="en-US" sz="850" dirty="0"/>
          </a:p>
        </p:txBody>
      </p:sp>
      <p:sp>
        <p:nvSpPr>
          <p:cNvPr id="65" name="Text 63"/>
          <p:cNvSpPr/>
          <p:nvPr/>
        </p:nvSpPr>
        <p:spPr>
          <a:xfrm>
            <a:off x="914400" y="4700016"/>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Ec</a:t>
            </a:r>
            <a:endParaRPr lang="en-US" sz="800" dirty="0"/>
          </a:p>
        </p:txBody>
      </p:sp>
      <p:sp>
        <p:nvSpPr>
          <p:cNvPr id="66" name="Text 64"/>
          <p:cNvSpPr/>
          <p:nvPr/>
        </p:nvSpPr>
        <p:spPr>
          <a:xfrm>
            <a:off x="2011680" y="4700016"/>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编码器通信错误</a:t>
            </a:r>
            <a:endParaRPr lang="en-US" sz="850" dirty="0"/>
          </a:p>
        </p:txBody>
      </p:sp>
      <p:sp>
        <p:nvSpPr>
          <p:cNvPr id="67" name="Text 65"/>
          <p:cNvSpPr/>
          <p:nvPr/>
        </p:nvSpPr>
        <p:spPr>
          <a:xfrm>
            <a:off x="3749040" y="4700016"/>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Encoder Comm. Error</a:t>
            </a:r>
            <a:endParaRPr lang="en-US" sz="850" dirty="0"/>
          </a:p>
        </p:txBody>
      </p:sp>
      <p:sp>
        <p:nvSpPr>
          <p:cNvPr id="68" name="Text 66"/>
          <p:cNvSpPr/>
          <p:nvPr/>
        </p:nvSpPr>
        <p:spPr>
          <a:xfrm>
            <a:off x="5669280" y="4700016"/>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69" name="Shape 67"/>
          <p:cNvSpPr/>
          <p:nvPr/>
        </p:nvSpPr>
        <p:spPr>
          <a:xfrm>
            <a:off x="548640" y="5047488"/>
            <a:ext cx="6464808" cy="347472"/>
          </a:xfrm>
          <a:prstGeom prst="rect">
            <a:avLst/>
          </a:prstGeom>
          <a:solidFill>
            <a:srgbClr val="FFFFFF"/>
          </a:solidFill>
          <a:ln w="3810">
            <a:solidFill>
              <a:srgbClr val="DDE3EA"/>
            </a:solidFill>
            <a:prstDash val="solid"/>
          </a:ln>
        </p:spPr>
        <p:txBody>
          <a:bodyPr/>
          <a:lstStyle/>
          <a:p>
            <a:endParaRPr lang="ko-KR" altLang="en-US"/>
          </a:p>
        </p:txBody>
      </p:sp>
      <p:sp>
        <p:nvSpPr>
          <p:cNvPr id="70" name="Text 68"/>
          <p:cNvSpPr/>
          <p:nvPr/>
        </p:nvSpPr>
        <p:spPr>
          <a:xfrm>
            <a:off x="594360" y="5047488"/>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9</a:t>
            </a:r>
            <a:endParaRPr lang="en-US" sz="850" dirty="0"/>
          </a:p>
        </p:txBody>
      </p:sp>
      <p:sp>
        <p:nvSpPr>
          <p:cNvPr id="71" name="Text 69"/>
          <p:cNvSpPr/>
          <p:nvPr/>
        </p:nvSpPr>
        <p:spPr>
          <a:xfrm>
            <a:off x="914400" y="5047488"/>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co / nt</a:t>
            </a:r>
            <a:endParaRPr lang="en-US" sz="800" dirty="0"/>
          </a:p>
        </p:txBody>
      </p:sp>
      <p:sp>
        <p:nvSpPr>
          <p:cNvPr id="72" name="Text 70"/>
          <p:cNvSpPr/>
          <p:nvPr/>
        </p:nvSpPr>
        <p:spPr>
          <a:xfrm>
            <a:off x="2011680" y="5047488"/>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CONT 重叠</a:t>
            </a:r>
            <a:endParaRPr lang="en-US" sz="850" dirty="0"/>
          </a:p>
        </p:txBody>
      </p:sp>
      <p:sp>
        <p:nvSpPr>
          <p:cNvPr id="73" name="Text 71"/>
          <p:cNvSpPr/>
          <p:nvPr/>
        </p:nvSpPr>
        <p:spPr>
          <a:xfrm>
            <a:off x="3749040" y="5047488"/>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CONTrol Signal Error</a:t>
            </a:r>
            <a:endParaRPr lang="en-US" sz="850" dirty="0"/>
          </a:p>
        </p:txBody>
      </p:sp>
      <p:sp>
        <p:nvSpPr>
          <p:cNvPr id="74" name="Text 72"/>
          <p:cNvSpPr/>
          <p:nvPr/>
        </p:nvSpPr>
        <p:spPr>
          <a:xfrm>
            <a:off x="5669280" y="5047488"/>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75" name="Shape 73"/>
          <p:cNvSpPr/>
          <p:nvPr/>
        </p:nvSpPr>
        <p:spPr>
          <a:xfrm>
            <a:off x="548640" y="5394960"/>
            <a:ext cx="6464808" cy="347472"/>
          </a:xfrm>
          <a:prstGeom prst="rect">
            <a:avLst/>
          </a:prstGeom>
          <a:solidFill>
            <a:srgbClr val="FAFBFC"/>
          </a:solidFill>
          <a:ln w="3810">
            <a:solidFill>
              <a:srgbClr val="DDE3EA"/>
            </a:solidFill>
            <a:prstDash val="solid"/>
          </a:ln>
        </p:spPr>
        <p:txBody>
          <a:bodyPr/>
          <a:lstStyle/>
          <a:p>
            <a:endParaRPr lang="ko-KR" altLang="en-US"/>
          </a:p>
        </p:txBody>
      </p:sp>
      <p:sp>
        <p:nvSpPr>
          <p:cNvPr id="76" name="Text 74"/>
          <p:cNvSpPr/>
          <p:nvPr/>
        </p:nvSpPr>
        <p:spPr>
          <a:xfrm>
            <a:off x="594360" y="5394960"/>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10</a:t>
            </a:r>
            <a:endParaRPr lang="en-US" sz="850" dirty="0"/>
          </a:p>
        </p:txBody>
      </p:sp>
      <p:sp>
        <p:nvSpPr>
          <p:cNvPr id="77" name="Text 75"/>
          <p:cNvSpPr/>
          <p:nvPr/>
        </p:nvSpPr>
        <p:spPr>
          <a:xfrm>
            <a:off x="914400" y="5394960"/>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oL / 01 · 02</a:t>
            </a:r>
            <a:endParaRPr lang="en-US" sz="800" dirty="0"/>
          </a:p>
        </p:txBody>
      </p:sp>
      <p:sp>
        <p:nvSpPr>
          <p:cNvPr id="78" name="Text 76"/>
          <p:cNvSpPr/>
          <p:nvPr/>
        </p:nvSpPr>
        <p:spPr>
          <a:xfrm>
            <a:off x="2011680" y="5394960"/>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过载 1 · 2</a:t>
            </a:r>
            <a:endParaRPr lang="en-US" sz="850" dirty="0"/>
          </a:p>
        </p:txBody>
      </p:sp>
      <p:sp>
        <p:nvSpPr>
          <p:cNvPr id="79" name="Text 77"/>
          <p:cNvSpPr/>
          <p:nvPr/>
        </p:nvSpPr>
        <p:spPr>
          <a:xfrm>
            <a:off x="3749040" y="5394960"/>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Over Load</a:t>
            </a:r>
            <a:endParaRPr lang="en-US" sz="850" dirty="0"/>
          </a:p>
        </p:txBody>
      </p:sp>
      <p:sp>
        <p:nvSpPr>
          <p:cNvPr id="80" name="Text 78"/>
          <p:cNvSpPr/>
          <p:nvPr/>
        </p:nvSpPr>
        <p:spPr>
          <a:xfrm>
            <a:off x="5669280" y="5394960"/>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81" name="Shape 79"/>
          <p:cNvSpPr/>
          <p:nvPr/>
        </p:nvSpPr>
        <p:spPr>
          <a:xfrm>
            <a:off x="548640" y="5742432"/>
            <a:ext cx="6464808" cy="347472"/>
          </a:xfrm>
          <a:prstGeom prst="rect">
            <a:avLst/>
          </a:prstGeom>
          <a:solidFill>
            <a:srgbClr val="FFFFFF"/>
          </a:solidFill>
          <a:ln w="3810">
            <a:solidFill>
              <a:srgbClr val="DDE3EA"/>
            </a:solidFill>
            <a:prstDash val="solid"/>
          </a:ln>
        </p:spPr>
        <p:txBody>
          <a:bodyPr/>
          <a:lstStyle/>
          <a:p>
            <a:endParaRPr lang="ko-KR" altLang="en-US"/>
          </a:p>
        </p:txBody>
      </p:sp>
      <p:sp>
        <p:nvSpPr>
          <p:cNvPr id="82" name="Text 80"/>
          <p:cNvSpPr/>
          <p:nvPr/>
        </p:nvSpPr>
        <p:spPr>
          <a:xfrm>
            <a:off x="594360" y="5742432"/>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11</a:t>
            </a:r>
            <a:endParaRPr lang="en-US" sz="850" dirty="0"/>
          </a:p>
        </p:txBody>
      </p:sp>
      <p:sp>
        <p:nvSpPr>
          <p:cNvPr id="83" name="Text 81"/>
          <p:cNvSpPr/>
          <p:nvPr/>
        </p:nvSpPr>
        <p:spPr>
          <a:xfrm>
            <a:off x="914400" y="5742432"/>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rH / 04</a:t>
            </a:r>
            <a:endParaRPr lang="en-US" sz="800" dirty="0"/>
          </a:p>
        </p:txBody>
      </p:sp>
      <p:sp>
        <p:nvSpPr>
          <p:cNvPr id="84" name="Text 82"/>
          <p:cNvSpPr/>
          <p:nvPr/>
        </p:nvSpPr>
        <p:spPr>
          <a:xfrm>
            <a:off x="2011680" y="5742432"/>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浪涌电流抑制错误</a:t>
            </a:r>
            <a:endParaRPr lang="en-US" sz="850" dirty="0"/>
          </a:p>
        </p:txBody>
      </p:sp>
      <p:sp>
        <p:nvSpPr>
          <p:cNvPr id="85" name="Text 83"/>
          <p:cNvSpPr/>
          <p:nvPr/>
        </p:nvSpPr>
        <p:spPr>
          <a:xfrm>
            <a:off x="3749040" y="5742432"/>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Inrush Current Suppression</a:t>
            </a:r>
            <a:endParaRPr lang="en-US" sz="850" dirty="0"/>
          </a:p>
        </p:txBody>
      </p:sp>
      <p:sp>
        <p:nvSpPr>
          <p:cNvPr id="86" name="Text 84"/>
          <p:cNvSpPr/>
          <p:nvPr/>
        </p:nvSpPr>
        <p:spPr>
          <a:xfrm>
            <a:off x="5669280" y="5742432"/>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87" name="Shape 85"/>
          <p:cNvSpPr/>
          <p:nvPr/>
        </p:nvSpPr>
        <p:spPr>
          <a:xfrm>
            <a:off x="548640" y="6089904"/>
            <a:ext cx="6464808" cy="347472"/>
          </a:xfrm>
          <a:prstGeom prst="rect">
            <a:avLst/>
          </a:prstGeom>
          <a:solidFill>
            <a:srgbClr val="FAFBFC"/>
          </a:solidFill>
          <a:ln w="3810">
            <a:solidFill>
              <a:srgbClr val="DDE3EA"/>
            </a:solidFill>
            <a:prstDash val="solid"/>
          </a:ln>
        </p:spPr>
        <p:txBody>
          <a:bodyPr/>
          <a:lstStyle/>
          <a:p>
            <a:endParaRPr lang="ko-KR" altLang="en-US"/>
          </a:p>
        </p:txBody>
      </p:sp>
      <p:sp>
        <p:nvSpPr>
          <p:cNvPr id="88" name="Text 86"/>
          <p:cNvSpPr/>
          <p:nvPr/>
        </p:nvSpPr>
        <p:spPr>
          <a:xfrm>
            <a:off x="594360" y="6089904"/>
            <a:ext cx="320040" cy="347472"/>
          </a:xfrm>
          <a:prstGeom prst="rect">
            <a:avLst/>
          </a:prstGeom>
          <a:noFill/>
          <a:ln/>
        </p:spPr>
        <p:txBody>
          <a:bodyPr wrap="square" lIns="0" tIns="0" rIns="0" bIns="0" rtlCol="0" anchor="ctr"/>
          <a:lstStyle/>
          <a:p>
            <a:pPr marL="0" indent="0">
              <a:buNone/>
            </a:pPr>
            <a:r>
              <a:rPr lang="en-US" sz="850" b="1" dirty="0">
                <a:solidFill>
                  <a:srgbClr val="1F2937"/>
                </a:solidFill>
                <a:latin typeface="Pretendard" pitchFamily="34" charset="0"/>
                <a:ea typeface="Pretendard" pitchFamily="34" charset="-122"/>
                <a:cs typeface="Pretendard" pitchFamily="34" charset="-120"/>
              </a:rPr>
              <a:t>12</a:t>
            </a:r>
            <a:endParaRPr lang="en-US" sz="850" dirty="0"/>
          </a:p>
        </p:txBody>
      </p:sp>
      <p:sp>
        <p:nvSpPr>
          <p:cNvPr id="89" name="Text 87"/>
          <p:cNvSpPr/>
          <p:nvPr/>
        </p:nvSpPr>
        <p:spPr>
          <a:xfrm>
            <a:off x="914400" y="6089904"/>
            <a:ext cx="1097280" cy="347472"/>
          </a:xfrm>
          <a:prstGeom prst="rect">
            <a:avLst/>
          </a:prstGeom>
          <a:noFill/>
          <a:ln/>
        </p:spPr>
        <p:txBody>
          <a:bodyPr wrap="square" lIns="0" tIns="0" rIns="0" bIns="0" rtlCol="0" anchor="ctr"/>
          <a:lstStyle/>
          <a:p>
            <a:pPr marL="0" indent="0">
              <a:buNone/>
            </a:pPr>
            <a:r>
              <a:rPr lang="en-US" sz="800" dirty="0">
                <a:solidFill>
                  <a:srgbClr val="1F2937"/>
                </a:solidFill>
                <a:latin typeface="Pretendard" pitchFamily="34" charset="0"/>
                <a:ea typeface="Pretendard" pitchFamily="34" charset="-122"/>
                <a:cs typeface="Pretendard" pitchFamily="34" charset="-120"/>
              </a:rPr>
              <a:t>SF / ty</a:t>
            </a:r>
            <a:endParaRPr lang="en-US" sz="800" dirty="0"/>
          </a:p>
        </p:txBody>
      </p:sp>
      <p:sp>
        <p:nvSpPr>
          <p:cNvPr id="90" name="Text 88"/>
          <p:cNvSpPr/>
          <p:nvPr/>
        </p:nvSpPr>
        <p:spPr>
          <a:xfrm>
            <a:off x="2011680" y="6089904"/>
            <a:ext cx="173736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安全功能错误</a:t>
            </a:r>
            <a:endParaRPr lang="en-US" sz="850" dirty="0"/>
          </a:p>
        </p:txBody>
      </p:sp>
      <p:sp>
        <p:nvSpPr>
          <p:cNvPr id="91" name="Text 89"/>
          <p:cNvSpPr/>
          <p:nvPr/>
        </p:nvSpPr>
        <p:spPr>
          <a:xfrm>
            <a:off x="3749040" y="6089904"/>
            <a:ext cx="1920240" cy="347472"/>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Safety Function Error</a:t>
            </a:r>
            <a:endParaRPr lang="en-US" sz="850" dirty="0"/>
          </a:p>
        </p:txBody>
      </p:sp>
      <p:sp>
        <p:nvSpPr>
          <p:cNvPr id="92" name="Text 90"/>
          <p:cNvSpPr/>
          <p:nvPr/>
        </p:nvSpPr>
        <p:spPr>
          <a:xfrm>
            <a:off x="5669280" y="6089904"/>
            <a:ext cx="914400" cy="347472"/>
          </a:xfrm>
          <a:prstGeom prst="rect">
            <a:avLst/>
          </a:prstGeom>
          <a:noFill/>
          <a:ln/>
        </p:spPr>
        <p:txBody>
          <a:bodyPr wrap="square" lIns="0" tIns="0" rIns="0" bIns="0" rtlCol="0" anchor="ctr"/>
          <a:lstStyle/>
          <a:p>
            <a:pPr marL="0" indent="0">
              <a:buNone/>
            </a:pPr>
            <a:r>
              <a:rPr lang="en-US" sz="850" b="1" dirty="0">
                <a:solidFill>
                  <a:srgbClr val="C8102E"/>
                </a:solidFill>
                <a:latin typeface="Pretendard" pitchFamily="34" charset="0"/>
                <a:ea typeface="Pretendard" pitchFamily="34" charset="-122"/>
                <a:cs typeface="Pretendard" pitchFamily="34" charset="-120"/>
              </a:rPr>
              <a:t>Major</a:t>
            </a:r>
            <a:endParaRPr lang="en-US" sz="850" dirty="0"/>
          </a:p>
        </p:txBody>
      </p:sp>
      <p:sp>
        <p:nvSpPr>
          <p:cNvPr id="93" name="Shape 91"/>
          <p:cNvSpPr/>
          <p:nvPr/>
        </p:nvSpPr>
        <p:spPr>
          <a:xfrm>
            <a:off x="548640" y="9372918"/>
            <a:ext cx="6464808" cy="674624"/>
          </a:xfrm>
          <a:prstGeom prst="rect">
            <a:avLst/>
          </a:prstGeom>
          <a:solidFill>
            <a:srgbClr val="F4F6F8"/>
          </a:solidFill>
          <a:ln w="12700">
            <a:solidFill>
              <a:srgbClr val="005EB8"/>
            </a:solidFill>
            <a:prstDash val="solid"/>
          </a:ln>
        </p:spPr>
        <p:txBody>
          <a:bodyPr/>
          <a:lstStyle/>
          <a:p>
            <a:endParaRPr lang="ko-KR" altLang="en-US"/>
          </a:p>
        </p:txBody>
      </p:sp>
      <p:sp>
        <p:nvSpPr>
          <p:cNvPr id="94" name="Shape 92"/>
          <p:cNvSpPr/>
          <p:nvPr/>
        </p:nvSpPr>
        <p:spPr>
          <a:xfrm>
            <a:off x="548640" y="9372918"/>
            <a:ext cx="73152" cy="674624"/>
          </a:xfrm>
          <a:prstGeom prst="rect">
            <a:avLst/>
          </a:prstGeom>
          <a:solidFill>
            <a:srgbClr val="005EB8"/>
          </a:solidFill>
          <a:ln/>
        </p:spPr>
        <p:txBody>
          <a:bodyPr/>
          <a:lstStyle/>
          <a:p>
            <a:endParaRPr lang="ko-KR" altLang="en-US"/>
          </a:p>
        </p:txBody>
      </p:sp>
      <p:pic>
        <p:nvPicPr>
          <p:cNvPr id="95" name="Image 0" descr="preencoded.png"/>
          <p:cNvPicPr>
            <a:picLocks noChangeAspect="1"/>
          </p:cNvPicPr>
          <p:nvPr/>
        </p:nvPicPr>
        <p:blipFill>
          <a:blip r:embed="rId3"/>
          <a:stretch>
            <a:fillRect/>
          </a:stretch>
        </p:blipFill>
        <p:spPr>
          <a:xfrm>
            <a:off x="731520" y="9582214"/>
            <a:ext cx="292608" cy="292608"/>
          </a:xfrm>
          <a:prstGeom prst="rect">
            <a:avLst/>
          </a:prstGeom>
        </p:spPr>
      </p:pic>
      <p:sp>
        <p:nvSpPr>
          <p:cNvPr id="96" name="Text 93"/>
          <p:cNvSpPr/>
          <p:nvPr/>
        </p:nvSpPr>
        <p:spPr>
          <a:xfrm>
            <a:off x="1143000" y="9409494"/>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参考文件</a:t>
            </a:r>
            <a:endParaRPr lang="en-US" sz="900" dirty="0"/>
          </a:p>
        </p:txBody>
      </p:sp>
      <p:sp>
        <p:nvSpPr>
          <p:cNvPr id="97" name="Text 94"/>
          <p:cNvSpPr/>
          <p:nvPr/>
        </p:nvSpPr>
        <p:spPr>
          <a:xfrm>
            <a:off x="1143000" y="9676004"/>
            <a:ext cx="5733288" cy="308864"/>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上述错误代码以电机驱动器制造商手册（Alarm Display List）为准。详细处理方法请参阅驱动器手册。</a:t>
            </a:r>
            <a:endParaRPr lang="en-US" sz="95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13 · Troubleshooting · 故障排除</a:t>
            </a:r>
            <a:endParaRPr lang="en-US" sz="850" dirty="0"/>
          </a:p>
        </p:txBody>
      </p:sp>
      <p:sp>
        <p:nvSpPr>
          <p:cNvPr id="6" name="Shape 4"/>
          <p:cNvSpPr/>
          <p:nvPr/>
        </p:nvSpPr>
        <p:spPr>
          <a:xfrm>
            <a:off x="548640" y="1014069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70</a:t>
            </a:r>
            <a:endParaRPr lang="en-US" sz="1000" dirty="0"/>
          </a:p>
        </p:txBody>
      </p:sp>
      <p:sp>
        <p:nvSpPr>
          <p:cNvPr id="10" name="Shape 8"/>
          <p:cNvSpPr/>
          <p:nvPr/>
        </p:nvSpPr>
        <p:spPr>
          <a:xfrm>
            <a:off x="548640" y="777240"/>
            <a:ext cx="91440" cy="502920"/>
          </a:xfrm>
          <a:prstGeom prst="rect">
            <a:avLst/>
          </a:prstGeom>
          <a:solidFill>
            <a:srgbClr val="FF8200"/>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13.4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PC Connection Issues · PC 连接器连接确认</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后面板检查</a:t>
            </a:r>
            <a:endParaRPr lang="en-US" sz="1000" dirty="0"/>
          </a:p>
        </p:txBody>
      </p:sp>
      <p:sp>
        <p:nvSpPr>
          <p:cNvPr id="14" name="Shape 12"/>
          <p:cNvSpPr/>
          <p:nvPr/>
        </p:nvSpPr>
        <p:spPr>
          <a:xfrm>
            <a:off x="548640" y="1417320"/>
            <a:ext cx="6464808" cy="731520"/>
          </a:xfrm>
          <a:prstGeom prst="rect">
            <a:avLst/>
          </a:prstGeom>
          <a:solidFill>
            <a:srgbClr val="FEF3C7"/>
          </a:solidFill>
          <a:ln w="12700">
            <a:solidFill>
              <a:srgbClr val="FF8200"/>
            </a:solidFill>
            <a:prstDash val="solid"/>
          </a:ln>
        </p:spPr>
        <p:txBody>
          <a:bodyPr/>
          <a:lstStyle/>
          <a:p>
            <a:endParaRPr lang="ko-KR" altLang="en-US"/>
          </a:p>
        </p:txBody>
      </p:sp>
      <p:sp>
        <p:nvSpPr>
          <p:cNvPr id="15" name="Shape 13"/>
          <p:cNvSpPr/>
          <p:nvPr/>
        </p:nvSpPr>
        <p:spPr>
          <a:xfrm>
            <a:off x="548640" y="1417320"/>
            <a:ext cx="73152" cy="731520"/>
          </a:xfrm>
          <a:prstGeom prst="rect">
            <a:avLst/>
          </a:prstGeom>
          <a:solidFill>
            <a:srgbClr val="FF8200"/>
          </a:solidFill>
          <a:ln/>
        </p:spPr>
        <p:txBody>
          <a:bodyPr/>
          <a:lstStyle/>
          <a:p>
            <a:endParaRPr lang="ko-KR" altLang="en-US"/>
          </a:p>
        </p:txBody>
      </p:sp>
      <p:pic>
        <p:nvPicPr>
          <p:cNvPr id="16" name="Image 0" descr="preencoded.png"/>
          <p:cNvPicPr>
            <a:picLocks noChangeAspect="1"/>
          </p:cNvPicPr>
          <p:nvPr/>
        </p:nvPicPr>
        <p:blipFill>
          <a:blip r:embed="rId3"/>
          <a:stretch>
            <a:fillRect/>
          </a:stretch>
        </p:blipFill>
        <p:spPr>
          <a:xfrm>
            <a:off x="731520" y="1572768"/>
            <a:ext cx="320040" cy="320040"/>
          </a:xfrm>
          <a:prstGeom prst="rect">
            <a:avLst/>
          </a:prstGeom>
        </p:spPr>
      </p:pic>
      <p:sp>
        <p:nvSpPr>
          <p:cNvPr id="17" name="Text 14"/>
          <p:cNvSpPr/>
          <p:nvPr/>
        </p:nvSpPr>
        <p:spPr>
          <a:xfrm>
            <a:off x="1188720" y="1490472"/>
            <a:ext cx="5687568" cy="228600"/>
          </a:xfrm>
          <a:prstGeom prst="rect">
            <a:avLst/>
          </a:prstGeom>
          <a:noFill/>
          <a:ln/>
        </p:spPr>
        <p:txBody>
          <a:bodyPr wrap="square" lIns="0" tIns="0" rIns="0" bIns="0" rtlCol="0" anchor="ctr"/>
          <a:lstStyle/>
          <a:p>
            <a:pPr marL="0" indent="0">
              <a:buNone/>
            </a:pPr>
            <a:r>
              <a:rPr lang="en-US" sz="900" b="1" kern="0" spc="400" dirty="0">
                <a:solidFill>
                  <a:srgbClr val="8A6D00"/>
                </a:solidFill>
                <a:latin typeface="Pretendard" pitchFamily="34" charset="0"/>
                <a:ea typeface="Pretendard" pitchFamily="34" charset="-122"/>
                <a:cs typeface="Pretendard" pitchFamily="34" charset="-120"/>
              </a:rPr>
              <a:t>SYMPTOM · 症状</a:t>
            </a:r>
            <a:endParaRPr lang="en-US" sz="900" dirty="0"/>
          </a:p>
        </p:txBody>
      </p:sp>
      <p:sp>
        <p:nvSpPr>
          <p:cNvPr id="18" name="Text 15"/>
          <p:cNvSpPr/>
          <p:nvPr/>
        </p:nvSpPr>
        <p:spPr>
          <a:xfrm>
            <a:off x="1188720" y="1719072"/>
            <a:ext cx="5687568" cy="384048"/>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轴不移动或发生通信错误 — 怀疑 PC 后面连接器接触不良。</a:t>
            </a:r>
            <a:endParaRPr lang="en-US" sz="1050" dirty="0"/>
          </a:p>
        </p:txBody>
      </p:sp>
      <p:sp>
        <p:nvSpPr>
          <p:cNvPr id="19" name="Shape 16"/>
          <p:cNvSpPr/>
          <p:nvPr/>
        </p:nvSpPr>
        <p:spPr>
          <a:xfrm>
            <a:off x="548640" y="2286000"/>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20" name="Shape 17"/>
          <p:cNvSpPr/>
          <p:nvPr/>
        </p:nvSpPr>
        <p:spPr>
          <a:xfrm>
            <a:off x="548640" y="2286000"/>
            <a:ext cx="54864" cy="960120"/>
          </a:xfrm>
          <a:prstGeom prst="rect">
            <a:avLst/>
          </a:prstGeom>
          <a:solidFill>
            <a:srgbClr val="4A6FA5"/>
          </a:solidFill>
          <a:ln/>
        </p:spPr>
        <p:txBody>
          <a:bodyPr/>
          <a:lstStyle/>
          <a:p>
            <a:endParaRPr lang="ko-KR" altLang="en-US"/>
          </a:p>
        </p:txBody>
      </p:sp>
      <p:pic>
        <p:nvPicPr>
          <p:cNvPr id="21" name="Image 1" descr="preencoded.png"/>
          <p:cNvPicPr>
            <a:picLocks noChangeAspect="1"/>
          </p:cNvPicPr>
          <p:nvPr/>
        </p:nvPicPr>
        <p:blipFill>
          <a:blip r:embed="rId4"/>
          <a:stretch>
            <a:fillRect/>
          </a:stretch>
        </p:blipFill>
        <p:spPr>
          <a:xfrm>
            <a:off x="713232" y="2587752"/>
            <a:ext cx="320040" cy="320040"/>
          </a:xfrm>
          <a:prstGeom prst="rect">
            <a:avLst/>
          </a:prstGeom>
        </p:spPr>
      </p:pic>
      <p:sp>
        <p:nvSpPr>
          <p:cNvPr id="22" name="Text 18"/>
          <p:cNvSpPr/>
          <p:nvPr/>
        </p:nvSpPr>
        <p:spPr>
          <a:xfrm>
            <a:off x="1188720" y="2395728"/>
            <a:ext cx="573328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确认 PC 后面连接器</a:t>
            </a:r>
            <a:endParaRPr lang="en-US" sz="1200" dirty="0"/>
          </a:p>
        </p:txBody>
      </p:sp>
      <p:sp>
        <p:nvSpPr>
          <p:cNvPr id="23" name="Text 19"/>
          <p:cNvSpPr/>
          <p:nvPr/>
        </p:nvSpPr>
        <p:spPr>
          <a:xfrm>
            <a:off x="1188720" y="2706624"/>
            <a:ext cx="5733288" cy="50292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确认 PC 后面的连接器连接部位。</a:t>
            </a:r>
            <a:endParaRPr lang="en-US" sz="950" dirty="0"/>
          </a:p>
        </p:txBody>
      </p:sp>
      <p:sp>
        <p:nvSpPr>
          <p:cNvPr id="24" name="Shape 20"/>
          <p:cNvSpPr/>
          <p:nvPr/>
        </p:nvSpPr>
        <p:spPr>
          <a:xfrm>
            <a:off x="548640" y="3337560"/>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25" name="Shape 21"/>
          <p:cNvSpPr/>
          <p:nvPr/>
        </p:nvSpPr>
        <p:spPr>
          <a:xfrm>
            <a:off x="548640" y="3337560"/>
            <a:ext cx="54864" cy="960120"/>
          </a:xfrm>
          <a:prstGeom prst="rect">
            <a:avLst/>
          </a:prstGeom>
          <a:solidFill>
            <a:srgbClr val="4A6FA5"/>
          </a:solidFill>
          <a:ln/>
        </p:spPr>
        <p:txBody>
          <a:bodyPr/>
          <a:lstStyle/>
          <a:p>
            <a:endParaRPr lang="ko-KR" altLang="en-US"/>
          </a:p>
        </p:txBody>
      </p:sp>
      <p:pic>
        <p:nvPicPr>
          <p:cNvPr id="26" name="Image 2" descr="preencoded.png"/>
          <p:cNvPicPr>
            <a:picLocks noChangeAspect="1"/>
          </p:cNvPicPr>
          <p:nvPr/>
        </p:nvPicPr>
        <p:blipFill>
          <a:blip r:embed="rId5"/>
          <a:stretch>
            <a:fillRect/>
          </a:stretch>
        </p:blipFill>
        <p:spPr>
          <a:xfrm>
            <a:off x="713232" y="3639312"/>
            <a:ext cx="320040" cy="320040"/>
          </a:xfrm>
          <a:prstGeom prst="rect">
            <a:avLst/>
          </a:prstGeom>
        </p:spPr>
      </p:pic>
      <p:sp>
        <p:nvSpPr>
          <p:cNvPr id="27" name="Text 22"/>
          <p:cNvSpPr/>
          <p:nvPr/>
        </p:nvSpPr>
        <p:spPr>
          <a:xfrm>
            <a:off x="1188720" y="3447288"/>
            <a:ext cx="573328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确认运动 · 视频 · LAN 连接器</a:t>
            </a:r>
            <a:endParaRPr lang="en-US" sz="1200" dirty="0"/>
          </a:p>
        </p:txBody>
      </p:sp>
      <p:sp>
        <p:nvSpPr>
          <p:cNvPr id="28" name="Text 23"/>
          <p:cNvSpPr/>
          <p:nvPr/>
        </p:nvSpPr>
        <p:spPr>
          <a:xfrm>
            <a:off x="1188720" y="3758184"/>
            <a:ext cx="5733288" cy="50292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确认运动连接器、视频连接器、LAN 连接器。若接触不良或未插在既定位置，可能发生错误。</a:t>
            </a:r>
            <a:endParaRPr lang="en-US" sz="950" dirty="0"/>
          </a:p>
        </p:txBody>
      </p:sp>
      <p:sp>
        <p:nvSpPr>
          <p:cNvPr id="29" name="Shape 24"/>
          <p:cNvSpPr/>
          <p:nvPr/>
        </p:nvSpPr>
        <p:spPr>
          <a:xfrm>
            <a:off x="3241041" y="7696031"/>
            <a:ext cx="6464808" cy="960120"/>
          </a:xfrm>
          <a:prstGeom prst="rect">
            <a:avLst/>
          </a:prstGeom>
          <a:solidFill>
            <a:srgbClr val="FFFFFF"/>
          </a:solidFill>
          <a:ln w="12700">
            <a:solidFill>
              <a:srgbClr val="DDE3EA"/>
            </a:solidFill>
            <a:prstDash val="solid"/>
          </a:ln>
        </p:spPr>
        <p:txBody>
          <a:bodyPr/>
          <a:lstStyle/>
          <a:p>
            <a:endParaRPr lang="ko-KR" altLang="en-US"/>
          </a:p>
        </p:txBody>
      </p:sp>
      <p:sp>
        <p:nvSpPr>
          <p:cNvPr id="30" name="Shape 25"/>
          <p:cNvSpPr/>
          <p:nvPr/>
        </p:nvSpPr>
        <p:spPr>
          <a:xfrm>
            <a:off x="548640" y="4389120"/>
            <a:ext cx="54864" cy="960120"/>
          </a:xfrm>
          <a:prstGeom prst="rect">
            <a:avLst/>
          </a:prstGeom>
          <a:solidFill>
            <a:srgbClr val="4A6FA5"/>
          </a:solidFill>
          <a:ln/>
        </p:spPr>
        <p:txBody>
          <a:bodyPr/>
          <a:lstStyle/>
          <a:p>
            <a:endParaRPr lang="ko-KR" altLang="en-US"/>
          </a:p>
        </p:txBody>
      </p:sp>
      <p:pic>
        <p:nvPicPr>
          <p:cNvPr id="31" name="Image 3" descr="preencoded.png"/>
          <p:cNvPicPr>
            <a:picLocks noChangeAspect="1"/>
          </p:cNvPicPr>
          <p:nvPr/>
        </p:nvPicPr>
        <p:blipFill>
          <a:blip r:embed="rId6"/>
          <a:stretch>
            <a:fillRect/>
          </a:stretch>
        </p:blipFill>
        <p:spPr>
          <a:xfrm>
            <a:off x="713232" y="4690872"/>
            <a:ext cx="320040" cy="320040"/>
          </a:xfrm>
          <a:prstGeom prst="rect">
            <a:avLst/>
          </a:prstGeom>
        </p:spPr>
      </p:pic>
      <p:sp>
        <p:nvSpPr>
          <p:cNvPr id="32" name="Text 26"/>
          <p:cNvSpPr/>
          <p:nvPr/>
        </p:nvSpPr>
        <p:spPr>
          <a:xfrm>
            <a:off x="1188720" y="4498848"/>
            <a:ext cx="5733288" cy="25603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重新确认设置值并重新连接</a:t>
            </a:r>
            <a:endParaRPr lang="en-US" sz="1200" dirty="0"/>
          </a:p>
        </p:txBody>
      </p:sp>
      <p:sp>
        <p:nvSpPr>
          <p:cNvPr id="33" name="Text 27"/>
          <p:cNvSpPr/>
          <p:nvPr/>
        </p:nvSpPr>
        <p:spPr>
          <a:xfrm>
            <a:off x="1188720" y="4809744"/>
            <a:ext cx="5733288" cy="50292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再次确认设置值，并将连接器重新连接到正确位置。</a:t>
            </a:r>
            <a:endParaRPr lang="en-US" sz="950" dirty="0"/>
          </a:p>
        </p:txBody>
      </p:sp>
      <p:sp>
        <p:nvSpPr>
          <p:cNvPr id="34" name="Shape 28"/>
          <p:cNvSpPr/>
          <p:nvPr/>
        </p:nvSpPr>
        <p:spPr>
          <a:xfrm>
            <a:off x="548640" y="5532120"/>
            <a:ext cx="6464808" cy="3474720"/>
          </a:xfrm>
          <a:prstGeom prst="rect">
            <a:avLst/>
          </a:prstGeom>
          <a:solidFill>
            <a:srgbClr val="F4F6F8"/>
          </a:solidFill>
          <a:ln w="12700">
            <a:solidFill>
              <a:srgbClr val="DDE3EA"/>
            </a:solidFill>
            <a:prstDash val="solid"/>
          </a:ln>
        </p:spPr>
        <p:txBody>
          <a:bodyPr/>
          <a:lstStyle/>
          <a:p>
            <a:endParaRPr lang="ko-KR" altLang="en-US"/>
          </a:p>
        </p:txBody>
      </p:sp>
      <p:sp>
        <p:nvSpPr>
          <p:cNvPr id="36" name="Text 29"/>
          <p:cNvSpPr/>
          <p:nvPr/>
        </p:nvSpPr>
        <p:spPr>
          <a:xfrm>
            <a:off x="548640" y="8732520"/>
            <a:ext cx="6464808" cy="228600"/>
          </a:xfrm>
          <a:prstGeom prst="rect">
            <a:avLst/>
          </a:prstGeom>
          <a:noFill/>
          <a:ln/>
        </p:spPr>
        <p:txBody>
          <a:bodyPr wrap="square" lIns="0" tIns="0" rIns="0" bIns="0" rtlCol="0" anchor="ctr"/>
          <a:lstStyle/>
          <a:p>
            <a:pPr marL="0" indent="0" algn="ctr">
              <a:buNone/>
            </a:pPr>
            <a:r>
              <a:rPr lang="en-US" sz="850" i="1" dirty="0">
                <a:solidFill>
                  <a:srgbClr val="6B7280"/>
                </a:solidFill>
                <a:latin typeface="Pretendard" pitchFamily="34" charset="0"/>
                <a:ea typeface="Pretendard" pitchFamily="34" charset="-122"/>
                <a:cs typeface="Pretendard" pitchFamily="34" charset="-120"/>
              </a:rPr>
              <a:t>Fig. 13.5 · 确认 PC 后面连接器连接</a:t>
            </a:r>
            <a:endParaRPr lang="en-US" sz="850" dirty="0"/>
          </a:p>
        </p:txBody>
      </p:sp>
      <p:sp>
        <p:nvSpPr>
          <p:cNvPr id="37" name="Shape 30"/>
          <p:cNvSpPr/>
          <p:nvPr/>
        </p:nvSpPr>
        <p:spPr>
          <a:xfrm>
            <a:off x="548640" y="9592056"/>
            <a:ext cx="6464808" cy="594360"/>
          </a:xfrm>
          <a:prstGeom prst="rect">
            <a:avLst/>
          </a:prstGeom>
          <a:solidFill>
            <a:srgbClr val="FEE2E2"/>
          </a:solidFill>
          <a:ln w="12700">
            <a:solidFill>
              <a:srgbClr val="C8102E"/>
            </a:solidFill>
            <a:prstDash val="solid"/>
          </a:ln>
        </p:spPr>
        <p:txBody>
          <a:bodyPr/>
          <a:lstStyle/>
          <a:p>
            <a:endParaRPr lang="ko-KR" altLang="en-US"/>
          </a:p>
        </p:txBody>
      </p:sp>
      <p:sp>
        <p:nvSpPr>
          <p:cNvPr id="38" name="Shape 31"/>
          <p:cNvSpPr/>
          <p:nvPr/>
        </p:nvSpPr>
        <p:spPr>
          <a:xfrm>
            <a:off x="548640" y="9592056"/>
            <a:ext cx="73152" cy="594360"/>
          </a:xfrm>
          <a:prstGeom prst="rect">
            <a:avLst/>
          </a:prstGeom>
          <a:solidFill>
            <a:srgbClr val="C8102E"/>
          </a:solidFill>
          <a:ln/>
        </p:spPr>
        <p:txBody>
          <a:bodyPr/>
          <a:lstStyle/>
          <a:p>
            <a:endParaRPr lang="ko-KR" altLang="en-US"/>
          </a:p>
        </p:txBody>
      </p:sp>
      <p:pic>
        <p:nvPicPr>
          <p:cNvPr id="39" name="Image 5" descr="preencoded.png"/>
          <p:cNvPicPr>
            <a:picLocks noChangeAspect="1"/>
          </p:cNvPicPr>
          <p:nvPr/>
        </p:nvPicPr>
        <p:blipFill>
          <a:blip r:embed="rId7"/>
          <a:stretch>
            <a:fillRect/>
          </a:stretch>
        </p:blipFill>
        <p:spPr>
          <a:xfrm>
            <a:off x="731520" y="9756648"/>
            <a:ext cx="292608" cy="292608"/>
          </a:xfrm>
          <a:prstGeom prst="rect">
            <a:avLst/>
          </a:prstGeom>
        </p:spPr>
      </p:pic>
      <p:sp>
        <p:nvSpPr>
          <p:cNvPr id="40" name="Text 32"/>
          <p:cNvSpPr/>
          <p:nvPr/>
        </p:nvSpPr>
        <p:spPr>
          <a:xfrm>
            <a:off x="1143000" y="9710928"/>
            <a:ext cx="5733288" cy="256032"/>
          </a:xfrm>
          <a:prstGeom prst="rect">
            <a:avLst/>
          </a:prstGeom>
          <a:noFill/>
          <a:ln/>
        </p:spPr>
        <p:txBody>
          <a:bodyPr wrap="square" lIns="0" tIns="0" rIns="0" bIns="0" rtlCol="0" anchor="ctr"/>
          <a:lstStyle/>
          <a:p>
            <a:pPr marL="0" indent="0">
              <a:buNone/>
            </a:pPr>
            <a:r>
              <a:rPr lang="en-US" sz="900" b="1" kern="0" spc="400" dirty="0">
                <a:solidFill>
                  <a:srgbClr val="C8102E"/>
                </a:solidFill>
                <a:latin typeface="Pretendard" pitchFamily="34" charset="0"/>
                <a:ea typeface="Pretendard" pitchFamily="34" charset="-122"/>
                <a:cs typeface="Pretendard" pitchFamily="34" charset="-120"/>
              </a:rPr>
              <a:t>采取上述措施后仍无法解决时</a:t>
            </a:r>
            <a:endParaRPr lang="en-US" sz="900" dirty="0"/>
          </a:p>
        </p:txBody>
      </p:sp>
      <p:sp>
        <p:nvSpPr>
          <p:cNvPr id="41" name="Text 33"/>
          <p:cNvSpPr/>
          <p:nvPr/>
        </p:nvSpPr>
        <p:spPr>
          <a:xfrm>
            <a:off x="1143000" y="9957816"/>
            <a:ext cx="5733288" cy="4572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请停止设备操作并联系服务中心。电话：+82-31-738-8935 | sales@techvalley.co.kr</a:t>
            </a:r>
            <a:endParaRPr lang="en-US" sz="950" dirty="0"/>
          </a:p>
        </p:txBody>
      </p:sp>
      <p:pic>
        <p:nvPicPr>
          <p:cNvPr id="43" name="그림 42">
            <a:extLst>
              <a:ext uri="{FF2B5EF4-FFF2-40B4-BE49-F238E27FC236}">
                <a16:creationId xmlns:a16="http://schemas.microsoft.com/office/drawing/2014/main" id="{C22F4800-41D2-B8A7-D26E-E8BA587E2C45}"/>
              </a:ext>
            </a:extLst>
          </p:cNvPr>
          <p:cNvPicPr>
            <a:picLocks noChangeAspect="1"/>
          </p:cNvPicPr>
          <p:nvPr/>
        </p:nvPicPr>
        <p:blipFill>
          <a:blip r:embed="rId8"/>
          <a:stretch>
            <a:fillRect/>
          </a:stretch>
        </p:blipFill>
        <p:spPr>
          <a:xfrm>
            <a:off x="2644435" y="5562430"/>
            <a:ext cx="2171828" cy="28957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02</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3000" b="1" dirty="0">
                <a:solidFill>
                  <a:srgbClr val="FFFFFF"/>
                </a:solidFill>
                <a:latin typeface="Pretendard" pitchFamily="34" charset="0"/>
                <a:ea typeface="Pretendard" pitchFamily="34" charset="-122"/>
                <a:cs typeface="Pretendard" pitchFamily="34" charset="-120"/>
              </a:rPr>
              <a:t>安全注意事项</a:t>
            </a:r>
            <a:endParaRPr lang="en-US" sz="30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安全注意事项</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2.1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危险等级分类</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危险分类</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2.2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危险 (Danger)</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X 射线暴露、铍、高电压</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2.3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警告 (Warning)</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环境及操作注意</a:t>
            </a:r>
            <a:endParaRPr lang="en-US" sz="950" dirty="0"/>
          </a:p>
        </p:txBody>
      </p:sp>
      <p:sp>
        <p:nvSpPr>
          <p:cNvPr id="23" name="Shape 21"/>
          <p:cNvSpPr/>
          <p:nvPr/>
        </p:nvSpPr>
        <p:spPr>
          <a:xfrm>
            <a:off x="548640" y="6885432"/>
            <a:ext cx="6464808" cy="4572"/>
          </a:xfrm>
          <a:prstGeom prst="rect">
            <a:avLst/>
          </a:prstGeom>
          <a:solidFill>
            <a:srgbClr val="DDE3EA"/>
          </a:solidFill>
          <a:ln/>
        </p:spPr>
        <p:txBody>
          <a:bodyPr/>
          <a:lstStyle/>
          <a:p>
            <a:endParaRPr lang="ko-KR" altLang="en-US"/>
          </a:p>
        </p:txBody>
      </p:sp>
      <p:sp>
        <p:nvSpPr>
          <p:cNvPr id="24" name="Text 22"/>
          <p:cNvSpPr/>
          <p:nvPr/>
        </p:nvSpPr>
        <p:spPr>
          <a:xfrm>
            <a:off x="548640" y="690372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2.4</a:t>
            </a:r>
            <a:endParaRPr lang="en-US" sz="1600" dirty="0"/>
          </a:p>
        </p:txBody>
      </p:sp>
      <p:sp>
        <p:nvSpPr>
          <p:cNvPr id="25" name="Text 23"/>
          <p:cNvSpPr/>
          <p:nvPr/>
        </p:nvSpPr>
        <p:spPr>
          <a:xfrm>
            <a:off x="1463040" y="690372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注意 (Caution)</a:t>
            </a:r>
            <a:endParaRPr lang="en-US" sz="1200" dirty="0"/>
          </a:p>
        </p:txBody>
      </p:sp>
      <p:sp>
        <p:nvSpPr>
          <p:cNvPr id="26" name="Text 24"/>
          <p:cNvSpPr/>
          <p:nvPr/>
        </p:nvSpPr>
        <p:spPr>
          <a:xfrm>
            <a:off x="1463040" y="717804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一般操作安全</a:t>
            </a:r>
            <a:endParaRPr lang="en-US" sz="950" dirty="0"/>
          </a:p>
        </p:txBody>
      </p:sp>
      <p:sp>
        <p:nvSpPr>
          <p:cNvPr id="27" name="Shape 25"/>
          <p:cNvSpPr/>
          <p:nvPr/>
        </p:nvSpPr>
        <p:spPr>
          <a:xfrm>
            <a:off x="548640" y="7818120"/>
            <a:ext cx="6464808" cy="1280160"/>
          </a:xfrm>
          <a:prstGeom prst="rect">
            <a:avLst/>
          </a:prstGeom>
          <a:solidFill>
            <a:srgbClr val="F4F6F8"/>
          </a:solidFill>
          <a:ln/>
        </p:spPr>
        <p:txBody>
          <a:bodyPr/>
          <a:lstStyle/>
          <a:p>
            <a:endParaRPr lang="ko-KR" altLang="en-US"/>
          </a:p>
        </p:txBody>
      </p:sp>
      <p:sp>
        <p:nvSpPr>
          <p:cNvPr id="28" name="Shape 26"/>
          <p:cNvSpPr/>
          <p:nvPr/>
        </p:nvSpPr>
        <p:spPr>
          <a:xfrm>
            <a:off x="548640" y="7818120"/>
            <a:ext cx="54864" cy="1280160"/>
          </a:xfrm>
          <a:prstGeom prst="rect">
            <a:avLst/>
          </a:prstGeom>
          <a:solidFill>
            <a:srgbClr val="1B2A41"/>
          </a:solidFill>
          <a:ln/>
        </p:spPr>
        <p:txBody>
          <a:bodyPr/>
          <a:lstStyle/>
          <a:p>
            <a:endParaRPr lang="ko-KR" altLang="en-US"/>
          </a:p>
        </p:txBody>
      </p:sp>
      <p:sp>
        <p:nvSpPr>
          <p:cNvPr id="29" name="Text 27"/>
          <p:cNvSpPr/>
          <p:nvPr/>
        </p:nvSpPr>
        <p:spPr>
          <a:xfrm>
            <a:off x="777240" y="7982712"/>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30" name="Text 28"/>
          <p:cNvSpPr/>
          <p:nvPr/>
        </p:nvSpPr>
        <p:spPr>
          <a:xfrm>
            <a:off x="777240" y="8275320"/>
            <a:ext cx="6007608" cy="822960"/>
          </a:xfrm>
          <a:prstGeom prst="rect">
            <a:avLst/>
          </a:prstGeom>
          <a:noFill/>
          <a:ln/>
        </p:spPr>
        <p:txBody>
          <a:bodyPr wrap="square" lIns="0" tIns="0" rIns="0" bIns="0" rtlCol="0" anchor="t"/>
          <a:lstStyle/>
          <a:p>
            <a:pPr marL="0" indent="0">
              <a:spcAft>
                <a:spcPts val="200"/>
              </a:spcAft>
              <a:buNone/>
            </a:pPr>
            <a:r>
              <a:rPr lang="en-US" sz="1050" dirty="0">
                <a:solidFill>
                  <a:srgbClr val="1F2937"/>
                </a:solidFill>
                <a:latin typeface="Pretendard" pitchFamily="34" charset="0"/>
                <a:ea typeface="Pretendard" pitchFamily="34" charset="-122"/>
                <a:cs typeface="Pretendard" pitchFamily="34" charset="-120"/>
              </a:rPr>
              <a:t>本章介绍正确、安全地操作设备所需的安全预防措施。在安装或操作设备之前，请仔细阅读本内容，并务必遵守所有规定的指示。</a:t>
            </a:r>
            <a:endParaRPr lang="en-US" sz="1050" dirty="0"/>
          </a:p>
        </p:txBody>
      </p:sp>
      <p:sp>
        <p:nvSpPr>
          <p:cNvPr id="31" name="Text 29"/>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13 · Troubleshooting · 故障排除</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71</a:t>
            </a:r>
            <a:endParaRPr lang="en-US" sz="1000" dirty="0"/>
          </a:p>
        </p:txBody>
      </p:sp>
      <p:sp>
        <p:nvSpPr>
          <p:cNvPr id="10" name="Shape 8"/>
          <p:cNvSpPr/>
          <p:nvPr/>
        </p:nvSpPr>
        <p:spPr>
          <a:xfrm>
            <a:off x="548640" y="777240"/>
            <a:ext cx="91440" cy="502920"/>
          </a:xfrm>
          <a:prstGeom prst="rect">
            <a:avLst/>
          </a:prstGeom>
          <a:solidFill>
            <a:srgbClr val="FF8200"/>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13.4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PC Not Operating Properly · PC 运行不顺畅时</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PC 健康检查</a:t>
            </a:r>
            <a:endParaRPr lang="en-US" sz="1000" dirty="0"/>
          </a:p>
        </p:txBody>
      </p:sp>
      <p:sp>
        <p:nvSpPr>
          <p:cNvPr id="14" name="Shape 12"/>
          <p:cNvSpPr/>
          <p:nvPr/>
        </p:nvSpPr>
        <p:spPr>
          <a:xfrm>
            <a:off x="548640" y="1417320"/>
            <a:ext cx="6464808" cy="685800"/>
          </a:xfrm>
          <a:prstGeom prst="rect">
            <a:avLst/>
          </a:prstGeom>
          <a:solidFill>
            <a:srgbClr val="FEF3C7"/>
          </a:solidFill>
          <a:ln w="12700">
            <a:solidFill>
              <a:srgbClr val="FF8200"/>
            </a:solidFill>
            <a:prstDash val="solid"/>
          </a:ln>
        </p:spPr>
        <p:txBody>
          <a:bodyPr/>
          <a:lstStyle/>
          <a:p>
            <a:endParaRPr lang="ko-KR" altLang="en-US"/>
          </a:p>
        </p:txBody>
      </p:sp>
      <p:sp>
        <p:nvSpPr>
          <p:cNvPr id="15" name="Shape 13"/>
          <p:cNvSpPr/>
          <p:nvPr/>
        </p:nvSpPr>
        <p:spPr>
          <a:xfrm>
            <a:off x="548640" y="1417320"/>
            <a:ext cx="73152" cy="685800"/>
          </a:xfrm>
          <a:prstGeom prst="rect">
            <a:avLst/>
          </a:prstGeom>
          <a:solidFill>
            <a:srgbClr val="FF8200"/>
          </a:solidFill>
          <a:ln/>
        </p:spPr>
        <p:txBody>
          <a:bodyPr/>
          <a:lstStyle/>
          <a:p>
            <a:endParaRPr lang="ko-KR" altLang="en-US"/>
          </a:p>
        </p:txBody>
      </p:sp>
      <p:pic>
        <p:nvPicPr>
          <p:cNvPr id="16" name="Image 0" descr="preencoded.png"/>
          <p:cNvPicPr>
            <a:picLocks noChangeAspect="1"/>
          </p:cNvPicPr>
          <p:nvPr/>
        </p:nvPicPr>
        <p:blipFill>
          <a:blip r:embed="rId3"/>
          <a:stretch>
            <a:fillRect/>
          </a:stretch>
        </p:blipFill>
        <p:spPr>
          <a:xfrm>
            <a:off x="731520" y="1554480"/>
            <a:ext cx="301752" cy="301752"/>
          </a:xfrm>
          <a:prstGeom prst="rect">
            <a:avLst/>
          </a:prstGeom>
        </p:spPr>
      </p:pic>
      <p:sp>
        <p:nvSpPr>
          <p:cNvPr id="17" name="Text 14"/>
          <p:cNvSpPr/>
          <p:nvPr/>
        </p:nvSpPr>
        <p:spPr>
          <a:xfrm>
            <a:off x="1188720" y="1490472"/>
            <a:ext cx="5687568" cy="201168"/>
          </a:xfrm>
          <a:prstGeom prst="rect">
            <a:avLst/>
          </a:prstGeom>
          <a:noFill/>
          <a:ln/>
        </p:spPr>
        <p:txBody>
          <a:bodyPr wrap="square" lIns="0" tIns="0" rIns="0" bIns="0" rtlCol="0" anchor="ctr"/>
          <a:lstStyle/>
          <a:p>
            <a:pPr marL="0" indent="0">
              <a:buNone/>
            </a:pPr>
            <a:r>
              <a:rPr lang="en-US" sz="900" b="1" kern="0" spc="400" dirty="0">
                <a:solidFill>
                  <a:srgbClr val="8A6D00"/>
                </a:solidFill>
                <a:latin typeface="Pretendard" pitchFamily="34" charset="0"/>
                <a:ea typeface="Pretendard" pitchFamily="34" charset="-122"/>
                <a:cs typeface="Pretendard" pitchFamily="34" charset="-120"/>
              </a:rPr>
              <a:t>SYMPTOM · 症状</a:t>
            </a:r>
            <a:endParaRPr lang="en-US" sz="900" dirty="0"/>
          </a:p>
        </p:txBody>
      </p:sp>
      <p:sp>
        <p:nvSpPr>
          <p:cNvPr id="18" name="Text 15"/>
          <p:cNvSpPr/>
          <p:nvPr/>
        </p:nvSpPr>
        <p:spPr>
          <a:xfrm>
            <a:off x="1188720" y="1691640"/>
            <a:ext cx="5687568" cy="36576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PC 运行缓慢或不稳定的情况。</a:t>
            </a:r>
            <a:endParaRPr lang="en-US" sz="1050" dirty="0"/>
          </a:p>
        </p:txBody>
      </p:sp>
      <p:sp>
        <p:nvSpPr>
          <p:cNvPr id="19" name="Shape 16"/>
          <p:cNvSpPr/>
          <p:nvPr/>
        </p:nvSpPr>
        <p:spPr>
          <a:xfrm>
            <a:off x="548640" y="2240280"/>
            <a:ext cx="6464808" cy="1234440"/>
          </a:xfrm>
          <a:prstGeom prst="rect">
            <a:avLst/>
          </a:prstGeom>
          <a:solidFill>
            <a:srgbClr val="FFFFFF"/>
          </a:solidFill>
          <a:ln w="12700">
            <a:solidFill>
              <a:srgbClr val="DDE3EA"/>
            </a:solidFill>
            <a:prstDash val="solid"/>
          </a:ln>
        </p:spPr>
        <p:txBody>
          <a:bodyPr/>
          <a:lstStyle/>
          <a:p>
            <a:endParaRPr lang="ko-KR" altLang="en-US"/>
          </a:p>
        </p:txBody>
      </p:sp>
      <p:sp>
        <p:nvSpPr>
          <p:cNvPr id="20" name="Shape 17"/>
          <p:cNvSpPr/>
          <p:nvPr/>
        </p:nvSpPr>
        <p:spPr>
          <a:xfrm>
            <a:off x="548640" y="2240280"/>
            <a:ext cx="54864" cy="1234440"/>
          </a:xfrm>
          <a:prstGeom prst="rect">
            <a:avLst/>
          </a:prstGeom>
          <a:solidFill>
            <a:srgbClr val="C8102E"/>
          </a:solidFill>
          <a:ln/>
        </p:spPr>
        <p:txBody>
          <a:bodyPr/>
          <a:lstStyle/>
          <a:p>
            <a:endParaRPr lang="ko-KR" altLang="en-US"/>
          </a:p>
        </p:txBody>
      </p:sp>
      <p:pic>
        <p:nvPicPr>
          <p:cNvPr id="21" name="Image 1" descr="preencoded.png"/>
          <p:cNvPicPr>
            <a:picLocks noChangeAspect="1"/>
          </p:cNvPicPr>
          <p:nvPr/>
        </p:nvPicPr>
        <p:blipFill>
          <a:blip r:embed="rId4"/>
          <a:stretch>
            <a:fillRect/>
          </a:stretch>
        </p:blipFill>
        <p:spPr>
          <a:xfrm>
            <a:off x="731520" y="2587752"/>
            <a:ext cx="347472" cy="347472"/>
          </a:xfrm>
          <a:prstGeom prst="rect">
            <a:avLst/>
          </a:prstGeom>
        </p:spPr>
      </p:pic>
      <p:sp>
        <p:nvSpPr>
          <p:cNvPr id="22" name="Text 18"/>
          <p:cNvSpPr/>
          <p:nvPr/>
        </p:nvSpPr>
        <p:spPr>
          <a:xfrm>
            <a:off x="1234440" y="2377440"/>
            <a:ext cx="568756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确认病毒</a:t>
            </a:r>
            <a:endParaRPr lang="en-US" sz="1300" dirty="0"/>
          </a:p>
        </p:txBody>
      </p:sp>
      <p:sp>
        <p:nvSpPr>
          <p:cNvPr id="23" name="Text 19"/>
          <p:cNvSpPr/>
          <p:nvPr/>
        </p:nvSpPr>
        <p:spPr>
          <a:xfrm>
            <a:off x="1234440" y="2697480"/>
            <a:ext cx="5687568" cy="73152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运行病毒检查。要解决此问题，PC 不得连接外部互联网。（本公司连接的 Oper-Recon 之间的以太网连接无妨。）</a:t>
            </a:r>
            <a:endParaRPr lang="en-US" sz="950" dirty="0"/>
          </a:p>
        </p:txBody>
      </p:sp>
      <p:sp>
        <p:nvSpPr>
          <p:cNvPr id="24" name="Shape 20"/>
          <p:cNvSpPr/>
          <p:nvPr/>
        </p:nvSpPr>
        <p:spPr>
          <a:xfrm>
            <a:off x="548640" y="3566160"/>
            <a:ext cx="6464808" cy="1234440"/>
          </a:xfrm>
          <a:prstGeom prst="rect">
            <a:avLst/>
          </a:prstGeom>
          <a:solidFill>
            <a:srgbClr val="FFFFFF"/>
          </a:solidFill>
          <a:ln w="12700">
            <a:solidFill>
              <a:srgbClr val="DDE3EA"/>
            </a:solidFill>
            <a:prstDash val="solid"/>
          </a:ln>
        </p:spPr>
        <p:txBody>
          <a:bodyPr/>
          <a:lstStyle/>
          <a:p>
            <a:endParaRPr lang="ko-KR" altLang="en-US"/>
          </a:p>
        </p:txBody>
      </p:sp>
      <p:sp>
        <p:nvSpPr>
          <p:cNvPr id="25" name="Shape 21"/>
          <p:cNvSpPr/>
          <p:nvPr/>
        </p:nvSpPr>
        <p:spPr>
          <a:xfrm>
            <a:off x="548640" y="3566160"/>
            <a:ext cx="54864" cy="1234440"/>
          </a:xfrm>
          <a:prstGeom prst="rect">
            <a:avLst/>
          </a:prstGeom>
          <a:solidFill>
            <a:srgbClr val="4A6FA5"/>
          </a:solidFill>
          <a:ln/>
        </p:spPr>
        <p:txBody>
          <a:bodyPr/>
          <a:lstStyle/>
          <a:p>
            <a:endParaRPr lang="ko-KR" altLang="en-US"/>
          </a:p>
        </p:txBody>
      </p:sp>
      <p:pic>
        <p:nvPicPr>
          <p:cNvPr id="26" name="Image 2" descr="preencoded.png"/>
          <p:cNvPicPr>
            <a:picLocks noChangeAspect="1"/>
          </p:cNvPicPr>
          <p:nvPr/>
        </p:nvPicPr>
        <p:blipFill>
          <a:blip r:embed="rId5"/>
          <a:stretch>
            <a:fillRect/>
          </a:stretch>
        </p:blipFill>
        <p:spPr>
          <a:xfrm>
            <a:off x="731520" y="3913632"/>
            <a:ext cx="347472" cy="347472"/>
          </a:xfrm>
          <a:prstGeom prst="rect">
            <a:avLst/>
          </a:prstGeom>
        </p:spPr>
      </p:pic>
      <p:sp>
        <p:nvSpPr>
          <p:cNvPr id="27" name="Text 22"/>
          <p:cNvSpPr/>
          <p:nvPr/>
        </p:nvSpPr>
        <p:spPr>
          <a:xfrm>
            <a:off x="1234440" y="3703320"/>
            <a:ext cx="568756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确认 PC 清洁状态</a:t>
            </a:r>
            <a:endParaRPr lang="en-US" sz="1300" dirty="0"/>
          </a:p>
        </p:txBody>
      </p:sp>
      <p:sp>
        <p:nvSpPr>
          <p:cNvPr id="28" name="Text 23"/>
          <p:cNvSpPr/>
          <p:nvPr/>
        </p:nvSpPr>
        <p:spPr>
          <a:xfrm>
            <a:off x="1234440" y="4023360"/>
            <a:ext cx="5687568" cy="73152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PC 内部的灰尘可能导致异常运行。请保持 PC 内部清洁。</a:t>
            </a:r>
            <a:endParaRPr lang="en-US" sz="950" dirty="0"/>
          </a:p>
        </p:txBody>
      </p:sp>
      <p:sp>
        <p:nvSpPr>
          <p:cNvPr id="29" name="Shape 24"/>
          <p:cNvSpPr/>
          <p:nvPr/>
        </p:nvSpPr>
        <p:spPr>
          <a:xfrm>
            <a:off x="548640" y="4892040"/>
            <a:ext cx="6464808" cy="1234440"/>
          </a:xfrm>
          <a:prstGeom prst="rect">
            <a:avLst/>
          </a:prstGeom>
          <a:solidFill>
            <a:srgbClr val="FFFFFF"/>
          </a:solidFill>
          <a:ln w="12700">
            <a:solidFill>
              <a:srgbClr val="DDE3EA"/>
            </a:solidFill>
            <a:prstDash val="solid"/>
          </a:ln>
        </p:spPr>
        <p:txBody>
          <a:bodyPr/>
          <a:lstStyle/>
          <a:p>
            <a:endParaRPr lang="ko-KR" altLang="en-US"/>
          </a:p>
        </p:txBody>
      </p:sp>
      <p:sp>
        <p:nvSpPr>
          <p:cNvPr id="30" name="Shape 25"/>
          <p:cNvSpPr/>
          <p:nvPr/>
        </p:nvSpPr>
        <p:spPr>
          <a:xfrm>
            <a:off x="548640" y="4892040"/>
            <a:ext cx="54864" cy="1234440"/>
          </a:xfrm>
          <a:prstGeom prst="rect">
            <a:avLst/>
          </a:prstGeom>
          <a:solidFill>
            <a:srgbClr val="4A6FA5"/>
          </a:solidFill>
          <a:ln/>
        </p:spPr>
        <p:txBody>
          <a:bodyPr/>
          <a:lstStyle/>
          <a:p>
            <a:endParaRPr lang="ko-KR" altLang="en-US"/>
          </a:p>
        </p:txBody>
      </p:sp>
      <p:pic>
        <p:nvPicPr>
          <p:cNvPr id="31" name="Image 3" descr="preencoded.png"/>
          <p:cNvPicPr>
            <a:picLocks noChangeAspect="1"/>
          </p:cNvPicPr>
          <p:nvPr/>
        </p:nvPicPr>
        <p:blipFill>
          <a:blip r:embed="rId6"/>
          <a:stretch>
            <a:fillRect/>
          </a:stretch>
        </p:blipFill>
        <p:spPr>
          <a:xfrm>
            <a:off x="731520" y="5239512"/>
            <a:ext cx="347472" cy="347472"/>
          </a:xfrm>
          <a:prstGeom prst="rect">
            <a:avLst/>
          </a:prstGeom>
        </p:spPr>
      </p:pic>
      <p:sp>
        <p:nvSpPr>
          <p:cNvPr id="32" name="Text 26"/>
          <p:cNvSpPr/>
          <p:nvPr/>
        </p:nvSpPr>
        <p:spPr>
          <a:xfrm>
            <a:off x="1234440" y="5029200"/>
            <a:ext cx="5687568" cy="274320"/>
          </a:xfrm>
          <a:prstGeom prst="rect">
            <a:avLst/>
          </a:prstGeom>
          <a:noFill/>
          <a:ln/>
        </p:spPr>
        <p:txBody>
          <a:bodyPr wrap="square" lIns="0" tIns="0" rIns="0" bIns="0" rtlCol="0" anchor="ctr"/>
          <a:lstStyle/>
          <a:p>
            <a:pPr marL="0" indent="0">
              <a:buNone/>
            </a:pPr>
            <a:r>
              <a:rPr lang="en-US" sz="1300" b="1" dirty="0">
                <a:solidFill>
                  <a:srgbClr val="1B2A41"/>
                </a:solidFill>
                <a:latin typeface="Pretendard" pitchFamily="34" charset="0"/>
                <a:ea typeface="Pretendard" pitchFamily="34" charset="-122"/>
                <a:cs typeface="Pretendard" pitchFamily="34" charset="-120"/>
              </a:rPr>
              <a:t>确认 PC 总体状态</a:t>
            </a:r>
            <a:endParaRPr lang="en-US" sz="1300" dirty="0"/>
          </a:p>
        </p:txBody>
      </p:sp>
      <p:sp>
        <p:nvSpPr>
          <p:cNvPr id="33" name="Text 27"/>
          <p:cNvSpPr/>
          <p:nvPr/>
        </p:nvSpPr>
        <p:spPr>
          <a:xfrm>
            <a:off x="1234440" y="5349240"/>
            <a:ext cx="5687568" cy="73152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定期检查病毒及内部灰尘状态、CPU·内存使用率、驱动程序更新等 PC 的总体状态。</a:t>
            </a:r>
            <a:endParaRPr lang="en-US" sz="950" dirty="0"/>
          </a:p>
        </p:txBody>
      </p:sp>
      <p:sp>
        <p:nvSpPr>
          <p:cNvPr id="34" name="Shape 28"/>
          <p:cNvSpPr/>
          <p:nvPr/>
        </p:nvSpPr>
        <p:spPr>
          <a:xfrm>
            <a:off x="548640" y="8586216"/>
            <a:ext cx="6464808" cy="1225296"/>
          </a:xfrm>
          <a:prstGeom prst="rect">
            <a:avLst/>
          </a:prstGeom>
          <a:solidFill>
            <a:srgbClr val="FEE2E2"/>
          </a:solidFill>
          <a:ln w="12700">
            <a:solidFill>
              <a:srgbClr val="C8102E"/>
            </a:solidFill>
            <a:prstDash val="solid"/>
          </a:ln>
        </p:spPr>
        <p:txBody>
          <a:bodyPr/>
          <a:lstStyle/>
          <a:p>
            <a:endParaRPr lang="ko-KR" altLang="en-US"/>
          </a:p>
        </p:txBody>
      </p:sp>
      <p:sp>
        <p:nvSpPr>
          <p:cNvPr id="35" name="Shape 29"/>
          <p:cNvSpPr/>
          <p:nvPr/>
        </p:nvSpPr>
        <p:spPr>
          <a:xfrm>
            <a:off x="548640" y="8586216"/>
            <a:ext cx="73152" cy="1225296"/>
          </a:xfrm>
          <a:prstGeom prst="rect">
            <a:avLst/>
          </a:prstGeom>
          <a:solidFill>
            <a:srgbClr val="C8102E"/>
          </a:solidFill>
          <a:ln/>
        </p:spPr>
        <p:txBody>
          <a:bodyPr/>
          <a:lstStyle/>
          <a:p>
            <a:endParaRPr lang="ko-KR" altLang="en-US"/>
          </a:p>
        </p:txBody>
      </p:sp>
      <p:pic>
        <p:nvPicPr>
          <p:cNvPr id="36" name="Image 4" descr="preencoded.png"/>
          <p:cNvPicPr>
            <a:picLocks noChangeAspect="1"/>
          </p:cNvPicPr>
          <p:nvPr/>
        </p:nvPicPr>
        <p:blipFill>
          <a:blip r:embed="rId7"/>
          <a:stretch>
            <a:fillRect/>
          </a:stretch>
        </p:blipFill>
        <p:spPr>
          <a:xfrm>
            <a:off x="731520" y="8750808"/>
            <a:ext cx="292608" cy="292608"/>
          </a:xfrm>
          <a:prstGeom prst="rect">
            <a:avLst/>
          </a:prstGeom>
        </p:spPr>
      </p:pic>
      <p:sp>
        <p:nvSpPr>
          <p:cNvPr id="37" name="Text 30"/>
          <p:cNvSpPr/>
          <p:nvPr/>
        </p:nvSpPr>
        <p:spPr>
          <a:xfrm>
            <a:off x="1143000" y="8705088"/>
            <a:ext cx="5733288" cy="256032"/>
          </a:xfrm>
          <a:prstGeom prst="rect">
            <a:avLst/>
          </a:prstGeom>
          <a:noFill/>
          <a:ln/>
        </p:spPr>
        <p:txBody>
          <a:bodyPr wrap="square" lIns="0" tIns="0" rIns="0" bIns="0" rtlCol="0" anchor="ctr"/>
          <a:lstStyle/>
          <a:p>
            <a:pPr marL="0" indent="0">
              <a:buNone/>
            </a:pPr>
            <a:r>
              <a:rPr lang="en-US" sz="900" b="1" kern="0" spc="400" dirty="0">
                <a:solidFill>
                  <a:srgbClr val="C8102E"/>
                </a:solidFill>
                <a:latin typeface="Pretendard" pitchFamily="34" charset="0"/>
                <a:ea typeface="Pretendard" pitchFamily="34" charset="-122"/>
                <a:cs typeface="Pretendard" pitchFamily="34" charset="-120"/>
              </a:rPr>
              <a:t>采取上述措施后仍无法解决时</a:t>
            </a:r>
            <a:endParaRPr lang="en-US" sz="900" dirty="0"/>
          </a:p>
        </p:txBody>
      </p:sp>
      <p:sp>
        <p:nvSpPr>
          <p:cNvPr id="38" name="Text 31"/>
          <p:cNvSpPr/>
          <p:nvPr/>
        </p:nvSpPr>
        <p:spPr>
          <a:xfrm>
            <a:off x="1143000" y="8951976"/>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联系服务中心</a:t>
            </a:r>
            <a:endParaRPr lang="en-US" sz="1200" dirty="0"/>
          </a:p>
        </p:txBody>
      </p:sp>
      <p:sp>
        <p:nvSpPr>
          <p:cNvPr id="39" name="Text 32"/>
          <p:cNvSpPr/>
          <p:nvPr/>
        </p:nvSpPr>
        <p:spPr>
          <a:xfrm>
            <a:off x="1143000" y="9226296"/>
            <a:ext cx="5733288" cy="91440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请立即停止设备操作并联系本公司服务中心。</a:t>
            </a:r>
            <a:endParaRPr lang="en-US" sz="950" dirty="0"/>
          </a:p>
          <a:p>
            <a:pPr marL="0" indent="0">
              <a:buNone/>
            </a:pPr>
            <a:r>
              <a:rPr lang="en-US" sz="950" dirty="0">
                <a:solidFill>
                  <a:srgbClr val="1F2937"/>
                </a:solidFill>
                <a:latin typeface="Pretendard" pitchFamily="34" charset="0"/>
                <a:ea typeface="Pretendard" pitchFamily="34" charset="-122"/>
                <a:cs typeface="Pretendard" pitchFamily="34" charset="-120"/>
              </a:rPr>
              <a:t>电话：+82-31-738-8935  ·  传真：+82-31-738-8915</a:t>
            </a:r>
            <a:endParaRPr lang="en-US" sz="950" dirty="0"/>
          </a:p>
          <a:p>
            <a:pPr marL="0" indent="0">
              <a:buNone/>
            </a:pPr>
            <a:r>
              <a:rPr lang="en-US" sz="950" dirty="0">
                <a:solidFill>
                  <a:srgbClr val="1F2937"/>
                </a:solidFill>
                <a:latin typeface="Pretendard" pitchFamily="34" charset="0"/>
                <a:ea typeface="Pretendard" pitchFamily="34" charset="-122"/>
                <a:cs typeface="Pretendard" pitchFamily="34" charset="-120"/>
              </a:rPr>
              <a:t>电子邮件：sales@techvalley.co.kr  ·  网址：www.techvalley.co.kr</a:t>
            </a:r>
            <a:endParaRPr lang="en-US" sz="95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13 · Troubleshooting · 故障排除</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72</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13.5</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Additional Information · 附加信息及服务中心</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服务与支持</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如需有关设备的更多信息，或问题无法解决时，请联系本公司服务中心。</a:t>
            </a:r>
            <a:endParaRPr lang="en-US" sz="1000" dirty="0"/>
          </a:p>
        </p:txBody>
      </p:sp>
      <p:pic>
        <p:nvPicPr>
          <p:cNvPr id="15" name="Image 0" descr="/home/claude/sample/imgs/image87.jpg"/>
          <p:cNvPicPr>
            <a:picLocks noChangeAspect="1"/>
          </p:cNvPicPr>
          <p:nvPr/>
        </p:nvPicPr>
        <p:blipFill>
          <a:blip r:embed="rId3"/>
          <a:srcRect/>
          <a:stretch/>
        </p:blipFill>
        <p:spPr>
          <a:xfrm>
            <a:off x="1920240" y="2011680"/>
            <a:ext cx="3657600" cy="1371600"/>
          </a:xfrm>
          <a:prstGeom prst="rect">
            <a:avLst/>
          </a:prstGeom>
        </p:spPr>
      </p:pic>
      <p:sp>
        <p:nvSpPr>
          <p:cNvPr id="16" name="Shape 13"/>
          <p:cNvSpPr/>
          <p:nvPr/>
        </p:nvSpPr>
        <p:spPr>
          <a:xfrm>
            <a:off x="548640" y="3657600"/>
            <a:ext cx="6464808" cy="3200400"/>
          </a:xfrm>
          <a:prstGeom prst="rect">
            <a:avLst/>
          </a:prstGeom>
          <a:solidFill>
            <a:srgbClr val="1B2A41"/>
          </a:solidFill>
          <a:ln/>
        </p:spPr>
        <p:txBody>
          <a:bodyPr/>
          <a:lstStyle/>
          <a:p>
            <a:endParaRPr lang="ko-KR" altLang="en-US"/>
          </a:p>
        </p:txBody>
      </p:sp>
      <p:sp>
        <p:nvSpPr>
          <p:cNvPr id="17" name="Shape 14"/>
          <p:cNvSpPr/>
          <p:nvPr/>
        </p:nvSpPr>
        <p:spPr>
          <a:xfrm>
            <a:off x="548640" y="3657600"/>
            <a:ext cx="109728" cy="3200400"/>
          </a:xfrm>
          <a:prstGeom prst="rect">
            <a:avLst/>
          </a:prstGeom>
          <a:solidFill>
            <a:srgbClr val="4A6FA5"/>
          </a:solidFill>
          <a:ln/>
        </p:spPr>
        <p:txBody>
          <a:bodyPr/>
          <a:lstStyle/>
          <a:p>
            <a:endParaRPr lang="ko-KR" altLang="en-US"/>
          </a:p>
        </p:txBody>
      </p:sp>
      <p:sp>
        <p:nvSpPr>
          <p:cNvPr id="18" name="Text 15"/>
          <p:cNvSpPr/>
          <p:nvPr/>
        </p:nvSpPr>
        <p:spPr>
          <a:xfrm>
            <a:off x="868680" y="3931920"/>
            <a:ext cx="6007608" cy="457200"/>
          </a:xfrm>
          <a:prstGeom prst="rect">
            <a:avLst/>
          </a:prstGeom>
          <a:noFill/>
          <a:ln/>
        </p:spPr>
        <p:txBody>
          <a:bodyPr wrap="square" lIns="0" tIns="0" rIns="0" bIns="0" rtlCol="0" anchor="ctr"/>
          <a:lstStyle/>
          <a:p>
            <a:pPr marL="0" indent="0">
              <a:buNone/>
            </a:pPr>
            <a:r>
              <a:rPr lang="en-US" sz="2200" b="1" dirty="0">
                <a:solidFill>
                  <a:srgbClr val="FFFFFF"/>
                </a:solidFill>
                <a:latin typeface="Pretendard" pitchFamily="34" charset="0"/>
                <a:ea typeface="Pretendard" pitchFamily="34" charset="-122"/>
                <a:cs typeface="Pretendard" pitchFamily="34" charset="-120"/>
              </a:rPr>
              <a:t>TECHVALLEY Co., Ltd.</a:t>
            </a:r>
            <a:endParaRPr lang="en-US" sz="2200" dirty="0"/>
          </a:p>
        </p:txBody>
      </p:sp>
      <p:sp>
        <p:nvSpPr>
          <p:cNvPr id="19" name="Text 16"/>
          <p:cNvSpPr/>
          <p:nvPr/>
        </p:nvSpPr>
        <p:spPr>
          <a:xfrm>
            <a:off x="868680" y="4389120"/>
            <a:ext cx="6007608" cy="320040"/>
          </a:xfrm>
          <a:prstGeom prst="rect">
            <a:avLst/>
          </a:prstGeom>
          <a:noFill/>
          <a:ln/>
        </p:spPr>
        <p:txBody>
          <a:bodyPr wrap="square" lIns="0" tIns="0" rIns="0" bIns="0" rtlCol="0" anchor="ctr"/>
          <a:lstStyle/>
          <a:p>
            <a:pPr marL="0" indent="0">
              <a:buNone/>
            </a:pPr>
            <a:r>
              <a:rPr lang="en-US" sz="1300" dirty="0">
                <a:solidFill>
                  <a:srgbClr val="8AA9D1"/>
                </a:solidFill>
                <a:latin typeface="Pretendard" pitchFamily="34" charset="0"/>
                <a:ea typeface="Pretendard" pitchFamily="34" charset="-122"/>
                <a:cs typeface="Pretendard" pitchFamily="34" charset="-120"/>
              </a:rPr>
              <a:t>TECHVALLEY 株式会社</a:t>
            </a:r>
            <a:endParaRPr lang="en-US" sz="1300" dirty="0"/>
          </a:p>
        </p:txBody>
      </p:sp>
      <p:sp>
        <p:nvSpPr>
          <p:cNvPr id="20" name="Shape 17"/>
          <p:cNvSpPr/>
          <p:nvPr/>
        </p:nvSpPr>
        <p:spPr>
          <a:xfrm>
            <a:off x="868680" y="4754880"/>
            <a:ext cx="5824728" cy="18288"/>
          </a:xfrm>
          <a:prstGeom prst="rect">
            <a:avLst/>
          </a:prstGeom>
          <a:solidFill>
            <a:srgbClr val="8AA9D1"/>
          </a:solidFill>
          <a:ln/>
        </p:spPr>
        <p:txBody>
          <a:bodyPr/>
          <a:lstStyle/>
          <a:p>
            <a:endParaRPr lang="ko-KR" altLang="en-US"/>
          </a:p>
        </p:txBody>
      </p:sp>
      <p:sp>
        <p:nvSpPr>
          <p:cNvPr id="21" name="Text 18"/>
          <p:cNvSpPr/>
          <p:nvPr/>
        </p:nvSpPr>
        <p:spPr>
          <a:xfrm>
            <a:off x="868680" y="4937760"/>
            <a:ext cx="1097280" cy="320040"/>
          </a:xfrm>
          <a:prstGeom prst="rect">
            <a:avLst/>
          </a:prstGeom>
          <a:noFill/>
          <a:ln/>
        </p:spPr>
        <p:txBody>
          <a:bodyPr wrap="square" lIns="0" tIns="0" rIns="0" bIns="0" rtlCol="0" anchor="ctr"/>
          <a:lstStyle/>
          <a:p>
            <a:pPr marL="0" indent="0">
              <a:buNone/>
            </a:pPr>
            <a:r>
              <a:rPr lang="en-US" sz="850" b="1" kern="0" spc="300" dirty="0">
                <a:solidFill>
                  <a:srgbClr val="8AA9D1"/>
                </a:solidFill>
                <a:latin typeface="Pretendard" pitchFamily="34" charset="0"/>
                <a:ea typeface="Pretendard" pitchFamily="34" charset="-122"/>
                <a:cs typeface="Pretendard" pitchFamily="34" charset="-120"/>
              </a:rPr>
              <a:t>地址</a:t>
            </a:r>
            <a:endParaRPr lang="en-US" sz="850" dirty="0"/>
          </a:p>
        </p:txBody>
      </p:sp>
      <p:sp>
        <p:nvSpPr>
          <p:cNvPr id="22" name="Text 19"/>
          <p:cNvSpPr/>
          <p:nvPr/>
        </p:nvSpPr>
        <p:spPr>
          <a:xfrm>
            <a:off x="2011680" y="4937760"/>
            <a:ext cx="4727448" cy="320040"/>
          </a:xfrm>
          <a:prstGeom prst="rect">
            <a:avLst/>
          </a:prstGeom>
          <a:noFill/>
          <a:ln/>
        </p:spPr>
        <p:txBody>
          <a:bodyPr wrap="square" lIns="0" tIns="0" rIns="0" bIns="0" rtlCol="0" anchor="ctr"/>
          <a:lstStyle/>
          <a:p>
            <a:pPr marL="0" indent="0">
              <a:buNone/>
            </a:pPr>
            <a:r>
              <a:rPr lang="en-US" sz="1100" b="1" dirty="0">
                <a:solidFill>
                  <a:srgbClr val="FFFFFF"/>
                </a:solidFill>
                <a:latin typeface="Pretendard" pitchFamily="34" charset="0"/>
                <a:ea typeface="Pretendard" pitchFamily="34" charset="-122"/>
                <a:cs typeface="Pretendard" pitchFamily="34" charset="-120"/>
              </a:rPr>
              <a:t>韩国京畿道城南市盆唐区板桥路 1 番街 20（三坪洞），京畿 13522</a:t>
            </a:r>
            <a:endParaRPr lang="en-US" sz="1100" dirty="0"/>
          </a:p>
        </p:txBody>
      </p:sp>
      <p:sp>
        <p:nvSpPr>
          <p:cNvPr id="23" name="Text 20"/>
          <p:cNvSpPr/>
          <p:nvPr/>
        </p:nvSpPr>
        <p:spPr>
          <a:xfrm>
            <a:off x="868680" y="5285232"/>
            <a:ext cx="1097280" cy="320040"/>
          </a:xfrm>
          <a:prstGeom prst="rect">
            <a:avLst/>
          </a:prstGeom>
          <a:noFill/>
          <a:ln/>
        </p:spPr>
        <p:txBody>
          <a:bodyPr wrap="square" lIns="0" tIns="0" rIns="0" bIns="0" rtlCol="0" anchor="ctr"/>
          <a:lstStyle/>
          <a:p>
            <a:pPr marL="0" indent="0">
              <a:buNone/>
            </a:pPr>
            <a:r>
              <a:rPr lang="en-US" sz="850" b="1" kern="0" spc="300" dirty="0">
                <a:solidFill>
                  <a:srgbClr val="8AA9D1"/>
                </a:solidFill>
                <a:latin typeface="Pretendard" pitchFamily="34" charset="0"/>
                <a:ea typeface="Pretendard" pitchFamily="34" charset="-122"/>
                <a:cs typeface="Pretendard" pitchFamily="34" charset="-120"/>
              </a:rPr>
              <a:t>电话</a:t>
            </a:r>
            <a:endParaRPr lang="en-US" sz="850" dirty="0"/>
          </a:p>
        </p:txBody>
      </p:sp>
      <p:sp>
        <p:nvSpPr>
          <p:cNvPr id="24" name="Text 21"/>
          <p:cNvSpPr/>
          <p:nvPr/>
        </p:nvSpPr>
        <p:spPr>
          <a:xfrm>
            <a:off x="2011680" y="5285232"/>
            <a:ext cx="4727448" cy="320040"/>
          </a:xfrm>
          <a:prstGeom prst="rect">
            <a:avLst/>
          </a:prstGeom>
          <a:noFill/>
          <a:ln/>
        </p:spPr>
        <p:txBody>
          <a:bodyPr wrap="square" lIns="0" tIns="0" rIns="0" bIns="0" rtlCol="0" anchor="ctr"/>
          <a:lstStyle/>
          <a:p>
            <a:pPr marL="0" indent="0">
              <a:buNone/>
            </a:pPr>
            <a:r>
              <a:rPr lang="en-US" sz="1100" b="1" dirty="0">
                <a:solidFill>
                  <a:srgbClr val="FFFFFF"/>
                </a:solidFill>
                <a:latin typeface="Pretendard" pitchFamily="34" charset="0"/>
                <a:ea typeface="Pretendard" pitchFamily="34" charset="-122"/>
                <a:cs typeface="Pretendard" pitchFamily="34" charset="-120"/>
              </a:rPr>
              <a:t>+82-31-738-8935</a:t>
            </a:r>
            <a:endParaRPr lang="en-US" sz="1100" dirty="0"/>
          </a:p>
        </p:txBody>
      </p:sp>
      <p:sp>
        <p:nvSpPr>
          <p:cNvPr id="25" name="Text 22"/>
          <p:cNvSpPr/>
          <p:nvPr/>
        </p:nvSpPr>
        <p:spPr>
          <a:xfrm>
            <a:off x="868680" y="5632704"/>
            <a:ext cx="1097280" cy="320040"/>
          </a:xfrm>
          <a:prstGeom prst="rect">
            <a:avLst/>
          </a:prstGeom>
          <a:noFill/>
          <a:ln/>
        </p:spPr>
        <p:txBody>
          <a:bodyPr wrap="square" lIns="0" tIns="0" rIns="0" bIns="0" rtlCol="0" anchor="ctr"/>
          <a:lstStyle/>
          <a:p>
            <a:pPr marL="0" indent="0">
              <a:buNone/>
            </a:pPr>
            <a:r>
              <a:rPr lang="en-US" sz="850" b="1" kern="0" spc="300" dirty="0">
                <a:solidFill>
                  <a:srgbClr val="8AA9D1"/>
                </a:solidFill>
                <a:latin typeface="Pretendard" pitchFamily="34" charset="0"/>
                <a:ea typeface="Pretendard" pitchFamily="34" charset="-122"/>
                <a:cs typeface="Pretendard" pitchFamily="34" charset="-120"/>
              </a:rPr>
              <a:t>传真</a:t>
            </a:r>
            <a:endParaRPr lang="en-US" sz="850" dirty="0"/>
          </a:p>
        </p:txBody>
      </p:sp>
      <p:sp>
        <p:nvSpPr>
          <p:cNvPr id="26" name="Text 23"/>
          <p:cNvSpPr/>
          <p:nvPr/>
        </p:nvSpPr>
        <p:spPr>
          <a:xfrm>
            <a:off x="2011680" y="5632704"/>
            <a:ext cx="4727448" cy="320040"/>
          </a:xfrm>
          <a:prstGeom prst="rect">
            <a:avLst/>
          </a:prstGeom>
          <a:noFill/>
          <a:ln/>
        </p:spPr>
        <p:txBody>
          <a:bodyPr wrap="square" lIns="0" tIns="0" rIns="0" bIns="0" rtlCol="0" anchor="ctr"/>
          <a:lstStyle/>
          <a:p>
            <a:pPr marL="0" indent="0">
              <a:buNone/>
            </a:pPr>
            <a:r>
              <a:rPr lang="en-US" sz="1100" b="1" dirty="0">
                <a:solidFill>
                  <a:srgbClr val="FFFFFF"/>
                </a:solidFill>
                <a:latin typeface="Pretendard" pitchFamily="34" charset="0"/>
                <a:ea typeface="Pretendard" pitchFamily="34" charset="-122"/>
                <a:cs typeface="Pretendard" pitchFamily="34" charset="-120"/>
              </a:rPr>
              <a:t>+82-31-738-8915</a:t>
            </a:r>
            <a:endParaRPr lang="en-US" sz="1100" dirty="0"/>
          </a:p>
        </p:txBody>
      </p:sp>
      <p:sp>
        <p:nvSpPr>
          <p:cNvPr id="27" name="Text 24"/>
          <p:cNvSpPr/>
          <p:nvPr/>
        </p:nvSpPr>
        <p:spPr>
          <a:xfrm>
            <a:off x="868680" y="5980176"/>
            <a:ext cx="1097280" cy="320040"/>
          </a:xfrm>
          <a:prstGeom prst="rect">
            <a:avLst/>
          </a:prstGeom>
          <a:noFill/>
          <a:ln/>
        </p:spPr>
        <p:txBody>
          <a:bodyPr wrap="square" lIns="0" tIns="0" rIns="0" bIns="0" rtlCol="0" anchor="ctr"/>
          <a:lstStyle/>
          <a:p>
            <a:pPr marL="0" indent="0">
              <a:buNone/>
            </a:pPr>
            <a:r>
              <a:rPr lang="en-US" sz="850" b="1" kern="0" spc="300" dirty="0">
                <a:solidFill>
                  <a:srgbClr val="8AA9D1"/>
                </a:solidFill>
                <a:latin typeface="Pretendard" pitchFamily="34" charset="0"/>
                <a:ea typeface="Pretendard" pitchFamily="34" charset="-122"/>
                <a:cs typeface="Pretendard" pitchFamily="34" charset="-120"/>
              </a:rPr>
              <a:t>电子邮件</a:t>
            </a:r>
            <a:endParaRPr lang="en-US" sz="850" dirty="0"/>
          </a:p>
        </p:txBody>
      </p:sp>
      <p:sp>
        <p:nvSpPr>
          <p:cNvPr id="28" name="Text 25"/>
          <p:cNvSpPr/>
          <p:nvPr/>
        </p:nvSpPr>
        <p:spPr>
          <a:xfrm>
            <a:off x="2011680" y="5980176"/>
            <a:ext cx="4727448" cy="320040"/>
          </a:xfrm>
          <a:prstGeom prst="rect">
            <a:avLst/>
          </a:prstGeom>
          <a:noFill/>
          <a:ln/>
        </p:spPr>
        <p:txBody>
          <a:bodyPr wrap="square" lIns="0" tIns="0" rIns="0" bIns="0" rtlCol="0" anchor="ctr"/>
          <a:lstStyle/>
          <a:p>
            <a:pPr marL="0" indent="0">
              <a:buNone/>
            </a:pPr>
            <a:r>
              <a:rPr lang="en-US" sz="1100" b="1" dirty="0">
                <a:solidFill>
                  <a:srgbClr val="FFFFFF"/>
                </a:solidFill>
                <a:latin typeface="Pretendard" pitchFamily="34" charset="0"/>
                <a:ea typeface="Pretendard" pitchFamily="34" charset="-122"/>
                <a:cs typeface="Pretendard" pitchFamily="34" charset="-120"/>
              </a:rPr>
              <a:t>sales@techvalley.co.kr</a:t>
            </a:r>
            <a:endParaRPr lang="en-US" sz="1100" dirty="0"/>
          </a:p>
        </p:txBody>
      </p:sp>
      <p:sp>
        <p:nvSpPr>
          <p:cNvPr id="29" name="Text 26"/>
          <p:cNvSpPr/>
          <p:nvPr/>
        </p:nvSpPr>
        <p:spPr>
          <a:xfrm>
            <a:off x="868680" y="6327648"/>
            <a:ext cx="1097280" cy="320040"/>
          </a:xfrm>
          <a:prstGeom prst="rect">
            <a:avLst/>
          </a:prstGeom>
          <a:noFill/>
          <a:ln/>
        </p:spPr>
        <p:txBody>
          <a:bodyPr wrap="square" lIns="0" tIns="0" rIns="0" bIns="0" rtlCol="0" anchor="ctr"/>
          <a:lstStyle/>
          <a:p>
            <a:pPr marL="0" indent="0">
              <a:buNone/>
            </a:pPr>
            <a:r>
              <a:rPr lang="en-US" sz="850" b="1" kern="0" spc="300" dirty="0">
                <a:solidFill>
                  <a:srgbClr val="8AA9D1"/>
                </a:solidFill>
                <a:latin typeface="Pretendard" pitchFamily="34" charset="0"/>
                <a:ea typeface="Pretendard" pitchFamily="34" charset="-122"/>
                <a:cs typeface="Pretendard" pitchFamily="34" charset="-120"/>
              </a:rPr>
              <a:t>网址</a:t>
            </a:r>
            <a:endParaRPr lang="en-US" sz="850" dirty="0"/>
          </a:p>
        </p:txBody>
      </p:sp>
      <p:sp>
        <p:nvSpPr>
          <p:cNvPr id="30" name="Text 27"/>
          <p:cNvSpPr/>
          <p:nvPr/>
        </p:nvSpPr>
        <p:spPr>
          <a:xfrm>
            <a:off x="2011680" y="6327648"/>
            <a:ext cx="4727448" cy="320040"/>
          </a:xfrm>
          <a:prstGeom prst="rect">
            <a:avLst/>
          </a:prstGeom>
          <a:noFill/>
          <a:ln/>
        </p:spPr>
        <p:txBody>
          <a:bodyPr wrap="square" lIns="0" tIns="0" rIns="0" bIns="0" rtlCol="0" anchor="ctr"/>
          <a:lstStyle/>
          <a:p>
            <a:pPr marL="0" indent="0">
              <a:buNone/>
            </a:pPr>
            <a:r>
              <a:rPr lang="en-US" sz="1100" b="1" dirty="0">
                <a:solidFill>
                  <a:srgbClr val="FFFFFF"/>
                </a:solidFill>
                <a:latin typeface="Pretendard" pitchFamily="34" charset="0"/>
                <a:ea typeface="Pretendard" pitchFamily="34" charset="-122"/>
                <a:cs typeface="Pretendard" pitchFamily="34" charset="-120"/>
              </a:rPr>
              <a:t>www.techvalley.co.kr</a:t>
            </a:r>
            <a:endParaRPr lang="en-US" sz="1100" dirty="0"/>
          </a:p>
        </p:txBody>
      </p:sp>
      <p:sp>
        <p:nvSpPr>
          <p:cNvPr id="31" name="Shape 28"/>
          <p:cNvSpPr/>
          <p:nvPr/>
        </p:nvSpPr>
        <p:spPr>
          <a:xfrm>
            <a:off x="548640" y="7132320"/>
            <a:ext cx="6464808" cy="1161288"/>
          </a:xfrm>
          <a:prstGeom prst="rect">
            <a:avLst/>
          </a:prstGeom>
          <a:solidFill>
            <a:srgbClr val="F4F6F8"/>
          </a:solidFill>
          <a:ln w="12700">
            <a:solidFill>
              <a:srgbClr val="005EB8"/>
            </a:solidFill>
            <a:prstDash val="solid"/>
          </a:ln>
        </p:spPr>
        <p:txBody>
          <a:bodyPr/>
          <a:lstStyle/>
          <a:p>
            <a:endParaRPr lang="ko-KR" altLang="en-US"/>
          </a:p>
        </p:txBody>
      </p:sp>
      <p:sp>
        <p:nvSpPr>
          <p:cNvPr id="32" name="Shape 29"/>
          <p:cNvSpPr/>
          <p:nvPr/>
        </p:nvSpPr>
        <p:spPr>
          <a:xfrm>
            <a:off x="548640" y="7132320"/>
            <a:ext cx="73152" cy="1161288"/>
          </a:xfrm>
          <a:prstGeom prst="rect">
            <a:avLst/>
          </a:prstGeom>
          <a:solidFill>
            <a:srgbClr val="005EB8"/>
          </a:solidFill>
          <a:ln/>
        </p:spPr>
        <p:txBody>
          <a:bodyPr/>
          <a:lstStyle/>
          <a:p>
            <a:endParaRPr lang="ko-KR" altLang="en-US"/>
          </a:p>
        </p:txBody>
      </p:sp>
      <p:pic>
        <p:nvPicPr>
          <p:cNvPr id="33" name="Image 1" descr="preencoded.png"/>
          <p:cNvPicPr>
            <a:picLocks noChangeAspect="1"/>
          </p:cNvPicPr>
          <p:nvPr/>
        </p:nvPicPr>
        <p:blipFill>
          <a:blip r:embed="rId4"/>
          <a:stretch>
            <a:fillRect/>
          </a:stretch>
        </p:blipFill>
        <p:spPr>
          <a:xfrm>
            <a:off x="731520" y="7296912"/>
            <a:ext cx="292608" cy="292608"/>
          </a:xfrm>
          <a:prstGeom prst="rect">
            <a:avLst/>
          </a:prstGeom>
        </p:spPr>
      </p:pic>
      <p:sp>
        <p:nvSpPr>
          <p:cNvPr id="34" name="Text 30"/>
          <p:cNvSpPr/>
          <p:nvPr/>
        </p:nvSpPr>
        <p:spPr>
          <a:xfrm>
            <a:off x="1143000" y="7251192"/>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申请服务时</a:t>
            </a:r>
            <a:endParaRPr lang="en-US" sz="900" dirty="0"/>
          </a:p>
        </p:txBody>
      </p:sp>
      <p:sp>
        <p:nvSpPr>
          <p:cNvPr id="35" name="Text 31"/>
          <p:cNvSpPr/>
          <p:nvPr/>
        </p:nvSpPr>
        <p:spPr>
          <a:xfrm>
            <a:off x="1143000" y="7498080"/>
            <a:ext cx="573328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请一并准备设备信息</a:t>
            </a:r>
            <a:endParaRPr lang="en-US" sz="1200" dirty="0"/>
          </a:p>
        </p:txBody>
      </p:sp>
      <p:sp>
        <p:nvSpPr>
          <p:cNvPr id="36" name="Text 32"/>
          <p:cNvSpPr/>
          <p:nvPr/>
        </p:nvSpPr>
        <p:spPr>
          <a:xfrm>
            <a:off x="1143000" y="7772400"/>
            <a:ext cx="5733288" cy="64008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联系服务中心时，若一并告知型号（例如 3205CT）、制造编号及症状，我们能更迅速地为您提供支持。</a:t>
            </a:r>
            <a:endParaRPr lang="en-US" sz="95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14</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2400" b="1" dirty="0">
                <a:solidFill>
                  <a:srgbClr val="FFFFFF"/>
                </a:solidFill>
                <a:latin typeface="Pretendard" pitchFamily="34" charset="0"/>
                <a:ea typeface="Pretendard" pitchFamily="34" charset="-122"/>
                <a:cs typeface="Pretendard" pitchFamily="34" charset="-120"/>
              </a:rPr>
              <a:t>维护检查清单</a:t>
            </a:r>
            <a:endParaRPr lang="en-US" sz="24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维护检查清单</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14.1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定期检查清单</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例行检查清单</a:t>
            </a:r>
            <a:endParaRPr lang="en-US" sz="950" dirty="0"/>
          </a:p>
        </p:txBody>
      </p:sp>
      <p:sp>
        <p:nvSpPr>
          <p:cNvPr id="15" name="Shape 13"/>
          <p:cNvSpPr/>
          <p:nvPr/>
        </p:nvSpPr>
        <p:spPr>
          <a:xfrm>
            <a:off x="548640" y="9043416"/>
            <a:ext cx="6464808" cy="1005840"/>
          </a:xfrm>
          <a:prstGeom prst="rect">
            <a:avLst/>
          </a:prstGeom>
          <a:solidFill>
            <a:srgbClr val="F4F6F8"/>
          </a:solidFill>
          <a:ln/>
        </p:spPr>
        <p:txBody>
          <a:bodyPr/>
          <a:lstStyle/>
          <a:p>
            <a:endParaRPr lang="ko-KR" altLang="en-US"/>
          </a:p>
        </p:txBody>
      </p:sp>
      <p:sp>
        <p:nvSpPr>
          <p:cNvPr id="16" name="Shape 14"/>
          <p:cNvSpPr/>
          <p:nvPr/>
        </p:nvSpPr>
        <p:spPr>
          <a:xfrm>
            <a:off x="548640" y="9043416"/>
            <a:ext cx="54864" cy="1005840"/>
          </a:xfrm>
          <a:prstGeom prst="rect">
            <a:avLst/>
          </a:prstGeom>
          <a:solidFill>
            <a:srgbClr val="1B2A41"/>
          </a:solidFill>
          <a:ln/>
        </p:spPr>
        <p:txBody>
          <a:bodyPr/>
          <a:lstStyle/>
          <a:p>
            <a:endParaRPr lang="ko-KR" altLang="en-US"/>
          </a:p>
        </p:txBody>
      </p:sp>
      <p:sp>
        <p:nvSpPr>
          <p:cNvPr id="17" name="Text 15"/>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18" name="Text 16"/>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为保障设备的正常运行，请定期检查以下项目。发现问题时，请立即停止作业并向组长或管理员报告。</a:t>
            </a:r>
            <a:endParaRPr lang="en-US" sz="1050" dirty="0"/>
          </a:p>
        </p:txBody>
      </p:sp>
      <p:sp>
        <p:nvSpPr>
          <p:cNvPr id="19" name="Text 17"/>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14 · Maintenance Checklist · 维护检查清单</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74</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14.1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Routine Inspection Checklist · 定期检查清单</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所有项目均为必检</a:t>
            </a:r>
            <a:endParaRPr lang="en-US" sz="1000" dirty="0"/>
          </a:p>
        </p:txBody>
      </p:sp>
      <p:sp>
        <p:nvSpPr>
          <p:cNvPr id="14" name="Text 12"/>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为保障设备的正常运行，请定期检查以下项目。</a:t>
            </a:r>
            <a:endParaRPr lang="en-US" sz="1000" dirty="0"/>
          </a:p>
        </p:txBody>
      </p:sp>
      <p:sp>
        <p:nvSpPr>
          <p:cNvPr id="15" name="Text 13"/>
          <p:cNvSpPr/>
          <p:nvPr/>
        </p:nvSpPr>
        <p:spPr>
          <a:xfrm>
            <a:off x="548640" y="1874520"/>
            <a:ext cx="1097280" cy="274320"/>
          </a:xfrm>
          <a:prstGeom prst="rect">
            <a:avLst/>
          </a:prstGeom>
          <a:noFill/>
          <a:ln/>
        </p:spPr>
        <p:txBody>
          <a:bodyPr wrap="square" lIns="0" tIns="0" rIns="0" bIns="0" rtlCol="0" anchor="ctr"/>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检查周期</a:t>
            </a:r>
            <a:endParaRPr lang="en-US" sz="900" dirty="0"/>
          </a:p>
        </p:txBody>
      </p:sp>
      <p:sp>
        <p:nvSpPr>
          <p:cNvPr id="16" name="Shape 14"/>
          <p:cNvSpPr/>
          <p:nvPr/>
        </p:nvSpPr>
        <p:spPr>
          <a:xfrm>
            <a:off x="1645920" y="1920240"/>
            <a:ext cx="228600" cy="228600"/>
          </a:xfrm>
          <a:prstGeom prst="ellipse">
            <a:avLst/>
          </a:prstGeom>
          <a:solidFill>
            <a:srgbClr val="C8102E"/>
          </a:solidFill>
          <a:ln/>
        </p:spPr>
        <p:txBody>
          <a:bodyPr/>
          <a:lstStyle/>
          <a:p>
            <a:endParaRPr lang="ko-KR" altLang="en-US"/>
          </a:p>
        </p:txBody>
      </p:sp>
      <p:sp>
        <p:nvSpPr>
          <p:cNvPr id="17" name="Text 15"/>
          <p:cNvSpPr/>
          <p:nvPr/>
        </p:nvSpPr>
        <p:spPr>
          <a:xfrm>
            <a:off x="1645920" y="1920240"/>
            <a:ext cx="228600" cy="228600"/>
          </a:xfrm>
          <a:prstGeom prst="rect">
            <a:avLst/>
          </a:prstGeom>
          <a:noFill/>
          <a:ln/>
        </p:spPr>
        <p:txBody>
          <a:bodyPr wrap="square" lIns="0" tIns="0" rIns="0" bIns="0" rtlCol="0" anchor="ctr"/>
          <a:lstStyle/>
          <a:p>
            <a:pPr marL="0" indent="0" algn="ctr">
              <a:buNone/>
            </a:pPr>
            <a:r>
              <a:rPr lang="en-US" sz="900" b="1" dirty="0">
                <a:solidFill>
                  <a:srgbClr val="FFFFFF"/>
                </a:solidFill>
                <a:latin typeface="Pretendard" pitchFamily="34" charset="0"/>
                <a:ea typeface="Pretendard" pitchFamily="34" charset="-122"/>
                <a:cs typeface="Pretendard" pitchFamily="34" charset="-120"/>
              </a:rPr>
              <a:t>D</a:t>
            </a:r>
            <a:endParaRPr lang="en-US" sz="900" dirty="0"/>
          </a:p>
        </p:txBody>
      </p:sp>
      <p:sp>
        <p:nvSpPr>
          <p:cNvPr id="18" name="Text 16"/>
          <p:cNvSpPr/>
          <p:nvPr/>
        </p:nvSpPr>
        <p:spPr>
          <a:xfrm>
            <a:off x="1938528" y="1874520"/>
            <a:ext cx="1371600" cy="320040"/>
          </a:xfrm>
          <a:prstGeom prst="rect">
            <a:avLst/>
          </a:prstGeom>
          <a:noFill/>
          <a:ln/>
        </p:spPr>
        <p:txBody>
          <a:bodyPr wrap="square" lIns="0" tIns="0" rIns="0" bIns="0" rtlCol="0" anchor="ctr"/>
          <a:lstStyle/>
          <a:p>
            <a:pPr marL="0" indent="0">
              <a:buNone/>
            </a:pPr>
            <a:r>
              <a:rPr lang="en-US" sz="950" dirty="0">
                <a:solidFill>
                  <a:srgbClr val="1F2937"/>
                </a:solidFill>
                <a:latin typeface="Pretendard" pitchFamily="34" charset="0"/>
                <a:ea typeface="Pretendard" pitchFamily="34" charset="-122"/>
                <a:cs typeface="Pretendard" pitchFamily="34" charset="-120"/>
              </a:rPr>
              <a:t>Daily · 每日</a:t>
            </a:r>
            <a:endParaRPr lang="en-US" sz="950" dirty="0"/>
          </a:p>
        </p:txBody>
      </p:sp>
      <p:sp>
        <p:nvSpPr>
          <p:cNvPr id="19" name="Shape 17"/>
          <p:cNvSpPr/>
          <p:nvPr/>
        </p:nvSpPr>
        <p:spPr>
          <a:xfrm>
            <a:off x="3337560" y="1920240"/>
            <a:ext cx="228600" cy="228600"/>
          </a:xfrm>
          <a:prstGeom prst="ellipse">
            <a:avLst/>
          </a:prstGeom>
          <a:solidFill>
            <a:srgbClr val="005EB8"/>
          </a:solidFill>
          <a:ln/>
        </p:spPr>
        <p:txBody>
          <a:bodyPr/>
          <a:lstStyle/>
          <a:p>
            <a:endParaRPr lang="ko-KR" altLang="en-US"/>
          </a:p>
        </p:txBody>
      </p:sp>
      <p:sp>
        <p:nvSpPr>
          <p:cNvPr id="20" name="Text 18"/>
          <p:cNvSpPr/>
          <p:nvPr/>
        </p:nvSpPr>
        <p:spPr>
          <a:xfrm>
            <a:off x="3337560" y="1920240"/>
            <a:ext cx="228600" cy="228600"/>
          </a:xfrm>
          <a:prstGeom prst="rect">
            <a:avLst/>
          </a:prstGeom>
          <a:noFill/>
          <a:ln/>
        </p:spPr>
        <p:txBody>
          <a:bodyPr wrap="square" lIns="0" tIns="0" rIns="0" bIns="0" rtlCol="0" anchor="ctr"/>
          <a:lstStyle/>
          <a:p>
            <a:pPr marL="0" indent="0" algn="ctr">
              <a:buNone/>
            </a:pPr>
            <a:r>
              <a:rPr lang="en-US" sz="900" b="1" dirty="0">
                <a:solidFill>
                  <a:srgbClr val="FFFFFF"/>
                </a:solidFill>
                <a:latin typeface="Pretendard" pitchFamily="34" charset="0"/>
                <a:ea typeface="Pretendard" pitchFamily="34" charset="-122"/>
                <a:cs typeface="Pretendard" pitchFamily="34" charset="-120"/>
              </a:rPr>
              <a:t>W</a:t>
            </a:r>
            <a:endParaRPr lang="en-US" sz="900" dirty="0"/>
          </a:p>
        </p:txBody>
      </p:sp>
      <p:sp>
        <p:nvSpPr>
          <p:cNvPr id="21" name="Text 19"/>
          <p:cNvSpPr/>
          <p:nvPr/>
        </p:nvSpPr>
        <p:spPr>
          <a:xfrm>
            <a:off x="3630168" y="1874520"/>
            <a:ext cx="1371600" cy="320040"/>
          </a:xfrm>
          <a:prstGeom prst="rect">
            <a:avLst/>
          </a:prstGeom>
          <a:noFill/>
          <a:ln/>
        </p:spPr>
        <p:txBody>
          <a:bodyPr wrap="square" lIns="0" tIns="0" rIns="0" bIns="0" rtlCol="0" anchor="ctr"/>
          <a:lstStyle/>
          <a:p>
            <a:pPr marL="0" indent="0">
              <a:buNone/>
            </a:pPr>
            <a:r>
              <a:rPr lang="en-US" sz="950" dirty="0">
                <a:solidFill>
                  <a:srgbClr val="1F2937"/>
                </a:solidFill>
                <a:latin typeface="Pretendard" pitchFamily="34" charset="0"/>
                <a:ea typeface="Pretendard" pitchFamily="34" charset="-122"/>
                <a:cs typeface="Pretendard" pitchFamily="34" charset="-120"/>
              </a:rPr>
              <a:t>Weekly · 每周</a:t>
            </a:r>
            <a:endParaRPr lang="en-US" sz="950" dirty="0"/>
          </a:p>
        </p:txBody>
      </p:sp>
      <p:sp>
        <p:nvSpPr>
          <p:cNvPr id="22" name="Shape 20"/>
          <p:cNvSpPr/>
          <p:nvPr/>
        </p:nvSpPr>
        <p:spPr>
          <a:xfrm>
            <a:off x="5029200" y="1920240"/>
            <a:ext cx="228600" cy="228600"/>
          </a:xfrm>
          <a:prstGeom prst="ellipse">
            <a:avLst/>
          </a:prstGeom>
          <a:solidFill>
            <a:srgbClr val="0F8554"/>
          </a:solidFill>
          <a:ln/>
        </p:spPr>
        <p:txBody>
          <a:bodyPr/>
          <a:lstStyle/>
          <a:p>
            <a:endParaRPr lang="ko-KR" altLang="en-US"/>
          </a:p>
        </p:txBody>
      </p:sp>
      <p:sp>
        <p:nvSpPr>
          <p:cNvPr id="23" name="Text 21"/>
          <p:cNvSpPr/>
          <p:nvPr/>
        </p:nvSpPr>
        <p:spPr>
          <a:xfrm>
            <a:off x="5029200" y="1920240"/>
            <a:ext cx="228600" cy="228600"/>
          </a:xfrm>
          <a:prstGeom prst="rect">
            <a:avLst/>
          </a:prstGeom>
          <a:noFill/>
          <a:ln/>
        </p:spPr>
        <p:txBody>
          <a:bodyPr wrap="square" lIns="0" tIns="0" rIns="0" bIns="0" rtlCol="0" anchor="ctr"/>
          <a:lstStyle/>
          <a:p>
            <a:pPr marL="0" indent="0" algn="ctr">
              <a:buNone/>
            </a:pPr>
            <a:r>
              <a:rPr lang="en-US" sz="900" b="1" dirty="0">
                <a:solidFill>
                  <a:srgbClr val="FFFFFF"/>
                </a:solidFill>
                <a:latin typeface="Pretendard" pitchFamily="34" charset="0"/>
                <a:ea typeface="Pretendard" pitchFamily="34" charset="-122"/>
                <a:cs typeface="Pretendard" pitchFamily="34" charset="-120"/>
              </a:rPr>
              <a:t>M</a:t>
            </a:r>
            <a:endParaRPr lang="en-US" sz="900" dirty="0"/>
          </a:p>
        </p:txBody>
      </p:sp>
      <p:sp>
        <p:nvSpPr>
          <p:cNvPr id="24" name="Text 22"/>
          <p:cNvSpPr/>
          <p:nvPr/>
        </p:nvSpPr>
        <p:spPr>
          <a:xfrm>
            <a:off x="5321808" y="1874520"/>
            <a:ext cx="1371600" cy="320040"/>
          </a:xfrm>
          <a:prstGeom prst="rect">
            <a:avLst/>
          </a:prstGeom>
          <a:noFill/>
          <a:ln/>
        </p:spPr>
        <p:txBody>
          <a:bodyPr wrap="square" lIns="0" tIns="0" rIns="0" bIns="0" rtlCol="0" anchor="ctr"/>
          <a:lstStyle/>
          <a:p>
            <a:pPr marL="0" indent="0">
              <a:buNone/>
            </a:pPr>
            <a:r>
              <a:rPr lang="en-US" sz="950" dirty="0">
                <a:solidFill>
                  <a:srgbClr val="1F2937"/>
                </a:solidFill>
                <a:latin typeface="Pretendard" pitchFamily="34" charset="0"/>
                <a:ea typeface="Pretendard" pitchFamily="34" charset="-122"/>
                <a:cs typeface="Pretendard" pitchFamily="34" charset="-120"/>
              </a:rPr>
              <a:t>Monthly · 每月</a:t>
            </a:r>
            <a:endParaRPr lang="en-US" sz="950" dirty="0"/>
          </a:p>
        </p:txBody>
      </p:sp>
      <p:sp>
        <p:nvSpPr>
          <p:cNvPr id="25" name="Shape 23"/>
          <p:cNvSpPr/>
          <p:nvPr/>
        </p:nvSpPr>
        <p:spPr>
          <a:xfrm>
            <a:off x="548640" y="2286000"/>
            <a:ext cx="6464808" cy="2514600"/>
          </a:xfrm>
          <a:prstGeom prst="rect">
            <a:avLst/>
          </a:prstGeom>
          <a:solidFill>
            <a:srgbClr val="FFFFFF"/>
          </a:solidFill>
          <a:ln w="12700">
            <a:solidFill>
              <a:srgbClr val="DDE3EA"/>
            </a:solidFill>
            <a:prstDash val="solid"/>
          </a:ln>
        </p:spPr>
        <p:txBody>
          <a:bodyPr/>
          <a:lstStyle/>
          <a:p>
            <a:endParaRPr lang="ko-KR" altLang="en-US"/>
          </a:p>
        </p:txBody>
      </p:sp>
      <p:sp>
        <p:nvSpPr>
          <p:cNvPr id="26" name="Shape 24"/>
          <p:cNvSpPr/>
          <p:nvPr/>
        </p:nvSpPr>
        <p:spPr>
          <a:xfrm>
            <a:off x="548640" y="2286000"/>
            <a:ext cx="6464808" cy="320040"/>
          </a:xfrm>
          <a:prstGeom prst="rect">
            <a:avLst/>
          </a:prstGeom>
          <a:solidFill>
            <a:srgbClr val="1B2A41"/>
          </a:solidFill>
          <a:ln/>
        </p:spPr>
        <p:txBody>
          <a:bodyPr/>
          <a:lstStyle/>
          <a:p>
            <a:endParaRPr lang="ko-KR" altLang="en-US"/>
          </a:p>
        </p:txBody>
      </p:sp>
      <p:pic>
        <p:nvPicPr>
          <p:cNvPr id="27" name="Image 0" descr="preencoded.png"/>
          <p:cNvPicPr>
            <a:picLocks noChangeAspect="1"/>
          </p:cNvPicPr>
          <p:nvPr/>
        </p:nvPicPr>
        <p:blipFill>
          <a:blip r:embed="rId3"/>
          <a:stretch>
            <a:fillRect/>
          </a:stretch>
        </p:blipFill>
        <p:spPr>
          <a:xfrm>
            <a:off x="685800" y="2350008"/>
            <a:ext cx="201168" cy="201168"/>
          </a:xfrm>
          <a:prstGeom prst="rect">
            <a:avLst/>
          </a:prstGeom>
        </p:spPr>
      </p:pic>
      <p:sp>
        <p:nvSpPr>
          <p:cNvPr id="28" name="Text 25"/>
          <p:cNvSpPr/>
          <p:nvPr/>
        </p:nvSpPr>
        <p:spPr>
          <a:xfrm>
            <a:off x="978408" y="2286000"/>
            <a:ext cx="5916168" cy="320040"/>
          </a:xfrm>
          <a:prstGeom prst="rect">
            <a:avLst/>
          </a:prstGeom>
          <a:noFill/>
          <a:ln/>
        </p:spPr>
        <p:txBody>
          <a:bodyPr wrap="square" lIns="0" tIns="0" rIns="0" bIns="0" rtlCol="0" anchor="ctr"/>
          <a:lstStyle/>
          <a:p>
            <a:pPr marL="0" indent="0">
              <a:buNone/>
            </a:pPr>
            <a:r>
              <a:rPr lang="en-US" sz="950" b="1" kern="0" spc="300" dirty="0">
                <a:solidFill>
                  <a:srgbClr val="FFFFFF"/>
                </a:solidFill>
                <a:latin typeface="Pretendard" pitchFamily="34" charset="0"/>
                <a:ea typeface="Pretendard" pitchFamily="34" charset="-122"/>
                <a:cs typeface="Pretendard" pitchFamily="34" charset="-120"/>
              </a:rPr>
              <a:t>机械 / 电子  ·  MECHANICAL &amp; ELECTRONIC</a:t>
            </a:r>
            <a:endParaRPr lang="en-US" sz="950" dirty="0"/>
          </a:p>
        </p:txBody>
      </p:sp>
      <p:sp>
        <p:nvSpPr>
          <p:cNvPr id="29" name="Text 26"/>
          <p:cNvSpPr/>
          <p:nvPr/>
        </p:nvSpPr>
        <p:spPr>
          <a:xfrm>
            <a:off x="731520" y="260604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是否有被异物污染的部分？</a:t>
            </a:r>
            <a:endParaRPr lang="en-US" sz="850" dirty="0"/>
          </a:p>
        </p:txBody>
      </p:sp>
      <p:sp>
        <p:nvSpPr>
          <p:cNvPr id="30" name="Shape 27"/>
          <p:cNvSpPr/>
          <p:nvPr/>
        </p:nvSpPr>
        <p:spPr>
          <a:xfrm>
            <a:off x="6263640" y="2651760"/>
            <a:ext cx="182880" cy="182880"/>
          </a:xfrm>
          <a:prstGeom prst="ellipse">
            <a:avLst/>
          </a:prstGeom>
          <a:solidFill>
            <a:srgbClr val="C8102E"/>
          </a:solidFill>
          <a:ln/>
        </p:spPr>
        <p:txBody>
          <a:bodyPr/>
          <a:lstStyle/>
          <a:p>
            <a:endParaRPr lang="ko-KR" altLang="en-US"/>
          </a:p>
        </p:txBody>
      </p:sp>
      <p:sp>
        <p:nvSpPr>
          <p:cNvPr id="31" name="Text 28"/>
          <p:cNvSpPr/>
          <p:nvPr/>
        </p:nvSpPr>
        <p:spPr>
          <a:xfrm>
            <a:off x="6263640" y="265176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32" name="Shape 29"/>
          <p:cNvSpPr/>
          <p:nvPr/>
        </p:nvSpPr>
        <p:spPr>
          <a:xfrm>
            <a:off x="6601968" y="265176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33" name="Shape 30"/>
          <p:cNvSpPr/>
          <p:nvPr/>
        </p:nvSpPr>
        <p:spPr>
          <a:xfrm>
            <a:off x="548640" y="2880360"/>
            <a:ext cx="6464808" cy="274320"/>
          </a:xfrm>
          <a:prstGeom prst="rect">
            <a:avLst/>
          </a:prstGeom>
          <a:solidFill>
            <a:srgbClr val="FAFBFC"/>
          </a:solidFill>
          <a:ln/>
        </p:spPr>
        <p:txBody>
          <a:bodyPr/>
          <a:lstStyle/>
          <a:p>
            <a:endParaRPr lang="ko-KR" altLang="en-US"/>
          </a:p>
        </p:txBody>
      </p:sp>
      <p:sp>
        <p:nvSpPr>
          <p:cNvPr id="34" name="Text 31"/>
          <p:cNvSpPr/>
          <p:nvPr/>
        </p:nvSpPr>
        <p:spPr>
          <a:xfrm>
            <a:off x="731520" y="288036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载物台或工作台上是否有异物？</a:t>
            </a:r>
            <a:endParaRPr lang="en-US" sz="850" dirty="0"/>
          </a:p>
        </p:txBody>
      </p:sp>
      <p:sp>
        <p:nvSpPr>
          <p:cNvPr id="35" name="Shape 32"/>
          <p:cNvSpPr/>
          <p:nvPr/>
        </p:nvSpPr>
        <p:spPr>
          <a:xfrm>
            <a:off x="6263640" y="2926080"/>
            <a:ext cx="182880" cy="182880"/>
          </a:xfrm>
          <a:prstGeom prst="ellipse">
            <a:avLst/>
          </a:prstGeom>
          <a:solidFill>
            <a:srgbClr val="C8102E"/>
          </a:solidFill>
          <a:ln/>
        </p:spPr>
        <p:txBody>
          <a:bodyPr/>
          <a:lstStyle/>
          <a:p>
            <a:endParaRPr lang="ko-KR" altLang="en-US"/>
          </a:p>
        </p:txBody>
      </p:sp>
      <p:sp>
        <p:nvSpPr>
          <p:cNvPr id="36" name="Text 33"/>
          <p:cNvSpPr/>
          <p:nvPr/>
        </p:nvSpPr>
        <p:spPr>
          <a:xfrm>
            <a:off x="6263640" y="292608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37" name="Shape 34"/>
          <p:cNvSpPr/>
          <p:nvPr/>
        </p:nvSpPr>
        <p:spPr>
          <a:xfrm>
            <a:off x="6601968" y="292608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38" name="Text 35"/>
          <p:cNvSpPr/>
          <p:nvPr/>
        </p:nvSpPr>
        <p:spPr>
          <a:xfrm>
            <a:off x="731520" y="315468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轴承或其他部件是否有异常发热、噪音、误动作？</a:t>
            </a:r>
            <a:endParaRPr lang="en-US" sz="850" dirty="0"/>
          </a:p>
        </p:txBody>
      </p:sp>
      <p:sp>
        <p:nvSpPr>
          <p:cNvPr id="39" name="Shape 36"/>
          <p:cNvSpPr/>
          <p:nvPr/>
        </p:nvSpPr>
        <p:spPr>
          <a:xfrm>
            <a:off x="6263640" y="3200400"/>
            <a:ext cx="182880" cy="182880"/>
          </a:xfrm>
          <a:prstGeom prst="ellipse">
            <a:avLst/>
          </a:prstGeom>
          <a:solidFill>
            <a:srgbClr val="C8102E"/>
          </a:solidFill>
          <a:ln/>
        </p:spPr>
        <p:txBody>
          <a:bodyPr/>
          <a:lstStyle/>
          <a:p>
            <a:endParaRPr lang="ko-KR" altLang="en-US"/>
          </a:p>
        </p:txBody>
      </p:sp>
      <p:sp>
        <p:nvSpPr>
          <p:cNvPr id="40" name="Text 37"/>
          <p:cNvSpPr/>
          <p:nvPr/>
        </p:nvSpPr>
        <p:spPr>
          <a:xfrm>
            <a:off x="6263640" y="320040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41" name="Shape 38"/>
          <p:cNvSpPr/>
          <p:nvPr/>
        </p:nvSpPr>
        <p:spPr>
          <a:xfrm>
            <a:off x="6601968" y="320040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42" name="Shape 39"/>
          <p:cNvSpPr/>
          <p:nvPr/>
        </p:nvSpPr>
        <p:spPr>
          <a:xfrm>
            <a:off x="548640" y="3429000"/>
            <a:ext cx="6464808" cy="274320"/>
          </a:xfrm>
          <a:prstGeom prst="rect">
            <a:avLst/>
          </a:prstGeom>
          <a:solidFill>
            <a:srgbClr val="FAFBFC"/>
          </a:solidFill>
          <a:ln/>
        </p:spPr>
        <p:txBody>
          <a:bodyPr/>
          <a:lstStyle/>
          <a:p>
            <a:endParaRPr lang="ko-KR" altLang="en-US"/>
          </a:p>
        </p:txBody>
      </p:sp>
      <p:sp>
        <p:nvSpPr>
          <p:cNvPr id="43" name="Text 40"/>
          <p:cNvSpPr/>
          <p:nvPr/>
        </p:nvSpPr>
        <p:spPr>
          <a:xfrm>
            <a:off x="731520" y="342900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X-ray 管单元是否正常工作？</a:t>
            </a:r>
            <a:endParaRPr lang="en-US" sz="850" dirty="0"/>
          </a:p>
        </p:txBody>
      </p:sp>
      <p:sp>
        <p:nvSpPr>
          <p:cNvPr id="44" name="Shape 41"/>
          <p:cNvSpPr/>
          <p:nvPr/>
        </p:nvSpPr>
        <p:spPr>
          <a:xfrm>
            <a:off x="6263640" y="3474720"/>
            <a:ext cx="182880" cy="182880"/>
          </a:xfrm>
          <a:prstGeom prst="ellipse">
            <a:avLst/>
          </a:prstGeom>
          <a:solidFill>
            <a:srgbClr val="C8102E"/>
          </a:solidFill>
          <a:ln/>
        </p:spPr>
        <p:txBody>
          <a:bodyPr/>
          <a:lstStyle/>
          <a:p>
            <a:endParaRPr lang="ko-KR" altLang="en-US"/>
          </a:p>
        </p:txBody>
      </p:sp>
      <p:sp>
        <p:nvSpPr>
          <p:cNvPr id="45" name="Text 42"/>
          <p:cNvSpPr/>
          <p:nvPr/>
        </p:nvSpPr>
        <p:spPr>
          <a:xfrm>
            <a:off x="6263640" y="347472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46" name="Shape 43"/>
          <p:cNvSpPr/>
          <p:nvPr/>
        </p:nvSpPr>
        <p:spPr>
          <a:xfrm>
            <a:off x="6601968" y="347472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47" name="Text 44"/>
          <p:cNvSpPr/>
          <p:nvPr/>
        </p:nvSpPr>
        <p:spPr>
          <a:xfrm>
            <a:off x="731520" y="370332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探测器是否正常工作？</a:t>
            </a:r>
            <a:endParaRPr lang="en-US" sz="850" dirty="0"/>
          </a:p>
        </p:txBody>
      </p:sp>
      <p:sp>
        <p:nvSpPr>
          <p:cNvPr id="48" name="Shape 45"/>
          <p:cNvSpPr/>
          <p:nvPr/>
        </p:nvSpPr>
        <p:spPr>
          <a:xfrm>
            <a:off x="6263640" y="3749040"/>
            <a:ext cx="182880" cy="182880"/>
          </a:xfrm>
          <a:prstGeom prst="ellipse">
            <a:avLst/>
          </a:prstGeom>
          <a:solidFill>
            <a:srgbClr val="C8102E"/>
          </a:solidFill>
          <a:ln/>
        </p:spPr>
        <p:txBody>
          <a:bodyPr/>
          <a:lstStyle/>
          <a:p>
            <a:endParaRPr lang="ko-KR" altLang="en-US"/>
          </a:p>
        </p:txBody>
      </p:sp>
      <p:sp>
        <p:nvSpPr>
          <p:cNvPr id="49" name="Text 46"/>
          <p:cNvSpPr/>
          <p:nvPr/>
        </p:nvSpPr>
        <p:spPr>
          <a:xfrm>
            <a:off x="6263640" y="374904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50" name="Shape 47"/>
          <p:cNvSpPr/>
          <p:nvPr/>
        </p:nvSpPr>
        <p:spPr>
          <a:xfrm>
            <a:off x="6601968" y="374904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51" name="Shape 48"/>
          <p:cNvSpPr/>
          <p:nvPr/>
        </p:nvSpPr>
        <p:spPr>
          <a:xfrm>
            <a:off x="548640" y="3977640"/>
            <a:ext cx="6464808" cy="274320"/>
          </a:xfrm>
          <a:prstGeom prst="rect">
            <a:avLst/>
          </a:prstGeom>
          <a:solidFill>
            <a:srgbClr val="FAFBFC"/>
          </a:solidFill>
          <a:ln/>
        </p:spPr>
        <p:txBody>
          <a:bodyPr/>
          <a:lstStyle/>
          <a:p>
            <a:endParaRPr lang="ko-KR" altLang="en-US"/>
          </a:p>
        </p:txBody>
      </p:sp>
      <p:sp>
        <p:nvSpPr>
          <p:cNvPr id="52" name="Text 49"/>
          <p:cNvSpPr/>
          <p:nvPr/>
        </p:nvSpPr>
        <p:spPr>
          <a:xfrm>
            <a:off x="731520" y="397764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载物台或工作台是否未损坏？</a:t>
            </a:r>
            <a:endParaRPr lang="en-US" sz="850" dirty="0"/>
          </a:p>
        </p:txBody>
      </p:sp>
      <p:sp>
        <p:nvSpPr>
          <p:cNvPr id="53" name="Shape 50"/>
          <p:cNvSpPr/>
          <p:nvPr/>
        </p:nvSpPr>
        <p:spPr>
          <a:xfrm>
            <a:off x="6263640" y="4023360"/>
            <a:ext cx="182880" cy="182880"/>
          </a:xfrm>
          <a:prstGeom prst="ellipse">
            <a:avLst/>
          </a:prstGeom>
          <a:solidFill>
            <a:srgbClr val="C8102E"/>
          </a:solidFill>
          <a:ln/>
        </p:spPr>
        <p:txBody>
          <a:bodyPr/>
          <a:lstStyle/>
          <a:p>
            <a:endParaRPr lang="ko-KR" altLang="en-US"/>
          </a:p>
        </p:txBody>
      </p:sp>
      <p:sp>
        <p:nvSpPr>
          <p:cNvPr id="54" name="Text 51"/>
          <p:cNvSpPr/>
          <p:nvPr/>
        </p:nvSpPr>
        <p:spPr>
          <a:xfrm>
            <a:off x="6263640" y="402336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55" name="Shape 52"/>
          <p:cNvSpPr/>
          <p:nvPr/>
        </p:nvSpPr>
        <p:spPr>
          <a:xfrm>
            <a:off x="6601968" y="402336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56" name="Text 53"/>
          <p:cNvSpPr/>
          <p:nvPr/>
        </p:nvSpPr>
        <p:spPr>
          <a:xfrm>
            <a:off x="731520" y="425196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门限位传感器是否正常工作？</a:t>
            </a:r>
            <a:endParaRPr lang="en-US" sz="850" dirty="0"/>
          </a:p>
        </p:txBody>
      </p:sp>
      <p:sp>
        <p:nvSpPr>
          <p:cNvPr id="57" name="Shape 54"/>
          <p:cNvSpPr/>
          <p:nvPr/>
        </p:nvSpPr>
        <p:spPr>
          <a:xfrm>
            <a:off x="6263640" y="4297680"/>
            <a:ext cx="182880" cy="182880"/>
          </a:xfrm>
          <a:prstGeom prst="ellipse">
            <a:avLst/>
          </a:prstGeom>
          <a:solidFill>
            <a:srgbClr val="C8102E"/>
          </a:solidFill>
          <a:ln/>
        </p:spPr>
        <p:txBody>
          <a:bodyPr/>
          <a:lstStyle/>
          <a:p>
            <a:endParaRPr lang="ko-KR" altLang="en-US"/>
          </a:p>
        </p:txBody>
      </p:sp>
      <p:sp>
        <p:nvSpPr>
          <p:cNvPr id="58" name="Text 55"/>
          <p:cNvSpPr/>
          <p:nvPr/>
        </p:nvSpPr>
        <p:spPr>
          <a:xfrm>
            <a:off x="6263640" y="429768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59" name="Shape 56"/>
          <p:cNvSpPr/>
          <p:nvPr/>
        </p:nvSpPr>
        <p:spPr>
          <a:xfrm>
            <a:off x="6601968" y="429768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60" name="Shape 57"/>
          <p:cNvSpPr/>
          <p:nvPr/>
        </p:nvSpPr>
        <p:spPr>
          <a:xfrm>
            <a:off x="548640" y="4526280"/>
            <a:ext cx="6464808" cy="274320"/>
          </a:xfrm>
          <a:prstGeom prst="rect">
            <a:avLst/>
          </a:prstGeom>
          <a:solidFill>
            <a:srgbClr val="FAFBFC"/>
          </a:solidFill>
          <a:ln/>
        </p:spPr>
        <p:txBody>
          <a:bodyPr/>
          <a:lstStyle/>
          <a:p>
            <a:endParaRPr lang="ko-KR" altLang="en-US"/>
          </a:p>
        </p:txBody>
      </p:sp>
      <p:sp>
        <p:nvSpPr>
          <p:cNvPr id="61" name="Text 58"/>
          <p:cNvSpPr/>
          <p:nvPr/>
        </p:nvSpPr>
        <p:spPr>
          <a:xfrm>
            <a:off x="731520" y="452628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显示器是否正常工作？</a:t>
            </a:r>
            <a:endParaRPr lang="en-US" sz="850" dirty="0"/>
          </a:p>
        </p:txBody>
      </p:sp>
      <p:sp>
        <p:nvSpPr>
          <p:cNvPr id="62" name="Shape 59"/>
          <p:cNvSpPr/>
          <p:nvPr/>
        </p:nvSpPr>
        <p:spPr>
          <a:xfrm>
            <a:off x="6263640" y="4572000"/>
            <a:ext cx="182880" cy="182880"/>
          </a:xfrm>
          <a:prstGeom prst="ellipse">
            <a:avLst/>
          </a:prstGeom>
          <a:solidFill>
            <a:srgbClr val="C8102E"/>
          </a:solidFill>
          <a:ln/>
        </p:spPr>
        <p:txBody>
          <a:bodyPr/>
          <a:lstStyle/>
          <a:p>
            <a:endParaRPr lang="ko-KR" altLang="en-US"/>
          </a:p>
        </p:txBody>
      </p:sp>
      <p:sp>
        <p:nvSpPr>
          <p:cNvPr id="63" name="Text 60"/>
          <p:cNvSpPr/>
          <p:nvPr/>
        </p:nvSpPr>
        <p:spPr>
          <a:xfrm>
            <a:off x="6263640" y="457200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64" name="Shape 61"/>
          <p:cNvSpPr/>
          <p:nvPr/>
        </p:nvSpPr>
        <p:spPr>
          <a:xfrm>
            <a:off x="6601968" y="457200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65" name="Shape 62"/>
          <p:cNvSpPr/>
          <p:nvPr/>
        </p:nvSpPr>
        <p:spPr>
          <a:xfrm>
            <a:off x="548640" y="4892040"/>
            <a:ext cx="6464808" cy="1143000"/>
          </a:xfrm>
          <a:prstGeom prst="rect">
            <a:avLst/>
          </a:prstGeom>
          <a:solidFill>
            <a:srgbClr val="FFFFFF"/>
          </a:solidFill>
          <a:ln w="12700">
            <a:solidFill>
              <a:srgbClr val="DDE3EA"/>
            </a:solidFill>
            <a:prstDash val="solid"/>
          </a:ln>
        </p:spPr>
        <p:txBody>
          <a:bodyPr/>
          <a:lstStyle/>
          <a:p>
            <a:endParaRPr lang="ko-KR" altLang="en-US"/>
          </a:p>
        </p:txBody>
      </p:sp>
      <p:sp>
        <p:nvSpPr>
          <p:cNvPr id="66" name="Shape 63"/>
          <p:cNvSpPr/>
          <p:nvPr/>
        </p:nvSpPr>
        <p:spPr>
          <a:xfrm>
            <a:off x="548640" y="4892040"/>
            <a:ext cx="6464808" cy="320040"/>
          </a:xfrm>
          <a:prstGeom prst="rect">
            <a:avLst/>
          </a:prstGeom>
          <a:solidFill>
            <a:srgbClr val="1B2A41"/>
          </a:solidFill>
          <a:ln/>
        </p:spPr>
        <p:txBody>
          <a:bodyPr/>
          <a:lstStyle/>
          <a:p>
            <a:endParaRPr lang="ko-KR" altLang="en-US"/>
          </a:p>
        </p:txBody>
      </p:sp>
      <p:pic>
        <p:nvPicPr>
          <p:cNvPr id="67" name="Image 1" descr="preencoded.png"/>
          <p:cNvPicPr>
            <a:picLocks noChangeAspect="1"/>
          </p:cNvPicPr>
          <p:nvPr/>
        </p:nvPicPr>
        <p:blipFill>
          <a:blip r:embed="rId4"/>
          <a:stretch>
            <a:fillRect/>
          </a:stretch>
        </p:blipFill>
        <p:spPr>
          <a:xfrm>
            <a:off x="685800" y="4956048"/>
            <a:ext cx="201168" cy="201168"/>
          </a:xfrm>
          <a:prstGeom prst="rect">
            <a:avLst/>
          </a:prstGeom>
        </p:spPr>
      </p:pic>
      <p:sp>
        <p:nvSpPr>
          <p:cNvPr id="68" name="Text 64"/>
          <p:cNvSpPr/>
          <p:nvPr/>
        </p:nvSpPr>
        <p:spPr>
          <a:xfrm>
            <a:off x="978408" y="4892040"/>
            <a:ext cx="5916168" cy="320040"/>
          </a:xfrm>
          <a:prstGeom prst="rect">
            <a:avLst/>
          </a:prstGeom>
          <a:noFill/>
          <a:ln/>
        </p:spPr>
        <p:txBody>
          <a:bodyPr wrap="square" lIns="0" tIns="0" rIns="0" bIns="0" rtlCol="0" anchor="ctr"/>
          <a:lstStyle/>
          <a:p>
            <a:pPr marL="0" indent="0">
              <a:buNone/>
            </a:pPr>
            <a:r>
              <a:rPr lang="en-US" sz="950" b="1" kern="0" spc="300" dirty="0">
                <a:solidFill>
                  <a:srgbClr val="FFFFFF"/>
                </a:solidFill>
                <a:latin typeface="Pretendard" pitchFamily="34" charset="0"/>
                <a:ea typeface="Pretendard" pitchFamily="34" charset="-122"/>
                <a:cs typeface="Pretendard" pitchFamily="34" charset="-120"/>
              </a:rPr>
              <a:t>软件  ·  SOFTWARE</a:t>
            </a:r>
            <a:endParaRPr lang="en-US" sz="950" dirty="0"/>
          </a:p>
        </p:txBody>
      </p:sp>
      <p:sp>
        <p:nvSpPr>
          <p:cNvPr id="69" name="Text 65"/>
          <p:cNvSpPr/>
          <p:nvPr/>
        </p:nvSpPr>
        <p:spPr>
          <a:xfrm>
            <a:off x="731520" y="521208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PC 是否正常开机？</a:t>
            </a:r>
            <a:endParaRPr lang="en-US" sz="850" dirty="0"/>
          </a:p>
        </p:txBody>
      </p:sp>
      <p:sp>
        <p:nvSpPr>
          <p:cNvPr id="70" name="Shape 66"/>
          <p:cNvSpPr/>
          <p:nvPr/>
        </p:nvSpPr>
        <p:spPr>
          <a:xfrm>
            <a:off x="6263640" y="5257800"/>
            <a:ext cx="182880" cy="182880"/>
          </a:xfrm>
          <a:prstGeom prst="ellipse">
            <a:avLst/>
          </a:prstGeom>
          <a:solidFill>
            <a:srgbClr val="C8102E"/>
          </a:solidFill>
          <a:ln/>
        </p:spPr>
        <p:txBody>
          <a:bodyPr/>
          <a:lstStyle/>
          <a:p>
            <a:endParaRPr lang="ko-KR" altLang="en-US"/>
          </a:p>
        </p:txBody>
      </p:sp>
      <p:sp>
        <p:nvSpPr>
          <p:cNvPr id="71" name="Text 67"/>
          <p:cNvSpPr/>
          <p:nvPr/>
        </p:nvSpPr>
        <p:spPr>
          <a:xfrm>
            <a:off x="6263640" y="525780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72" name="Shape 68"/>
          <p:cNvSpPr/>
          <p:nvPr/>
        </p:nvSpPr>
        <p:spPr>
          <a:xfrm>
            <a:off x="6601968" y="525780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73" name="Shape 69"/>
          <p:cNvSpPr/>
          <p:nvPr/>
        </p:nvSpPr>
        <p:spPr>
          <a:xfrm>
            <a:off x="548640" y="5486400"/>
            <a:ext cx="6464808" cy="274320"/>
          </a:xfrm>
          <a:prstGeom prst="rect">
            <a:avLst/>
          </a:prstGeom>
          <a:solidFill>
            <a:srgbClr val="FAFBFC"/>
          </a:solidFill>
          <a:ln/>
        </p:spPr>
        <p:txBody>
          <a:bodyPr/>
          <a:lstStyle/>
          <a:p>
            <a:endParaRPr lang="ko-KR" altLang="en-US"/>
          </a:p>
        </p:txBody>
      </p:sp>
      <p:sp>
        <p:nvSpPr>
          <p:cNvPr id="74" name="Text 70"/>
          <p:cNvSpPr/>
          <p:nvPr/>
        </p:nvSpPr>
        <p:spPr>
          <a:xfrm>
            <a:off x="731520" y="548640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检测软件是否正常运行？</a:t>
            </a:r>
            <a:endParaRPr lang="en-US" sz="850" dirty="0"/>
          </a:p>
        </p:txBody>
      </p:sp>
      <p:sp>
        <p:nvSpPr>
          <p:cNvPr id="75" name="Shape 71"/>
          <p:cNvSpPr/>
          <p:nvPr/>
        </p:nvSpPr>
        <p:spPr>
          <a:xfrm>
            <a:off x="6263640" y="5532120"/>
            <a:ext cx="182880" cy="182880"/>
          </a:xfrm>
          <a:prstGeom prst="ellipse">
            <a:avLst/>
          </a:prstGeom>
          <a:solidFill>
            <a:srgbClr val="C8102E"/>
          </a:solidFill>
          <a:ln/>
        </p:spPr>
        <p:txBody>
          <a:bodyPr/>
          <a:lstStyle/>
          <a:p>
            <a:endParaRPr lang="ko-KR" altLang="en-US"/>
          </a:p>
        </p:txBody>
      </p:sp>
      <p:sp>
        <p:nvSpPr>
          <p:cNvPr id="76" name="Text 72"/>
          <p:cNvSpPr/>
          <p:nvPr/>
        </p:nvSpPr>
        <p:spPr>
          <a:xfrm>
            <a:off x="6263640" y="553212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77" name="Shape 73"/>
          <p:cNvSpPr/>
          <p:nvPr/>
        </p:nvSpPr>
        <p:spPr>
          <a:xfrm>
            <a:off x="6601968" y="553212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78" name="Text 74"/>
          <p:cNvSpPr/>
          <p:nvPr/>
        </p:nvSpPr>
        <p:spPr>
          <a:xfrm>
            <a:off x="731520" y="576072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探测器校准是否正常完成？</a:t>
            </a:r>
            <a:endParaRPr lang="en-US" sz="850" dirty="0"/>
          </a:p>
        </p:txBody>
      </p:sp>
      <p:sp>
        <p:nvSpPr>
          <p:cNvPr id="79" name="Shape 75"/>
          <p:cNvSpPr/>
          <p:nvPr/>
        </p:nvSpPr>
        <p:spPr>
          <a:xfrm>
            <a:off x="6263640" y="5806440"/>
            <a:ext cx="182880" cy="182880"/>
          </a:xfrm>
          <a:prstGeom prst="ellipse">
            <a:avLst/>
          </a:prstGeom>
          <a:solidFill>
            <a:srgbClr val="C8102E"/>
          </a:solidFill>
          <a:ln/>
        </p:spPr>
        <p:txBody>
          <a:bodyPr/>
          <a:lstStyle/>
          <a:p>
            <a:endParaRPr lang="ko-KR" altLang="en-US"/>
          </a:p>
        </p:txBody>
      </p:sp>
      <p:sp>
        <p:nvSpPr>
          <p:cNvPr id="80" name="Text 76"/>
          <p:cNvSpPr/>
          <p:nvPr/>
        </p:nvSpPr>
        <p:spPr>
          <a:xfrm>
            <a:off x="6263640" y="580644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D</a:t>
            </a:r>
            <a:endParaRPr lang="en-US" sz="750" dirty="0"/>
          </a:p>
        </p:txBody>
      </p:sp>
      <p:sp>
        <p:nvSpPr>
          <p:cNvPr id="81" name="Shape 77"/>
          <p:cNvSpPr/>
          <p:nvPr/>
        </p:nvSpPr>
        <p:spPr>
          <a:xfrm>
            <a:off x="6601968" y="580644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82" name="Shape 78"/>
          <p:cNvSpPr/>
          <p:nvPr/>
        </p:nvSpPr>
        <p:spPr>
          <a:xfrm>
            <a:off x="548640" y="6126480"/>
            <a:ext cx="6464808" cy="594360"/>
          </a:xfrm>
          <a:prstGeom prst="rect">
            <a:avLst/>
          </a:prstGeom>
          <a:solidFill>
            <a:srgbClr val="FFFFFF"/>
          </a:solidFill>
          <a:ln w="12700">
            <a:solidFill>
              <a:srgbClr val="DDE3EA"/>
            </a:solidFill>
            <a:prstDash val="solid"/>
          </a:ln>
        </p:spPr>
        <p:txBody>
          <a:bodyPr/>
          <a:lstStyle/>
          <a:p>
            <a:endParaRPr lang="ko-KR" altLang="en-US"/>
          </a:p>
        </p:txBody>
      </p:sp>
      <p:sp>
        <p:nvSpPr>
          <p:cNvPr id="83" name="Shape 79"/>
          <p:cNvSpPr/>
          <p:nvPr/>
        </p:nvSpPr>
        <p:spPr>
          <a:xfrm>
            <a:off x="548640" y="6126480"/>
            <a:ext cx="6464808" cy="320040"/>
          </a:xfrm>
          <a:prstGeom prst="rect">
            <a:avLst/>
          </a:prstGeom>
          <a:solidFill>
            <a:srgbClr val="1B2A41"/>
          </a:solidFill>
          <a:ln/>
        </p:spPr>
        <p:txBody>
          <a:bodyPr/>
          <a:lstStyle/>
          <a:p>
            <a:endParaRPr lang="ko-KR" altLang="en-US"/>
          </a:p>
        </p:txBody>
      </p:sp>
      <p:pic>
        <p:nvPicPr>
          <p:cNvPr id="84" name="Image 2" descr="preencoded.png"/>
          <p:cNvPicPr>
            <a:picLocks noChangeAspect="1"/>
          </p:cNvPicPr>
          <p:nvPr/>
        </p:nvPicPr>
        <p:blipFill>
          <a:blip r:embed="rId5"/>
          <a:stretch>
            <a:fillRect/>
          </a:stretch>
        </p:blipFill>
        <p:spPr>
          <a:xfrm>
            <a:off x="685800" y="6190488"/>
            <a:ext cx="201168" cy="201168"/>
          </a:xfrm>
          <a:prstGeom prst="rect">
            <a:avLst/>
          </a:prstGeom>
        </p:spPr>
      </p:pic>
      <p:sp>
        <p:nvSpPr>
          <p:cNvPr id="85" name="Text 80"/>
          <p:cNvSpPr/>
          <p:nvPr/>
        </p:nvSpPr>
        <p:spPr>
          <a:xfrm>
            <a:off x="978408" y="6126480"/>
            <a:ext cx="5916168" cy="320040"/>
          </a:xfrm>
          <a:prstGeom prst="rect">
            <a:avLst/>
          </a:prstGeom>
          <a:noFill/>
          <a:ln/>
        </p:spPr>
        <p:txBody>
          <a:bodyPr wrap="square" lIns="0" tIns="0" rIns="0" bIns="0" rtlCol="0" anchor="ctr"/>
          <a:lstStyle/>
          <a:p>
            <a:pPr marL="0" indent="0">
              <a:buNone/>
            </a:pPr>
            <a:r>
              <a:rPr lang="en-US" sz="950" b="1" kern="0" spc="300" dirty="0">
                <a:solidFill>
                  <a:srgbClr val="FFFFFF"/>
                </a:solidFill>
                <a:latin typeface="Pretendard" pitchFamily="34" charset="0"/>
                <a:ea typeface="Pretendard" pitchFamily="34" charset="-122"/>
                <a:cs typeface="Pretendard" pitchFamily="34" charset="-120"/>
              </a:rPr>
              <a:t>检测精度  ·  INSPECTION ACCURACY</a:t>
            </a:r>
            <a:endParaRPr lang="en-US" sz="950" dirty="0"/>
          </a:p>
        </p:txBody>
      </p:sp>
      <p:sp>
        <p:nvSpPr>
          <p:cNvPr id="86" name="Text 81"/>
          <p:cNvSpPr/>
          <p:nvPr/>
        </p:nvSpPr>
        <p:spPr>
          <a:xfrm>
            <a:off x="731520" y="644652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检测精度是否在允许误差范围内？</a:t>
            </a:r>
            <a:endParaRPr lang="en-US" sz="850" dirty="0"/>
          </a:p>
        </p:txBody>
      </p:sp>
      <p:sp>
        <p:nvSpPr>
          <p:cNvPr id="87" name="Shape 82"/>
          <p:cNvSpPr/>
          <p:nvPr/>
        </p:nvSpPr>
        <p:spPr>
          <a:xfrm>
            <a:off x="6263640" y="6492240"/>
            <a:ext cx="182880" cy="182880"/>
          </a:xfrm>
          <a:prstGeom prst="ellipse">
            <a:avLst/>
          </a:prstGeom>
          <a:solidFill>
            <a:srgbClr val="005EB8"/>
          </a:solidFill>
          <a:ln/>
        </p:spPr>
        <p:txBody>
          <a:bodyPr/>
          <a:lstStyle/>
          <a:p>
            <a:endParaRPr lang="ko-KR" altLang="en-US"/>
          </a:p>
        </p:txBody>
      </p:sp>
      <p:sp>
        <p:nvSpPr>
          <p:cNvPr id="88" name="Text 83"/>
          <p:cNvSpPr/>
          <p:nvPr/>
        </p:nvSpPr>
        <p:spPr>
          <a:xfrm>
            <a:off x="6263640" y="649224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W</a:t>
            </a:r>
            <a:endParaRPr lang="en-US" sz="750" dirty="0"/>
          </a:p>
        </p:txBody>
      </p:sp>
      <p:sp>
        <p:nvSpPr>
          <p:cNvPr id="89" name="Shape 84"/>
          <p:cNvSpPr/>
          <p:nvPr/>
        </p:nvSpPr>
        <p:spPr>
          <a:xfrm>
            <a:off x="6601968" y="649224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90" name="Shape 85"/>
          <p:cNvSpPr/>
          <p:nvPr/>
        </p:nvSpPr>
        <p:spPr>
          <a:xfrm>
            <a:off x="548640" y="6812280"/>
            <a:ext cx="6464808" cy="868680"/>
          </a:xfrm>
          <a:prstGeom prst="rect">
            <a:avLst/>
          </a:prstGeom>
          <a:solidFill>
            <a:srgbClr val="FFFFFF"/>
          </a:solidFill>
          <a:ln w="12700">
            <a:solidFill>
              <a:srgbClr val="DDE3EA"/>
            </a:solidFill>
            <a:prstDash val="solid"/>
          </a:ln>
        </p:spPr>
        <p:txBody>
          <a:bodyPr/>
          <a:lstStyle/>
          <a:p>
            <a:endParaRPr lang="ko-KR" altLang="en-US"/>
          </a:p>
        </p:txBody>
      </p:sp>
      <p:sp>
        <p:nvSpPr>
          <p:cNvPr id="91" name="Shape 86"/>
          <p:cNvSpPr/>
          <p:nvPr/>
        </p:nvSpPr>
        <p:spPr>
          <a:xfrm>
            <a:off x="548640" y="6812280"/>
            <a:ext cx="6464808" cy="320040"/>
          </a:xfrm>
          <a:prstGeom prst="rect">
            <a:avLst/>
          </a:prstGeom>
          <a:solidFill>
            <a:srgbClr val="1B2A41"/>
          </a:solidFill>
          <a:ln/>
        </p:spPr>
        <p:txBody>
          <a:bodyPr/>
          <a:lstStyle/>
          <a:p>
            <a:endParaRPr lang="ko-KR" altLang="en-US"/>
          </a:p>
        </p:txBody>
      </p:sp>
      <p:pic>
        <p:nvPicPr>
          <p:cNvPr id="92" name="Image 3" descr="preencoded.png"/>
          <p:cNvPicPr>
            <a:picLocks noChangeAspect="1"/>
          </p:cNvPicPr>
          <p:nvPr/>
        </p:nvPicPr>
        <p:blipFill>
          <a:blip r:embed="rId6"/>
          <a:stretch>
            <a:fillRect/>
          </a:stretch>
        </p:blipFill>
        <p:spPr>
          <a:xfrm>
            <a:off x="685800" y="6876288"/>
            <a:ext cx="201168" cy="201168"/>
          </a:xfrm>
          <a:prstGeom prst="rect">
            <a:avLst/>
          </a:prstGeom>
        </p:spPr>
      </p:pic>
      <p:sp>
        <p:nvSpPr>
          <p:cNvPr id="93" name="Text 87"/>
          <p:cNvSpPr/>
          <p:nvPr/>
        </p:nvSpPr>
        <p:spPr>
          <a:xfrm>
            <a:off x="978408" y="6812280"/>
            <a:ext cx="5916168" cy="320040"/>
          </a:xfrm>
          <a:prstGeom prst="rect">
            <a:avLst/>
          </a:prstGeom>
          <a:noFill/>
          <a:ln/>
        </p:spPr>
        <p:txBody>
          <a:bodyPr wrap="square" lIns="0" tIns="0" rIns="0" bIns="0" rtlCol="0" anchor="ctr"/>
          <a:lstStyle/>
          <a:p>
            <a:pPr marL="0" indent="0">
              <a:buNone/>
            </a:pPr>
            <a:r>
              <a:rPr lang="en-US" sz="950" b="1" kern="0" spc="300" dirty="0">
                <a:solidFill>
                  <a:srgbClr val="FFFFFF"/>
                </a:solidFill>
                <a:latin typeface="Pretendard" pitchFamily="34" charset="0"/>
                <a:ea typeface="Pretendard" pitchFamily="34" charset="-122"/>
                <a:cs typeface="Pretendard" pitchFamily="34" charset="-120"/>
              </a:rPr>
              <a:t>清洁状态  ·  CLEANING</a:t>
            </a:r>
            <a:endParaRPr lang="en-US" sz="950" dirty="0"/>
          </a:p>
        </p:txBody>
      </p:sp>
      <p:sp>
        <p:nvSpPr>
          <p:cNvPr id="94" name="Text 88"/>
          <p:cNvSpPr/>
          <p:nvPr/>
        </p:nvSpPr>
        <p:spPr>
          <a:xfrm>
            <a:off x="731520" y="713232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冷却风扇是否已清洁？</a:t>
            </a:r>
            <a:endParaRPr lang="en-US" sz="850" dirty="0"/>
          </a:p>
        </p:txBody>
      </p:sp>
      <p:sp>
        <p:nvSpPr>
          <p:cNvPr id="95" name="Shape 89"/>
          <p:cNvSpPr/>
          <p:nvPr/>
        </p:nvSpPr>
        <p:spPr>
          <a:xfrm>
            <a:off x="6263640" y="7178040"/>
            <a:ext cx="182880" cy="182880"/>
          </a:xfrm>
          <a:prstGeom prst="ellipse">
            <a:avLst/>
          </a:prstGeom>
          <a:solidFill>
            <a:srgbClr val="0F8554"/>
          </a:solidFill>
          <a:ln/>
        </p:spPr>
        <p:txBody>
          <a:bodyPr/>
          <a:lstStyle/>
          <a:p>
            <a:endParaRPr lang="ko-KR" altLang="en-US"/>
          </a:p>
        </p:txBody>
      </p:sp>
      <p:sp>
        <p:nvSpPr>
          <p:cNvPr id="96" name="Text 90"/>
          <p:cNvSpPr/>
          <p:nvPr/>
        </p:nvSpPr>
        <p:spPr>
          <a:xfrm>
            <a:off x="6263640" y="717804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M</a:t>
            </a:r>
            <a:endParaRPr lang="en-US" sz="750" dirty="0"/>
          </a:p>
        </p:txBody>
      </p:sp>
      <p:sp>
        <p:nvSpPr>
          <p:cNvPr id="97" name="Shape 91"/>
          <p:cNvSpPr/>
          <p:nvPr/>
        </p:nvSpPr>
        <p:spPr>
          <a:xfrm>
            <a:off x="6601968" y="717804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98" name="Shape 92"/>
          <p:cNvSpPr/>
          <p:nvPr/>
        </p:nvSpPr>
        <p:spPr>
          <a:xfrm>
            <a:off x="548640" y="7406640"/>
            <a:ext cx="6464808" cy="274320"/>
          </a:xfrm>
          <a:prstGeom prst="rect">
            <a:avLst/>
          </a:prstGeom>
          <a:solidFill>
            <a:srgbClr val="FAFBFC"/>
          </a:solidFill>
          <a:ln/>
        </p:spPr>
        <p:txBody>
          <a:bodyPr/>
          <a:lstStyle/>
          <a:p>
            <a:endParaRPr lang="ko-KR" altLang="en-US"/>
          </a:p>
        </p:txBody>
      </p:sp>
      <p:sp>
        <p:nvSpPr>
          <p:cNvPr id="99" name="Text 93"/>
          <p:cNvSpPr/>
          <p:nvPr/>
        </p:nvSpPr>
        <p:spPr>
          <a:xfrm>
            <a:off x="731520" y="7406640"/>
            <a:ext cx="5367528" cy="274320"/>
          </a:xfrm>
          <a:prstGeom prst="rect">
            <a:avLst/>
          </a:prstGeom>
          <a:noFill/>
          <a:ln/>
        </p:spPr>
        <p:txBody>
          <a:bodyPr wrap="square" lIns="0" tIns="0" rIns="0" bIns="0" rtlCol="0" anchor="ctr"/>
          <a:lstStyle/>
          <a:p>
            <a:pPr marL="0" indent="0">
              <a:buNone/>
            </a:pPr>
            <a:r>
              <a:rPr lang="en-US" sz="850" dirty="0">
                <a:solidFill>
                  <a:srgbClr val="1F2937"/>
                </a:solidFill>
                <a:latin typeface="Pretendard" pitchFamily="34" charset="0"/>
                <a:ea typeface="Pretendard" pitchFamily="34" charset="-122"/>
                <a:cs typeface="Pretendard" pitchFamily="34" charset="-120"/>
              </a:rPr>
              <a:t>载物台或工作台是否已清洁？</a:t>
            </a:r>
            <a:endParaRPr lang="en-US" sz="850" dirty="0"/>
          </a:p>
        </p:txBody>
      </p:sp>
      <p:sp>
        <p:nvSpPr>
          <p:cNvPr id="100" name="Shape 94"/>
          <p:cNvSpPr/>
          <p:nvPr/>
        </p:nvSpPr>
        <p:spPr>
          <a:xfrm>
            <a:off x="6263640" y="7452360"/>
            <a:ext cx="182880" cy="182880"/>
          </a:xfrm>
          <a:prstGeom prst="ellipse">
            <a:avLst/>
          </a:prstGeom>
          <a:solidFill>
            <a:srgbClr val="005EB8"/>
          </a:solidFill>
          <a:ln/>
        </p:spPr>
        <p:txBody>
          <a:bodyPr/>
          <a:lstStyle/>
          <a:p>
            <a:endParaRPr lang="ko-KR" altLang="en-US"/>
          </a:p>
        </p:txBody>
      </p:sp>
      <p:sp>
        <p:nvSpPr>
          <p:cNvPr id="101" name="Text 95"/>
          <p:cNvSpPr/>
          <p:nvPr/>
        </p:nvSpPr>
        <p:spPr>
          <a:xfrm>
            <a:off x="6263640" y="7452360"/>
            <a:ext cx="182880" cy="182880"/>
          </a:xfrm>
          <a:prstGeom prst="rect">
            <a:avLst/>
          </a:prstGeom>
          <a:noFill/>
          <a:ln/>
        </p:spPr>
        <p:txBody>
          <a:bodyPr wrap="square" lIns="0" tIns="0" rIns="0" bIns="0" rtlCol="0" anchor="ctr"/>
          <a:lstStyle/>
          <a:p>
            <a:pPr marL="0" indent="0" algn="ctr">
              <a:buNone/>
            </a:pPr>
            <a:r>
              <a:rPr lang="en-US" sz="750" b="1" dirty="0">
                <a:solidFill>
                  <a:srgbClr val="FFFFFF"/>
                </a:solidFill>
                <a:latin typeface="Pretendard" pitchFamily="34" charset="0"/>
                <a:ea typeface="Pretendard" pitchFamily="34" charset="-122"/>
                <a:cs typeface="Pretendard" pitchFamily="34" charset="-120"/>
              </a:rPr>
              <a:t>W</a:t>
            </a:r>
            <a:endParaRPr lang="en-US" sz="750" dirty="0"/>
          </a:p>
        </p:txBody>
      </p:sp>
      <p:sp>
        <p:nvSpPr>
          <p:cNvPr id="102" name="Shape 96"/>
          <p:cNvSpPr/>
          <p:nvPr/>
        </p:nvSpPr>
        <p:spPr>
          <a:xfrm>
            <a:off x="6601968" y="7452360"/>
            <a:ext cx="182880" cy="182880"/>
          </a:xfrm>
          <a:prstGeom prst="rect">
            <a:avLst/>
          </a:prstGeom>
          <a:solidFill>
            <a:srgbClr val="FFFFFF"/>
          </a:solidFill>
          <a:ln w="6350">
            <a:solidFill>
              <a:srgbClr val="6B7280"/>
            </a:solidFill>
            <a:prstDash val="solid"/>
          </a:ln>
        </p:spPr>
        <p:txBody>
          <a:bodyPr/>
          <a:lstStyle/>
          <a:p>
            <a:endParaRPr lang="ko-KR" altLang="en-US"/>
          </a:p>
        </p:txBody>
      </p:sp>
      <p:sp>
        <p:nvSpPr>
          <p:cNvPr id="103" name="Shape 97"/>
          <p:cNvSpPr/>
          <p:nvPr/>
        </p:nvSpPr>
        <p:spPr>
          <a:xfrm>
            <a:off x="548640" y="7818120"/>
            <a:ext cx="6464808" cy="1143000"/>
          </a:xfrm>
          <a:prstGeom prst="rect">
            <a:avLst/>
          </a:prstGeom>
          <a:solidFill>
            <a:srgbClr val="FFF8E1"/>
          </a:solidFill>
          <a:ln w="12700">
            <a:solidFill>
              <a:srgbClr val="F2C200"/>
            </a:solidFill>
            <a:prstDash val="solid"/>
          </a:ln>
        </p:spPr>
        <p:txBody>
          <a:bodyPr/>
          <a:lstStyle/>
          <a:p>
            <a:endParaRPr lang="ko-KR" altLang="en-US"/>
          </a:p>
        </p:txBody>
      </p:sp>
      <p:sp>
        <p:nvSpPr>
          <p:cNvPr id="104" name="Shape 98"/>
          <p:cNvSpPr/>
          <p:nvPr/>
        </p:nvSpPr>
        <p:spPr>
          <a:xfrm>
            <a:off x="548640" y="7818120"/>
            <a:ext cx="73152" cy="1143000"/>
          </a:xfrm>
          <a:prstGeom prst="rect">
            <a:avLst/>
          </a:prstGeom>
          <a:solidFill>
            <a:srgbClr val="F2C200"/>
          </a:solidFill>
          <a:ln/>
        </p:spPr>
        <p:txBody>
          <a:bodyPr/>
          <a:lstStyle/>
          <a:p>
            <a:endParaRPr lang="ko-KR" altLang="en-US"/>
          </a:p>
        </p:txBody>
      </p:sp>
      <p:pic>
        <p:nvPicPr>
          <p:cNvPr id="105" name="Image 4" descr="preencoded.png"/>
          <p:cNvPicPr>
            <a:picLocks noChangeAspect="1"/>
          </p:cNvPicPr>
          <p:nvPr/>
        </p:nvPicPr>
        <p:blipFill>
          <a:blip r:embed="rId7"/>
          <a:stretch>
            <a:fillRect/>
          </a:stretch>
        </p:blipFill>
        <p:spPr>
          <a:xfrm>
            <a:off x="731520" y="7982712"/>
            <a:ext cx="292608" cy="292608"/>
          </a:xfrm>
          <a:prstGeom prst="rect">
            <a:avLst/>
          </a:prstGeom>
        </p:spPr>
      </p:pic>
      <p:sp>
        <p:nvSpPr>
          <p:cNvPr id="106" name="Text 99"/>
          <p:cNvSpPr/>
          <p:nvPr/>
        </p:nvSpPr>
        <p:spPr>
          <a:xfrm>
            <a:off x="1143000" y="7936992"/>
            <a:ext cx="5733288" cy="256032"/>
          </a:xfrm>
          <a:prstGeom prst="rect">
            <a:avLst/>
          </a:prstGeom>
          <a:noFill/>
          <a:ln/>
        </p:spPr>
        <p:txBody>
          <a:bodyPr wrap="square" lIns="0" tIns="0" rIns="0" bIns="0" rtlCol="0" anchor="ctr"/>
          <a:lstStyle/>
          <a:p>
            <a:pPr marL="0" indent="0">
              <a:buNone/>
            </a:pPr>
            <a:r>
              <a:rPr lang="en-US" sz="900" b="1" kern="0" spc="400" dirty="0">
                <a:solidFill>
                  <a:srgbClr val="F2C200"/>
                </a:solidFill>
                <a:latin typeface="Pretendard" pitchFamily="34" charset="0"/>
                <a:ea typeface="Pretendard" pitchFamily="34" charset="-122"/>
                <a:cs typeface="Pretendard" pitchFamily="34" charset="-120"/>
              </a:rPr>
              <a:t>CAUTION · 清洁时注意事项</a:t>
            </a:r>
            <a:endParaRPr lang="en-US" sz="900" dirty="0"/>
          </a:p>
        </p:txBody>
      </p:sp>
      <p:sp>
        <p:nvSpPr>
          <p:cNvPr id="107" name="Text 100"/>
          <p:cNvSpPr/>
          <p:nvPr/>
        </p:nvSpPr>
        <p:spPr>
          <a:xfrm>
            <a:off x="1143000" y="8183880"/>
            <a:ext cx="5733288" cy="1819656"/>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 擦拭设备表面时，务必使用干布。</a:t>
            </a:r>
            <a:endParaRPr lang="en-US" sz="950" dirty="0"/>
          </a:p>
          <a:p>
            <a:pPr marL="0" indent="0">
              <a:buNone/>
            </a:pPr>
            <a:r>
              <a:rPr lang="en-US" sz="950" dirty="0">
                <a:solidFill>
                  <a:srgbClr val="1F2937"/>
                </a:solidFill>
                <a:latin typeface="Pretendard" pitchFamily="34" charset="0"/>
                <a:ea typeface="Pretendard" pitchFamily="34" charset="-122"/>
                <a:cs typeface="Pretendard" pitchFamily="34" charset="-120"/>
              </a:rPr>
              <a:t>• 请注意勿使水或其他液体流入设备内部。</a:t>
            </a:r>
            <a:endParaRPr lang="en-US" sz="950" dirty="0"/>
          </a:p>
          <a:p>
            <a:pPr marL="0" indent="0">
              <a:buNone/>
            </a:pPr>
            <a:r>
              <a:rPr lang="en-US" sz="950" dirty="0">
                <a:solidFill>
                  <a:srgbClr val="1F2937"/>
                </a:solidFill>
                <a:latin typeface="Pretendard" pitchFamily="34" charset="0"/>
                <a:ea typeface="Pretendard" pitchFamily="34" charset="-122"/>
                <a:cs typeface="Pretendard" pitchFamily="34" charset="-120"/>
              </a:rPr>
              <a:t>• 请勿用水或其他液体清洁电气部件或电路部位。</a:t>
            </a:r>
            <a:endParaRPr lang="en-US" sz="950" dirty="0"/>
          </a:p>
          <a:p>
            <a:pPr marL="0" indent="0">
              <a:buNone/>
            </a:pPr>
            <a:r>
              <a:rPr lang="en-US" sz="950" dirty="0">
                <a:solidFill>
                  <a:srgbClr val="1F2937"/>
                </a:solidFill>
                <a:latin typeface="Pretendard" pitchFamily="34" charset="0"/>
                <a:ea typeface="Pretendard" pitchFamily="34" charset="-122"/>
                <a:cs typeface="Pretendard" pitchFamily="34" charset="-120"/>
              </a:rPr>
              <a:t>• 发生问题时，请立即停止设备并向管理员报告。</a:t>
            </a:r>
            <a:endParaRPr lang="en-US" sz="95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15</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2800" b="1" dirty="0">
                <a:solidFill>
                  <a:srgbClr val="FFFFFF"/>
                </a:solidFill>
                <a:latin typeface="Pretendard" pitchFamily="34" charset="0"/>
                <a:ea typeface="Pretendard" pitchFamily="34" charset="-122"/>
                <a:cs typeface="Pretendard" pitchFamily="34" charset="-120"/>
              </a:rPr>
              <a:t>电气图</a:t>
            </a:r>
            <a:endParaRPr lang="en-US" sz="28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电气图</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15.1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电气图 1</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面板布局与部件清单</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15.2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电气图 2</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接线图</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15.3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电气图 3</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电路图</a:t>
            </a:r>
            <a:endParaRPr lang="en-US" sz="950" dirty="0"/>
          </a:p>
        </p:txBody>
      </p:sp>
      <p:sp>
        <p:nvSpPr>
          <p:cNvPr id="23" name="Shape 21"/>
          <p:cNvSpPr/>
          <p:nvPr/>
        </p:nvSpPr>
        <p:spPr>
          <a:xfrm>
            <a:off x="548640" y="6885432"/>
            <a:ext cx="6464808" cy="4572"/>
          </a:xfrm>
          <a:prstGeom prst="rect">
            <a:avLst/>
          </a:prstGeom>
          <a:solidFill>
            <a:srgbClr val="DDE3EA"/>
          </a:solidFill>
          <a:ln/>
        </p:spPr>
        <p:txBody>
          <a:bodyPr/>
          <a:lstStyle/>
          <a:p>
            <a:endParaRPr lang="ko-KR" altLang="en-US"/>
          </a:p>
        </p:txBody>
      </p:sp>
      <p:sp>
        <p:nvSpPr>
          <p:cNvPr id="24" name="Text 22"/>
          <p:cNvSpPr/>
          <p:nvPr/>
        </p:nvSpPr>
        <p:spPr>
          <a:xfrm>
            <a:off x="548640" y="690372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15.4</a:t>
            </a:r>
            <a:endParaRPr lang="en-US" sz="1600" dirty="0"/>
          </a:p>
        </p:txBody>
      </p:sp>
      <p:sp>
        <p:nvSpPr>
          <p:cNvPr id="25" name="Text 23"/>
          <p:cNvSpPr/>
          <p:nvPr/>
        </p:nvSpPr>
        <p:spPr>
          <a:xfrm>
            <a:off x="1463040" y="690372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电气图 4</a:t>
            </a:r>
            <a:endParaRPr lang="en-US" sz="1200" dirty="0"/>
          </a:p>
        </p:txBody>
      </p:sp>
      <p:sp>
        <p:nvSpPr>
          <p:cNvPr id="26" name="Text 24"/>
          <p:cNvSpPr/>
          <p:nvPr/>
        </p:nvSpPr>
        <p:spPr>
          <a:xfrm>
            <a:off x="1463040" y="717804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连接图</a:t>
            </a:r>
            <a:endParaRPr lang="en-US" sz="950" dirty="0"/>
          </a:p>
        </p:txBody>
      </p:sp>
      <p:sp>
        <p:nvSpPr>
          <p:cNvPr id="27" name="Shape 25"/>
          <p:cNvSpPr/>
          <p:nvPr/>
        </p:nvSpPr>
        <p:spPr>
          <a:xfrm>
            <a:off x="548640" y="9043416"/>
            <a:ext cx="6464808" cy="1005840"/>
          </a:xfrm>
          <a:prstGeom prst="rect">
            <a:avLst/>
          </a:prstGeom>
          <a:solidFill>
            <a:srgbClr val="F4F6F8"/>
          </a:solidFill>
          <a:ln/>
        </p:spPr>
        <p:txBody>
          <a:bodyPr/>
          <a:lstStyle/>
          <a:p>
            <a:endParaRPr lang="ko-KR" altLang="en-US"/>
          </a:p>
        </p:txBody>
      </p:sp>
      <p:sp>
        <p:nvSpPr>
          <p:cNvPr id="28" name="Shape 26"/>
          <p:cNvSpPr/>
          <p:nvPr/>
        </p:nvSpPr>
        <p:spPr>
          <a:xfrm>
            <a:off x="548640" y="9043416"/>
            <a:ext cx="54864" cy="1005840"/>
          </a:xfrm>
          <a:prstGeom prst="rect">
            <a:avLst/>
          </a:prstGeom>
          <a:solidFill>
            <a:srgbClr val="1B2A41"/>
          </a:solidFill>
          <a:ln/>
        </p:spPr>
        <p:txBody>
          <a:bodyPr/>
          <a:lstStyle/>
          <a:p>
            <a:endParaRPr lang="ko-KR" altLang="en-US"/>
          </a:p>
        </p:txBody>
      </p:sp>
      <p:sp>
        <p:nvSpPr>
          <p:cNvPr id="29" name="Text 27"/>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30" name="Text 28"/>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本章包含设备的电气图。进行电气作业时，务必由具备资格的技术人员参照图纸作业。严禁无资格人员进行电气作业。</a:t>
            </a:r>
            <a:endParaRPr lang="en-US" sz="1050" dirty="0"/>
          </a:p>
        </p:txBody>
      </p:sp>
      <p:sp>
        <p:nvSpPr>
          <p:cNvPr id="31" name="Text 29"/>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15 · Electrical Drawings · 电气图</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76</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15.1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Electrical Panel Layout · 电气图 1 — 面板布局</a:t>
            </a:r>
            <a:endParaRPr lang="en-US" sz="15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单位：mm</a:t>
            </a:r>
            <a:endParaRPr lang="en-US" sz="1000" dirty="0"/>
          </a:p>
        </p:txBody>
      </p:sp>
      <p:sp>
        <p:nvSpPr>
          <p:cNvPr id="14" name="Shape 12"/>
          <p:cNvSpPr/>
          <p:nvPr/>
        </p:nvSpPr>
        <p:spPr>
          <a:xfrm>
            <a:off x="512064" y="1380744"/>
            <a:ext cx="6537960" cy="6931152"/>
          </a:xfrm>
          <a:prstGeom prst="rect">
            <a:avLst/>
          </a:prstGeom>
          <a:solidFill>
            <a:srgbClr val="1B2A41"/>
          </a:solidFill>
          <a:ln/>
        </p:spPr>
        <p:txBody>
          <a:bodyPr/>
          <a:lstStyle/>
          <a:p>
            <a:endParaRPr lang="ko-KR" altLang="en-US"/>
          </a:p>
        </p:txBody>
      </p:sp>
      <p:pic>
        <p:nvPicPr>
          <p:cNvPr id="15" name="Image 0" descr="/home/claude/sample/imgs/image88.png"/>
          <p:cNvPicPr>
            <a:picLocks noChangeAspect="1"/>
          </p:cNvPicPr>
          <p:nvPr/>
        </p:nvPicPr>
        <p:blipFill>
          <a:blip r:embed="rId3"/>
          <a:srcRect b="9596"/>
          <a:stretch>
            <a:fillRect/>
          </a:stretch>
        </p:blipFill>
        <p:spPr>
          <a:xfrm>
            <a:off x="548640" y="1417320"/>
            <a:ext cx="6464808" cy="5910580"/>
          </a:xfrm>
          <a:prstGeom prst="rect">
            <a:avLst/>
          </a:prstGeom>
        </p:spPr>
      </p:pic>
      <p:sp>
        <p:nvSpPr>
          <p:cNvPr id="16" name="Shape 13"/>
          <p:cNvSpPr/>
          <p:nvPr/>
        </p:nvSpPr>
        <p:spPr>
          <a:xfrm>
            <a:off x="548640" y="7955280"/>
            <a:ext cx="6464808" cy="274320"/>
          </a:xfrm>
          <a:prstGeom prst="rect">
            <a:avLst/>
          </a:prstGeom>
          <a:solidFill>
            <a:srgbClr val="243B5C"/>
          </a:solidFill>
          <a:ln/>
        </p:spPr>
        <p:txBody>
          <a:bodyPr/>
          <a:lstStyle/>
          <a:p>
            <a:endParaRPr lang="ko-KR" altLang="en-US"/>
          </a:p>
        </p:txBody>
      </p:sp>
      <p:sp>
        <p:nvSpPr>
          <p:cNvPr id="17" name="Text 14"/>
          <p:cNvSpPr/>
          <p:nvPr/>
        </p:nvSpPr>
        <p:spPr>
          <a:xfrm>
            <a:off x="685800" y="7955280"/>
            <a:ext cx="4202125" cy="274320"/>
          </a:xfrm>
          <a:prstGeom prst="rect">
            <a:avLst/>
          </a:prstGeom>
          <a:noFill/>
          <a:ln/>
        </p:spPr>
        <p:txBody>
          <a:bodyPr wrap="square" lIns="0" tIns="0" rIns="0" bIns="0" rtlCol="0" anchor="ctr"/>
          <a:lstStyle/>
          <a:p>
            <a:pPr marL="0" indent="0">
              <a:buNone/>
            </a:pPr>
            <a:r>
              <a:rPr lang="en-US" sz="850" b="1" kern="0" spc="100" dirty="0">
                <a:solidFill>
                  <a:srgbClr val="FFFFFF"/>
                </a:solidFill>
                <a:latin typeface="Pretendard" pitchFamily="34" charset="0"/>
                <a:ea typeface="Pretendard" pitchFamily="34" charset="-122"/>
                <a:cs typeface="Pretendard" pitchFamily="34" charset="-120"/>
              </a:rPr>
              <a:t>Fig. 15.1  ·  3205CT — 电气图 1 — 面板布局</a:t>
            </a:r>
            <a:endParaRPr lang="en-US" sz="850" dirty="0"/>
          </a:p>
        </p:txBody>
      </p:sp>
      <p:sp>
        <p:nvSpPr>
          <p:cNvPr id="18" name="Text 15"/>
          <p:cNvSpPr/>
          <p:nvPr/>
        </p:nvSpPr>
        <p:spPr>
          <a:xfrm>
            <a:off x="4750765" y="7955280"/>
            <a:ext cx="2262683" cy="274320"/>
          </a:xfrm>
          <a:prstGeom prst="rect">
            <a:avLst/>
          </a:prstGeom>
          <a:noFill/>
          <a:ln/>
        </p:spPr>
        <p:txBody>
          <a:bodyPr wrap="square" lIns="0" tIns="0" rIns="0" bIns="0" rtlCol="0" anchor="ctr"/>
          <a:lstStyle/>
          <a:p>
            <a:pPr marL="0" indent="0" algn="r">
              <a:buNone/>
            </a:pPr>
            <a:r>
              <a:rPr lang="en-US" sz="850" dirty="0">
                <a:solidFill>
                  <a:srgbClr val="8AA9D1"/>
                </a:solidFill>
                <a:latin typeface="Pretendard" pitchFamily="34" charset="0"/>
                <a:ea typeface="Pretendard" pitchFamily="34" charset="-122"/>
                <a:cs typeface="Pretendard" pitchFamily="34" charset="-120"/>
              </a:rPr>
              <a:t>比例：NTS  ·  单位：mm</a:t>
            </a:r>
            <a:endParaRPr lang="en-US" sz="85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15 · Electrical Drawings · 电气图</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77</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15.2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Wiring Diagram · 电气图 2 — 接线图</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单位：mm</a:t>
            </a:r>
            <a:endParaRPr lang="en-US" sz="1000" dirty="0"/>
          </a:p>
        </p:txBody>
      </p:sp>
      <p:sp>
        <p:nvSpPr>
          <p:cNvPr id="14" name="Shape 12"/>
          <p:cNvSpPr/>
          <p:nvPr/>
        </p:nvSpPr>
        <p:spPr>
          <a:xfrm>
            <a:off x="512064" y="1380744"/>
            <a:ext cx="6537960" cy="6931152"/>
          </a:xfrm>
          <a:prstGeom prst="rect">
            <a:avLst/>
          </a:prstGeom>
          <a:solidFill>
            <a:srgbClr val="1B2A41"/>
          </a:solidFill>
          <a:ln/>
        </p:spPr>
        <p:txBody>
          <a:bodyPr/>
          <a:lstStyle/>
          <a:p>
            <a:endParaRPr lang="ko-KR" altLang="en-US"/>
          </a:p>
        </p:txBody>
      </p:sp>
      <p:pic>
        <p:nvPicPr>
          <p:cNvPr id="15" name="Image 0" descr="/home/claude/sample/imgs/image89.png"/>
          <p:cNvPicPr>
            <a:picLocks noChangeAspect="1"/>
          </p:cNvPicPr>
          <p:nvPr/>
        </p:nvPicPr>
        <p:blipFill>
          <a:blip r:embed="rId3"/>
          <a:srcRect b="12380"/>
          <a:stretch>
            <a:fillRect/>
          </a:stretch>
        </p:blipFill>
        <p:spPr>
          <a:xfrm>
            <a:off x="548640" y="1536192"/>
            <a:ext cx="6464808" cy="5728547"/>
          </a:xfrm>
          <a:prstGeom prst="rect">
            <a:avLst/>
          </a:prstGeom>
        </p:spPr>
      </p:pic>
      <p:sp>
        <p:nvSpPr>
          <p:cNvPr id="16" name="Shape 13"/>
          <p:cNvSpPr/>
          <p:nvPr/>
        </p:nvSpPr>
        <p:spPr>
          <a:xfrm>
            <a:off x="548640" y="7955280"/>
            <a:ext cx="6464808" cy="274320"/>
          </a:xfrm>
          <a:prstGeom prst="rect">
            <a:avLst/>
          </a:prstGeom>
          <a:solidFill>
            <a:srgbClr val="243B5C"/>
          </a:solidFill>
          <a:ln/>
        </p:spPr>
        <p:txBody>
          <a:bodyPr/>
          <a:lstStyle/>
          <a:p>
            <a:endParaRPr lang="ko-KR" altLang="en-US"/>
          </a:p>
        </p:txBody>
      </p:sp>
      <p:sp>
        <p:nvSpPr>
          <p:cNvPr id="17" name="Text 14"/>
          <p:cNvSpPr/>
          <p:nvPr/>
        </p:nvSpPr>
        <p:spPr>
          <a:xfrm>
            <a:off x="685800" y="7955280"/>
            <a:ext cx="4202125" cy="274320"/>
          </a:xfrm>
          <a:prstGeom prst="rect">
            <a:avLst/>
          </a:prstGeom>
          <a:noFill/>
          <a:ln/>
        </p:spPr>
        <p:txBody>
          <a:bodyPr wrap="square" lIns="0" tIns="0" rIns="0" bIns="0" rtlCol="0" anchor="ctr"/>
          <a:lstStyle/>
          <a:p>
            <a:pPr marL="0" indent="0">
              <a:buNone/>
            </a:pPr>
            <a:r>
              <a:rPr lang="en-US" sz="850" b="1" kern="0" spc="100" dirty="0">
                <a:solidFill>
                  <a:srgbClr val="FFFFFF"/>
                </a:solidFill>
                <a:latin typeface="Pretendard" pitchFamily="34" charset="0"/>
                <a:ea typeface="Pretendard" pitchFamily="34" charset="-122"/>
                <a:cs typeface="Pretendard" pitchFamily="34" charset="-120"/>
              </a:rPr>
              <a:t>Fig. 15.2  ·  3205CT — 电气图 2 — 接线图</a:t>
            </a:r>
            <a:endParaRPr lang="en-US" sz="850" dirty="0"/>
          </a:p>
        </p:txBody>
      </p:sp>
      <p:sp>
        <p:nvSpPr>
          <p:cNvPr id="18" name="Text 15"/>
          <p:cNvSpPr/>
          <p:nvPr/>
        </p:nvSpPr>
        <p:spPr>
          <a:xfrm>
            <a:off x="4750765" y="7955280"/>
            <a:ext cx="2262683" cy="274320"/>
          </a:xfrm>
          <a:prstGeom prst="rect">
            <a:avLst/>
          </a:prstGeom>
          <a:noFill/>
          <a:ln/>
        </p:spPr>
        <p:txBody>
          <a:bodyPr wrap="square" lIns="0" tIns="0" rIns="0" bIns="0" rtlCol="0" anchor="ctr"/>
          <a:lstStyle/>
          <a:p>
            <a:pPr marL="0" indent="0" algn="r">
              <a:buNone/>
            </a:pPr>
            <a:r>
              <a:rPr lang="en-US" sz="850" dirty="0">
                <a:solidFill>
                  <a:srgbClr val="8AA9D1"/>
                </a:solidFill>
                <a:latin typeface="Pretendard" pitchFamily="34" charset="0"/>
                <a:ea typeface="Pretendard" pitchFamily="34" charset="-122"/>
                <a:cs typeface="Pretendard" pitchFamily="34" charset="-120"/>
              </a:rPr>
              <a:t>比例：NTS  ·  单位：mm</a:t>
            </a:r>
            <a:endParaRPr lang="en-US" sz="85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15 · Electrical Drawings · 电气图</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78</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15.3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Circuit Diagram · 电气图 3 — 电路图</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单位：mm</a:t>
            </a:r>
            <a:endParaRPr lang="en-US" sz="1000" dirty="0"/>
          </a:p>
        </p:txBody>
      </p:sp>
      <p:sp>
        <p:nvSpPr>
          <p:cNvPr id="14" name="Shape 12"/>
          <p:cNvSpPr/>
          <p:nvPr/>
        </p:nvSpPr>
        <p:spPr>
          <a:xfrm>
            <a:off x="512064" y="1380744"/>
            <a:ext cx="6537960" cy="6931152"/>
          </a:xfrm>
          <a:prstGeom prst="rect">
            <a:avLst/>
          </a:prstGeom>
          <a:solidFill>
            <a:srgbClr val="1B2A41"/>
          </a:solidFill>
          <a:ln/>
        </p:spPr>
        <p:txBody>
          <a:bodyPr/>
          <a:lstStyle/>
          <a:p>
            <a:endParaRPr lang="ko-KR" altLang="en-US"/>
          </a:p>
        </p:txBody>
      </p:sp>
      <p:pic>
        <p:nvPicPr>
          <p:cNvPr id="15" name="Image 0" descr="/home/claude/sample/imgs/image90.png"/>
          <p:cNvPicPr>
            <a:picLocks noChangeAspect="1"/>
          </p:cNvPicPr>
          <p:nvPr/>
        </p:nvPicPr>
        <p:blipFill>
          <a:blip r:embed="rId3"/>
          <a:srcRect b="14266"/>
          <a:stretch>
            <a:fillRect/>
          </a:stretch>
        </p:blipFill>
        <p:spPr>
          <a:xfrm>
            <a:off x="548640" y="1755986"/>
            <a:ext cx="6464808" cy="5605272"/>
          </a:xfrm>
          <a:prstGeom prst="rect">
            <a:avLst/>
          </a:prstGeom>
        </p:spPr>
      </p:pic>
      <p:sp>
        <p:nvSpPr>
          <p:cNvPr id="16" name="Shape 13"/>
          <p:cNvSpPr/>
          <p:nvPr/>
        </p:nvSpPr>
        <p:spPr>
          <a:xfrm>
            <a:off x="548640" y="7955280"/>
            <a:ext cx="6464808" cy="274320"/>
          </a:xfrm>
          <a:prstGeom prst="rect">
            <a:avLst/>
          </a:prstGeom>
          <a:solidFill>
            <a:srgbClr val="243B5C"/>
          </a:solidFill>
          <a:ln/>
        </p:spPr>
        <p:txBody>
          <a:bodyPr/>
          <a:lstStyle/>
          <a:p>
            <a:endParaRPr lang="ko-KR" altLang="en-US"/>
          </a:p>
        </p:txBody>
      </p:sp>
      <p:sp>
        <p:nvSpPr>
          <p:cNvPr id="17" name="Text 14"/>
          <p:cNvSpPr/>
          <p:nvPr/>
        </p:nvSpPr>
        <p:spPr>
          <a:xfrm>
            <a:off x="685800" y="7955280"/>
            <a:ext cx="4202125" cy="274320"/>
          </a:xfrm>
          <a:prstGeom prst="rect">
            <a:avLst/>
          </a:prstGeom>
          <a:noFill/>
          <a:ln/>
        </p:spPr>
        <p:txBody>
          <a:bodyPr wrap="square" lIns="0" tIns="0" rIns="0" bIns="0" rtlCol="0" anchor="ctr"/>
          <a:lstStyle/>
          <a:p>
            <a:pPr marL="0" indent="0">
              <a:buNone/>
            </a:pPr>
            <a:r>
              <a:rPr lang="en-US" sz="850" b="1" kern="0" spc="100" dirty="0">
                <a:solidFill>
                  <a:srgbClr val="FFFFFF"/>
                </a:solidFill>
                <a:latin typeface="Pretendard" pitchFamily="34" charset="0"/>
                <a:ea typeface="Pretendard" pitchFamily="34" charset="-122"/>
                <a:cs typeface="Pretendard" pitchFamily="34" charset="-120"/>
              </a:rPr>
              <a:t>Fig. 15.3  ·  3205CT — 电气图 3 — 电路图</a:t>
            </a:r>
            <a:endParaRPr lang="en-US" sz="850" dirty="0"/>
          </a:p>
        </p:txBody>
      </p:sp>
      <p:sp>
        <p:nvSpPr>
          <p:cNvPr id="18" name="Text 15"/>
          <p:cNvSpPr/>
          <p:nvPr/>
        </p:nvSpPr>
        <p:spPr>
          <a:xfrm>
            <a:off x="4750765" y="7955280"/>
            <a:ext cx="2262683" cy="274320"/>
          </a:xfrm>
          <a:prstGeom prst="rect">
            <a:avLst/>
          </a:prstGeom>
          <a:noFill/>
          <a:ln/>
        </p:spPr>
        <p:txBody>
          <a:bodyPr wrap="square" lIns="0" tIns="0" rIns="0" bIns="0" rtlCol="0" anchor="ctr"/>
          <a:lstStyle/>
          <a:p>
            <a:pPr marL="0" indent="0" algn="r">
              <a:buNone/>
            </a:pPr>
            <a:r>
              <a:rPr lang="en-US" sz="850" dirty="0">
                <a:solidFill>
                  <a:srgbClr val="8AA9D1"/>
                </a:solidFill>
                <a:latin typeface="Pretendard" pitchFamily="34" charset="0"/>
                <a:ea typeface="Pretendard" pitchFamily="34" charset="-122"/>
                <a:cs typeface="Pretendard" pitchFamily="34" charset="-120"/>
              </a:rPr>
              <a:t>比例：NTS  ·  单位：mm</a:t>
            </a:r>
            <a:endParaRPr lang="en-US" sz="85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15 · Electrical Drawings · 电气图</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79</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15.4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Connection Diagram · 电气图 4 — 连接图</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单位：mm</a:t>
            </a:r>
            <a:endParaRPr lang="en-US" sz="1000" dirty="0"/>
          </a:p>
        </p:txBody>
      </p:sp>
      <p:sp>
        <p:nvSpPr>
          <p:cNvPr id="14" name="Shape 12"/>
          <p:cNvSpPr/>
          <p:nvPr/>
        </p:nvSpPr>
        <p:spPr>
          <a:xfrm>
            <a:off x="512064" y="1380744"/>
            <a:ext cx="6537960" cy="6931152"/>
          </a:xfrm>
          <a:prstGeom prst="rect">
            <a:avLst/>
          </a:prstGeom>
          <a:solidFill>
            <a:srgbClr val="1B2A41"/>
          </a:solidFill>
          <a:ln/>
        </p:spPr>
        <p:txBody>
          <a:bodyPr/>
          <a:lstStyle/>
          <a:p>
            <a:endParaRPr lang="ko-KR" altLang="en-US"/>
          </a:p>
        </p:txBody>
      </p:sp>
      <p:pic>
        <p:nvPicPr>
          <p:cNvPr id="15" name="Image 0" descr="/home/claude/sample/imgs/image91.png"/>
          <p:cNvPicPr>
            <a:picLocks noChangeAspect="1"/>
          </p:cNvPicPr>
          <p:nvPr/>
        </p:nvPicPr>
        <p:blipFill>
          <a:blip r:embed="rId3"/>
          <a:srcRect b="10502"/>
          <a:stretch>
            <a:fillRect/>
          </a:stretch>
        </p:blipFill>
        <p:spPr>
          <a:xfrm>
            <a:off x="525441" y="1645920"/>
            <a:ext cx="6464808" cy="5851313"/>
          </a:xfrm>
          <a:prstGeom prst="rect">
            <a:avLst/>
          </a:prstGeom>
        </p:spPr>
      </p:pic>
      <p:sp>
        <p:nvSpPr>
          <p:cNvPr id="16" name="Shape 13"/>
          <p:cNvSpPr/>
          <p:nvPr/>
        </p:nvSpPr>
        <p:spPr>
          <a:xfrm>
            <a:off x="548640" y="7955280"/>
            <a:ext cx="6464808" cy="274320"/>
          </a:xfrm>
          <a:prstGeom prst="rect">
            <a:avLst/>
          </a:prstGeom>
          <a:solidFill>
            <a:srgbClr val="243B5C"/>
          </a:solidFill>
          <a:ln/>
        </p:spPr>
        <p:txBody>
          <a:bodyPr/>
          <a:lstStyle/>
          <a:p>
            <a:endParaRPr lang="ko-KR" altLang="en-US"/>
          </a:p>
        </p:txBody>
      </p:sp>
      <p:sp>
        <p:nvSpPr>
          <p:cNvPr id="17" name="Text 14"/>
          <p:cNvSpPr/>
          <p:nvPr/>
        </p:nvSpPr>
        <p:spPr>
          <a:xfrm>
            <a:off x="685800" y="7955280"/>
            <a:ext cx="4202125" cy="274320"/>
          </a:xfrm>
          <a:prstGeom prst="rect">
            <a:avLst/>
          </a:prstGeom>
          <a:noFill/>
          <a:ln/>
        </p:spPr>
        <p:txBody>
          <a:bodyPr wrap="square" lIns="0" tIns="0" rIns="0" bIns="0" rtlCol="0" anchor="ctr"/>
          <a:lstStyle/>
          <a:p>
            <a:pPr marL="0" indent="0">
              <a:buNone/>
            </a:pPr>
            <a:r>
              <a:rPr lang="en-US" sz="850" b="1" kern="0" spc="100" dirty="0">
                <a:solidFill>
                  <a:srgbClr val="FFFFFF"/>
                </a:solidFill>
                <a:latin typeface="Pretendard" pitchFamily="34" charset="0"/>
                <a:ea typeface="Pretendard" pitchFamily="34" charset="-122"/>
                <a:cs typeface="Pretendard" pitchFamily="34" charset="-120"/>
              </a:rPr>
              <a:t>Fig. 15.4  ·  3205CT — 电气图 4 — 连接图</a:t>
            </a:r>
            <a:endParaRPr lang="en-US" sz="850" dirty="0"/>
          </a:p>
        </p:txBody>
      </p:sp>
      <p:sp>
        <p:nvSpPr>
          <p:cNvPr id="18" name="Text 15"/>
          <p:cNvSpPr/>
          <p:nvPr/>
        </p:nvSpPr>
        <p:spPr>
          <a:xfrm>
            <a:off x="4750765" y="7955280"/>
            <a:ext cx="2262683" cy="274320"/>
          </a:xfrm>
          <a:prstGeom prst="rect">
            <a:avLst/>
          </a:prstGeom>
          <a:noFill/>
          <a:ln/>
        </p:spPr>
        <p:txBody>
          <a:bodyPr wrap="square" lIns="0" tIns="0" rIns="0" bIns="0" rtlCol="0" anchor="ctr"/>
          <a:lstStyle/>
          <a:p>
            <a:pPr marL="0" indent="0" algn="r">
              <a:buNone/>
            </a:pPr>
            <a:r>
              <a:rPr lang="en-US" sz="850" dirty="0">
                <a:solidFill>
                  <a:srgbClr val="8AA9D1"/>
                </a:solidFill>
                <a:latin typeface="Pretendard" pitchFamily="34" charset="0"/>
                <a:ea typeface="Pretendard" pitchFamily="34" charset="-122"/>
                <a:cs typeface="Pretendard" pitchFamily="34" charset="-120"/>
              </a:rPr>
              <a:t>比例：NTS  ·  单位：mm</a:t>
            </a:r>
            <a:endParaRPr lang="en-US" sz="850"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16</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2800" b="1" dirty="0">
                <a:solidFill>
                  <a:srgbClr val="FFFFFF"/>
                </a:solidFill>
                <a:latin typeface="Pretendard" pitchFamily="34" charset="0"/>
                <a:ea typeface="Pretendard" pitchFamily="34" charset="-122"/>
                <a:cs typeface="Pretendard" pitchFamily="34" charset="-120"/>
              </a:rPr>
              <a:t>外观图</a:t>
            </a:r>
            <a:endParaRPr lang="en-US" sz="28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设备外观图</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16.1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平面图 (Top View)</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俯视布局</a:t>
            </a:r>
            <a:endParaRPr lang="en-US" sz="950" dirty="0"/>
          </a:p>
        </p:txBody>
      </p:sp>
      <p:sp>
        <p:nvSpPr>
          <p:cNvPr id="15" name="Shape 13"/>
          <p:cNvSpPr/>
          <p:nvPr/>
        </p:nvSpPr>
        <p:spPr>
          <a:xfrm>
            <a:off x="548640" y="5788152"/>
            <a:ext cx="6464808" cy="4572"/>
          </a:xfrm>
          <a:prstGeom prst="rect">
            <a:avLst/>
          </a:prstGeom>
          <a:solidFill>
            <a:srgbClr val="DDE3EA"/>
          </a:solidFill>
          <a:ln/>
        </p:spPr>
        <p:txBody>
          <a:bodyPr/>
          <a:lstStyle/>
          <a:p>
            <a:endParaRPr lang="ko-KR" altLang="en-US"/>
          </a:p>
        </p:txBody>
      </p:sp>
      <p:sp>
        <p:nvSpPr>
          <p:cNvPr id="16" name="Text 14"/>
          <p:cNvSpPr/>
          <p:nvPr/>
        </p:nvSpPr>
        <p:spPr>
          <a:xfrm>
            <a:off x="548640" y="580644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16.2</a:t>
            </a:r>
            <a:endParaRPr lang="en-US" sz="1600" dirty="0"/>
          </a:p>
        </p:txBody>
      </p:sp>
      <p:sp>
        <p:nvSpPr>
          <p:cNvPr id="17" name="Text 15"/>
          <p:cNvSpPr/>
          <p:nvPr/>
        </p:nvSpPr>
        <p:spPr>
          <a:xfrm>
            <a:off x="1463040" y="580644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正面图 (Front View)</a:t>
            </a:r>
            <a:endParaRPr lang="en-US" sz="1200" dirty="0"/>
          </a:p>
        </p:txBody>
      </p:sp>
      <p:sp>
        <p:nvSpPr>
          <p:cNvPr id="18" name="Text 16"/>
          <p:cNvSpPr/>
          <p:nvPr/>
        </p:nvSpPr>
        <p:spPr>
          <a:xfrm>
            <a:off x="1463040" y="608076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正视图</a:t>
            </a:r>
            <a:endParaRPr lang="en-US" sz="950" dirty="0"/>
          </a:p>
        </p:txBody>
      </p:sp>
      <p:sp>
        <p:nvSpPr>
          <p:cNvPr id="19" name="Shape 17"/>
          <p:cNvSpPr/>
          <p:nvPr/>
        </p:nvSpPr>
        <p:spPr>
          <a:xfrm>
            <a:off x="548640" y="6336792"/>
            <a:ext cx="6464808" cy="4572"/>
          </a:xfrm>
          <a:prstGeom prst="rect">
            <a:avLst/>
          </a:prstGeom>
          <a:solidFill>
            <a:srgbClr val="DDE3EA"/>
          </a:solidFill>
          <a:ln/>
        </p:spPr>
        <p:txBody>
          <a:bodyPr/>
          <a:lstStyle/>
          <a:p>
            <a:endParaRPr lang="ko-KR" altLang="en-US"/>
          </a:p>
        </p:txBody>
      </p:sp>
      <p:sp>
        <p:nvSpPr>
          <p:cNvPr id="20" name="Text 18"/>
          <p:cNvSpPr/>
          <p:nvPr/>
        </p:nvSpPr>
        <p:spPr>
          <a:xfrm>
            <a:off x="548640" y="635508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16.3</a:t>
            </a:r>
            <a:endParaRPr lang="en-US" sz="1600" dirty="0"/>
          </a:p>
        </p:txBody>
      </p:sp>
      <p:sp>
        <p:nvSpPr>
          <p:cNvPr id="21" name="Text 19"/>
          <p:cNvSpPr/>
          <p:nvPr/>
        </p:nvSpPr>
        <p:spPr>
          <a:xfrm>
            <a:off x="1463040" y="635508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侧面图 (Side View)</a:t>
            </a:r>
            <a:endParaRPr lang="en-US" sz="1200" dirty="0"/>
          </a:p>
        </p:txBody>
      </p:sp>
      <p:sp>
        <p:nvSpPr>
          <p:cNvPr id="22" name="Text 20"/>
          <p:cNvSpPr/>
          <p:nvPr/>
        </p:nvSpPr>
        <p:spPr>
          <a:xfrm>
            <a:off x="1463040" y="662940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侧视图</a:t>
            </a:r>
            <a:endParaRPr lang="en-US" sz="950" dirty="0"/>
          </a:p>
        </p:txBody>
      </p:sp>
      <p:sp>
        <p:nvSpPr>
          <p:cNvPr id="23" name="Shape 21"/>
          <p:cNvSpPr/>
          <p:nvPr/>
        </p:nvSpPr>
        <p:spPr>
          <a:xfrm>
            <a:off x="548640" y="6885432"/>
            <a:ext cx="6464808" cy="4572"/>
          </a:xfrm>
          <a:prstGeom prst="rect">
            <a:avLst/>
          </a:prstGeom>
          <a:solidFill>
            <a:srgbClr val="DDE3EA"/>
          </a:solidFill>
          <a:ln/>
        </p:spPr>
        <p:txBody>
          <a:bodyPr/>
          <a:lstStyle/>
          <a:p>
            <a:endParaRPr lang="ko-KR" altLang="en-US"/>
          </a:p>
        </p:txBody>
      </p:sp>
      <p:sp>
        <p:nvSpPr>
          <p:cNvPr id="24" name="Text 22"/>
          <p:cNvSpPr/>
          <p:nvPr/>
        </p:nvSpPr>
        <p:spPr>
          <a:xfrm>
            <a:off x="548640" y="690372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16.4</a:t>
            </a:r>
            <a:endParaRPr lang="en-US" sz="1600" dirty="0"/>
          </a:p>
        </p:txBody>
      </p:sp>
      <p:sp>
        <p:nvSpPr>
          <p:cNvPr id="25" name="Text 23"/>
          <p:cNvSpPr/>
          <p:nvPr/>
        </p:nvSpPr>
        <p:spPr>
          <a:xfrm>
            <a:off x="1463040" y="690372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详图 (Detail View)</a:t>
            </a:r>
            <a:endParaRPr lang="en-US" sz="1200" dirty="0"/>
          </a:p>
        </p:txBody>
      </p:sp>
      <p:sp>
        <p:nvSpPr>
          <p:cNvPr id="26" name="Text 24"/>
          <p:cNvSpPr/>
          <p:nvPr/>
        </p:nvSpPr>
        <p:spPr>
          <a:xfrm>
            <a:off x="1463040" y="717804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详图剖面</a:t>
            </a:r>
            <a:endParaRPr lang="en-US" sz="950" dirty="0"/>
          </a:p>
        </p:txBody>
      </p:sp>
      <p:sp>
        <p:nvSpPr>
          <p:cNvPr id="27" name="Shape 25"/>
          <p:cNvSpPr/>
          <p:nvPr/>
        </p:nvSpPr>
        <p:spPr>
          <a:xfrm>
            <a:off x="548640" y="7434072"/>
            <a:ext cx="6464808" cy="4572"/>
          </a:xfrm>
          <a:prstGeom prst="rect">
            <a:avLst/>
          </a:prstGeom>
          <a:solidFill>
            <a:srgbClr val="DDE3EA"/>
          </a:solidFill>
          <a:ln/>
        </p:spPr>
        <p:txBody>
          <a:bodyPr/>
          <a:lstStyle/>
          <a:p>
            <a:endParaRPr lang="ko-KR" altLang="en-US"/>
          </a:p>
        </p:txBody>
      </p:sp>
      <p:sp>
        <p:nvSpPr>
          <p:cNvPr id="28" name="Text 26"/>
          <p:cNvSpPr/>
          <p:nvPr/>
        </p:nvSpPr>
        <p:spPr>
          <a:xfrm>
            <a:off x="548640" y="745236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16.5</a:t>
            </a:r>
            <a:endParaRPr lang="en-US" sz="1600" dirty="0"/>
          </a:p>
        </p:txBody>
      </p:sp>
      <p:sp>
        <p:nvSpPr>
          <p:cNvPr id="29" name="Text 27"/>
          <p:cNvSpPr/>
          <p:nvPr/>
        </p:nvSpPr>
        <p:spPr>
          <a:xfrm>
            <a:off x="1463040" y="745236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等轴测图 (Isometric)</a:t>
            </a:r>
            <a:endParaRPr lang="en-US" sz="1200" dirty="0"/>
          </a:p>
        </p:txBody>
      </p:sp>
      <p:sp>
        <p:nvSpPr>
          <p:cNvPr id="30" name="Text 28"/>
          <p:cNvSpPr/>
          <p:nvPr/>
        </p:nvSpPr>
        <p:spPr>
          <a:xfrm>
            <a:off x="1463040" y="772668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3D 等轴测视图</a:t>
            </a:r>
            <a:endParaRPr lang="en-US" sz="950" dirty="0"/>
          </a:p>
        </p:txBody>
      </p:sp>
      <p:sp>
        <p:nvSpPr>
          <p:cNvPr id="31" name="Shape 29"/>
          <p:cNvSpPr/>
          <p:nvPr/>
        </p:nvSpPr>
        <p:spPr>
          <a:xfrm>
            <a:off x="548640" y="9043416"/>
            <a:ext cx="6464808" cy="1005840"/>
          </a:xfrm>
          <a:prstGeom prst="rect">
            <a:avLst/>
          </a:prstGeom>
          <a:solidFill>
            <a:srgbClr val="F4F6F8"/>
          </a:solidFill>
          <a:ln/>
        </p:spPr>
        <p:txBody>
          <a:bodyPr/>
          <a:lstStyle/>
          <a:p>
            <a:endParaRPr lang="ko-KR" altLang="en-US"/>
          </a:p>
        </p:txBody>
      </p:sp>
      <p:sp>
        <p:nvSpPr>
          <p:cNvPr id="32" name="Shape 30"/>
          <p:cNvSpPr/>
          <p:nvPr/>
        </p:nvSpPr>
        <p:spPr>
          <a:xfrm>
            <a:off x="548640" y="9043416"/>
            <a:ext cx="54864" cy="1005840"/>
          </a:xfrm>
          <a:prstGeom prst="rect">
            <a:avLst/>
          </a:prstGeom>
          <a:solidFill>
            <a:srgbClr val="1B2A41"/>
          </a:solidFill>
          <a:ln/>
        </p:spPr>
        <p:txBody>
          <a:bodyPr/>
          <a:lstStyle/>
          <a:p>
            <a:endParaRPr lang="ko-KR" altLang="en-US"/>
          </a:p>
        </p:txBody>
      </p:sp>
      <p:sp>
        <p:nvSpPr>
          <p:cNvPr id="33" name="Text 31"/>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34" name="Text 32"/>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本章包含 3205CT 设备的外观尺寸图。制定安装计划及确保空间时请参阅。所有尺寸单位为 mm，图纸为 NTS（非按比例）。</a:t>
            </a:r>
            <a:endParaRPr lang="en-US" sz="1050" dirty="0"/>
          </a:p>
        </p:txBody>
      </p:sp>
      <p:sp>
        <p:nvSpPr>
          <p:cNvPr id="35" name="Text 33"/>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02 · Safety Precautions · 安全注意事项</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08</a:t>
            </a:r>
            <a:endParaRPr lang="en-US" sz="1000" dirty="0"/>
          </a:p>
        </p:txBody>
      </p:sp>
      <p:sp>
        <p:nvSpPr>
          <p:cNvPr id="10" name="Shape 8"/>
          <p:cNvSpPr/>
          <p:nvPr/>
        </p:nvSpPr>
        <p:spPr>
          <a:xfrm>
            <a:off x="548640" y="777240"/>
            <a:ext cx="91440" cy="502920"/>
          </a:xfrm>
          <a:prstGeom prst="rect">
            <a:avLst/>
          </a:prstGeom>
          <a:solidFill>
            <a:srgbClr val="C8102E"/>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2.1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600" b="1" dirty="0">
                <a:solidFill>
                  <a:srgbClr val="1B2A41"/>
                </a:solidFill>
                <a:latin typeface="Pretendard" pitchFamily="34" charset="0"/>
                <a:ea typeface="Pretendard" pitchFamily="34" charset="-122"/>
                <a:cs typeface="Pretendard" pitchFamily="34" charset="-120"/>
              </a:rPr>
              <a:t>Hazard Classifications · 危险等级分类</a:t>
            </a:r>
            <a:endParaRPr lang="en-US" sz="16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ANSI Z535 标准</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本手册中使用的安全信号词及其含义定义如下。各信号词表示违反时可能发生的危险程度。</a:t>
            </a:r>
            <a:endParaRPr lang="en-US" sz="1050" dirty="0"/>
          </a:p>
        </p:txBody>
      </p:sp>
      <p:sp>
        <p:nvSpPr>
          <p:cNvPr id="15" name="Shape 13"/>
          <p:cNvSpPr/>
          <p:nvPr/>
        </p:nvSpPr>
        <p:spPr>
          <a:xfrm>
            <a:off x="548640" y="2103120"/>
            <a:ext cx="6464808" cy="1508760"/>
          </a:xfrm>
          <a:prstGeom prst="rect">
            <a:avLst/>
          </a:prstGeom>
          <a:solidFill>
            <a:srgbClr val="FFFFFF"/>
          </a:solidFill>
          <a:ln w="12700">
            <a:solidFill>
              <a:srgbClr val="DDE3EA"/>
            </a:solidFill>
            <a:prstDash val="solid"/>
          </a:ln>
          <a:effectLst>
            <a:outerShdw blurRad="76200" dist="12700" dir="5400000" algn="bl" rotWithShape="0">
              <a:srgbClr val="000000">
                <a:alpha val="5000"/>
              </a:srgbClr>
            </a:outerShdw>
          </a:effectLst>
        </p:spPr>
        <p:txBody>
          <a:bodyPr/>
          <a:lstStyle/>
          <a:p>
            <a:endParaRPr lang="ko-KR" altLang="en-US"/>
          </a:p>
        </p:txBody>
      </p:sp>
      <p:sp>
        <p:nvSpPr>
          <p:cNvPr id="16" name="Shape 14"/>
          <p:cNvSpPr/>
          <p:nvPr/>
        </p:nvSpPr>
        <p:spPr>
          <a:xfrm>
            <a:off x="548640" y="2103120"/>
            <a:ext cx="1188720" cy="1508760"/>
          </a:xfrm>
          <a:prstGeom prst="rect">
            <a:avLst/>
          </a:prstGeom>
          <a:solidFill>
            <a:srgbClr val="C8102E"/>
          </a:solidFill>
          <a:ln/>
        </p:spPr>
        <p:txBody>
          <a:bodyPr/>
          <a:lstStyle/>
          <a:p>
            <a:endParaRPr lang="ko-KR" altLang="en-US"/>
          </a:p>
        </p:txBody>
      </p:sp>
      <p:pic>
        <p:nvPicPr>
          <p:cNvPr id="17" name="Image 0" descr="preencoded.png"/>
          <p:cNvPicPr>
            <a:picLocks noChangeAspect="1"/>
          </p:cNvPicPr>
          <p:nvPr/>
        </p:nvPicPr>
        <p:blipFill>
          <a:blip r:embed="rId3"/>
          <a:stretch>
            <a:fillRect/>
          </a:stretch>
        </p:blipFill>
        <p:spPr>
          <a:xfrm>
            <a:off x="960120" y="2377440"/>
            <a:ext cx="365760" cy="365760"/>
          </a:xfrm>
          <a:prstGeom prst="rect">
            <a:avLst/>
          </a:prstGeom>
        </p:spPr>
      </p:pic>
      <p:sp>
        <p:nvSpPr>
          <p:cNvPr id="18" name="Text 15"/>
          <p:cNvSpPr/>
          <p:nvPr/>
        </p:nvSpPr>
        <p:spPr>
          <a:xfrm>
            <a:off x="548640" y="2834640"/>
            <a:ext cx="1188720" cy="320040"/>
          </a:xfrm>
          <a:prstGeom prst="rect">
            <a:avLst/>
          </a:prstGeom>
          <a:noFill/>
          <a:ln/>
        </p:spPr>
        <p:txBody>
          <a:bodyPr wrap="square" lIns="0" tIns="0" rIns="0" bIns="0" rtlCol="0" anchor="ctr"/>
          <a:lstStyle/>
          <a:p>
            <a:pPr marL="0" indent="0" algn="ctr">
              <a:buNone/>
            </a:pPr>
            <a:r>
              <a:rPr lang="en-US" sz="1400" b="1" kern="0" spc="300" dirty="0">
                <a:solidFill>
                  <a:srgbClr val="FFFFFF"/>
                </a:solidFill>
                <a:latin typeface="Pretendard" pitchFamily="34" charset="0"/>
                <a:ea typeface="Pretendard" pitchFamily="34" charset="-122"/>
                <a:cs typeface="Pretendard" pitchFamily="34" charset="-120"/>
              </a:rPr>
              <a:t>DANGER</a:t>
            </a:r>
            <a:endParaRPr lang="en-US" sz="1400" dirty="0"/>
          </a:p>
        </p:txBody>
      </p:sp>
      <p:sp>
        <p:nvSpPr>
          <p:cNvPr id="19" name="Text 16"/>
          <p:cNvSpPr/>
          <p:nvPr/>
        </p:nvSpPr>
        <p:spPr>
          <a:xfrm>
            <a:off x="548640" y="3154680"/>
            <a:ext cx="1188720" cy="274320"/>
          </a:xfrm>
          <a:prstGeom prst="rect">
            <a:avLst/>
          </a:prstGeom>
          <a:noFill/>
          <a:ln/>
        </p:spPr>
        <p:txBody>
          <a:bodyPr wrap="square" lIns="0" tIns="0" rIns="0" bIns="0" rtlCol="0" anchor="ctr"/>
          <a:lstStyle/>
          <a:p>
            <a:pPr marL="0" indent="0" algn="ctr">
              <a:buNone/>
            </a:pPr>
            <a:r>
              <a:rPr lang="en-US" sz="1200" dirty="0">
                <a:solidFill>
                  <a:srgbClr val="FFFFFF"/>
                </a:solidFill>
                <a:latin typeface="Pretendard" pitchFamily="34" charset="0"/>
                <a:ea typeface="Pretendard" pitchFamily="34" charset="-122"/>
                <a:cs typeface="Pretendard" pitchFamily="34" charset="-120"/>
              </a:rPr>
              <a:t>危险</a:t>
            </a:r>
            <a:endParaRPr lang="en-US" sz="1200" dirty="0"/>
          </a:p>
        </p:txBody>
      </p:sp>
      <p:sp>
        <p:nvSpPr>
          <p:cNvPr id="20" name="Text 17"/>
          <p:cNvSpPr/>
          <p:nvPr/>
        </p:nvSpPr>
        <p:spPr>
          <a:xfrm>
            <a:off x="1920240" y="2286000"/>
            <a:ext cx="1828800" cy="228600"/>
          </a:xfrm>
          <a:prstGeom prst="rect">
            <a:avLst/>
          </a:prstGeom>
          <a:noFill/>
          <a:ln/>
        </p:spPr>
        <p:txBody>
          <a:bodyPr wrap="square" lIns="0" tIns="0" rIns="0" bIns="0" rtlCol="0" anchor="ctr"/>
          <a:lstStyle/>
          <a:p>
            <a:pPr marL="0" indent="0">
              <a:buNone/>
            </a:pPr>
            <a:r>
              <a:rPr lang="en-US" sz="900" b="1" kern="0" spc="300" dirty="0">
                <a:solidFill>
                  <a:srgbClr val="C8102E"/>
                </a:solidFill>
                <a:latin typeface="Pretendard" pitchFamily="34" charset="0"/>
                <a:ea typeface="Pretendard" pitchFamily="34" charset="-122"/>
                <a:cs typeface="Pretendard" pitchFamily="34" charset="-120"/>
              </a:rPr>
              <a:t>定义</a:t>
            </a:r>
            <a:endParaRPr lang="en-US" sz="900" dirty="0"/>
          </a:p>
        </p:txBody>
      </p:sp>
      <p:sp>
        <p:nvSpPr>
          <p:cNvPr id="21" name="Text 18"/>
          <p:cNvSpPr/>
          <p:nvPr/>
        </p:nvSpPr>
        <p:spPr>
          <a:xfrm>
            <a:off x="1920240" y="2514600"/>
            <a:ext cx="4956048" cy="96012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表示若不遵守注意事项，可能导致用户死亡或受到严重伤害的极其危险的情况。</a:t>
            </a:r>
            <a:endParaRPr lang="en-US" sz="1050" dirty="0"/>
          </a:p>
        </p:txBody>
      </p:sp>
      <p:sp>
        <p:nvSpPr>
          <p:cNvPr id="22" name="Shape 19"/>
          <p:cNvSpPr/>
          <p:nvPr/>
        </p:nvSpPr>
        <p:spPr>
          <a:xfrm>
            <a:off x="548640" y="3749040"/>
            <a:ext cx="6464808" cy="1508760"/>
          </a:xfrm>
          <a:prstGeom prst="rect">
            <a:avLst/>
          </a:prstGeom>
          <a:solidFill>
            <a:srgbClr val="FFFFFF"/>
          </a:solidFill>
          <a:ln w="12700">
            <a:solidFill>
              <a:srgbClr val="DDE3EA"/>
            </a:solidFill>
            <a:prstDash val="solid"/>
          </a:ln>
          <a:effectLst>
            <a:outerShdw blurRad="76200" dist="12700" dir="5400000" algn="bl" rotWithShape="0">
              <a:srgbClr val="000000">
                <a:alpha val="5000"/>
              </a:srgbClr>
            </a:outerShdw>
          </a:effectLst>
        </p:spPr>
        <p:txBody>
          <a:bodyPr/>
          <a:lstStyle/>
          <a:p>
            <a:endParaRPr lang="ko-KR" altLang="en-US"/>
          </a:p>
        </p:txBody>
      </p:sp>
      <p:sp>
        <p:nvSpPr>
          <p:cNvPr id="23" name="Shape 20"/>
          <p:cNvSpPr/>
          <p:nvPr/>
        </p:nvSpPr>
        <p:spPr>
          <a:xfrm>
            <a:off x="548640" y="3749040"/>
            <a:ext cx="1188720" cy="1508760"/>
          </a:xfrm>
          <a:prstGeom prst="rect">
            <a:avLst/>
          </a:prstGeom>
          <a:solidFill>
            <a:srgbClr val="FF8200"/>
          </a:solidFill>
          <a:ln/>
        </p:spPr>
        <p:txBody>
          <a:bodyPr/>
          <a:lstStyle/>
          <a:p>
            <a:endParaRPr lang="ko-KR" altLang="en-US"/>
          </a:p>
        </p:txBody>
      </p:sp>
      <p:pic>
        <p:nvPicPr>
          <p:cNvPr id="24" name="Image 1" descr="preencoded.png"/>
          <p:cNvPicPr>
            <a:picLocks noChangeAspect="1"/>
          </p:cNvPicPr>
          <p:nvPr/>
        </p:nvPicPr>
        <p:blipFill>
          <a:blip r:embed="rId4"/>
          <a:stretch>
            <a:fillRect/>
          </a:stretch>
        </p:blipFill>
        <p:spPr>
          <a:xfrm>
            <a:off x="960120" y="4023360"/>
            <a:ext cx="365760" cy="365760"/>
          </a:xfrm>
          <a:prstGeom prst="rect">
            <a:avLst/>
          </a:prstGeom>
        </p:spPr>
      </p:pic>
      <p:sp>
        <p:nvSpPr>
          <p:cNvPr id="25" name="Text 21"/>
          <p:cNvSpPr/>
          <p:nvPr/>
        </p:nvSpPr>
        <p:spPr>
          <a:xfrm>
            <a:off x="548640" y="4480560"/>
            <a:ext cx="1188720" cy="320040"/>
          </a:xfrm>
          <a:prstGeom prst="rect">
            <a:avLst/>
          </a:prstGeom>
          <a:noFill/>
          <a:ln/>
        </p:spPr>
        <p:txBody>
          <a:bodyPr wrap="square" lIns="0" tIns="0" rIns="0" bIns="0" rtlCol="0" anchor="ctr"/>
          <a:lstStyle/>
          <a:p>
            <a:pPr marL="0" indent="0" algn="ctr">
              <a:buNone/>
            </a:pPr>
            <a:r>
              <a:rPr lang="en-US" sz="1400" b="1" kern="0" spc="300" dirty="0">
                <a:solidFill>
                  <a:srgbClr val="FFFFFF"/>
                </a:solidFill>
                <a:latin typeface="Pretendard" pitchFamily="34" charset="0"/>
                <a:ea typeface="Pretendard" pitchFamily="34" charset="-122"/>
                <a:cs typeface="Pretendard" pitchFamily="34" charset="-120"/>
              </a:rPr>
              <a:t>WARNING</a:t>
            </a:r>
            <a:endParaRPr lang="en-US" sz="1400" dirty="0"/>
          </a:p>
        </p:txBody>
      </p:sp>
      <p:sp>
        <p:nvSpPr>
          <p:cNvPr id="26" name="Text 22"/>
          <p:cNvSpPr/>
          <p:nvPr/>
        </p:nvSpPr>
        <p:spPr>
          <a:xfrm>
            <a:off x="548640" y="4800600"/>
            <a:ext cx="1188720" cy="274320"/>
          </a:xfrm>
          <a:prstGeom prst="rect">
            <a:avLst/>
          </a:prstGeom>
          <a:noFill/>
          <a:ln/>
        </p:spPr>
        <p:txBody>
          <a:bodyPr wrap="square" lIns="0" tIns="0" rIns="0" bIns="0" rtlCol="0" anchor="ctr"/>
          <a:lstStyle/>
          <a:p>
            <a:pPr marL="0" indent="0" algn="ctr">
              <a:buNone/>
            </a:pPr>
            <a:r>
              <a:rPr lang="en-US" sz="1200" dirty="0">
                <a:solidFill>
                  <a:srgbClr val="FFFFFF"/>
                </a:solidFill>
                <a:latin typeface="Pretendard" pitchFamily="34" charset="0"/>
                <a:ea typeface="Pretendard" pitchFamily="34" charset="-122"/>
                <a:cs typeface="Pretendard" pitchFamily="34" charset="-120"/>
              </a:rPr>
              <a:t>警告</a:t>
            </a:r>
            <a:endParaRPr lang="en-US" sz="1200" dirty="0"/>
          </a:p>
        </p:txBody>
      </p:sp>
      <p:sp>
        <p:nvSpPr>
          <p:cNvPr id="27" name="Text 23"/>
          <p:cNvSpPr/>
          <p:nvPr/>
        </p:nvSpPr>
        <p:spPr>
          <a:xfrm>
            <a:off x="1920240" y="3931920"/>
            <a:ext cx="1828800" cy="228600"/>
          </a:xfrm>
          <a:prstGeom prst="rect">
            <a:avLst/>
          </a:prstGeom>
          <a:noFill/>
          <a:ln/>
        </p:spPr>
        <p:txBody>
          <a:bodyPr wrap="square" lIns="0" tIns="0" rIns="0" bIns="0" rtlCol="0" anchor="ctr"/>
          <a:lstStyle/>
          <a:p>
            <a:pPr marL="0" indent="0">
              <a:buNone/>
            </a:pPr>
            <a:r>
              <a:rPr lang="en-US" sz="900" b="1" kern="0" spc="300" dirty="0">
                <a:solidFill>
                  <a:srgbClr val="FF8200"/>
                </a:solidFill>
                <a:latin typeface="Pretendard" pitchFamily="34" charset="0"/>
                <a:ea typeface="Pretendard" pitchFamily="34" charset="-122"/>
                <a:cs typeface="Pretendard" pitchFamily="34" charset="-120"/>
              </a:rPr>
              <a:t>定义</a:t>
            </a:r>
            <a:endParaRPr lang="en-US" sz="900" dirty="0"/>
          </a:p>
        </p:txBody>
      </p:sp>
      <p:sp>
        <p:nvSpPr>
          <p:cNvPr id="28" name="Text 24"/>
          <p:cNvSpPr/>
          <p:nvPr/>
        </p:nvSpPr>
        <p:spPr>
          <a:xfrm>
            <a:off x="1920240" y="4160520"/>
            <a:ext cx="4956048" cy="96012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表示若不遵守注意事项，可能导致用户死亡或受到严重伤害的潜在危险情况。</a:t>
            </a:r>
            <a:endParaRPr lang="en-US" sz="1050" dirty="0"/>
          </a:p>
        </p:txBody>
      </p:sp>
      <p:sp>
        <p:nvSpPr>
          <p:cNvPr id="29" name="Shape 25"/>
          <p:cNvSpPr/>
          <p:nvPr/>
        </p:nvSpPr>
        <p:spPr>
          <a:xfrm>
            <a:off x="548640" y="5394960"/>
            <a:ext cx="6464808" cy="1508760"/>
          </a:xfrm>
          <a:prstGeom prst="rect">
            <a:avLst/>
          </a:prstGeom>
          <a:solidFill>
            <a:srgbClr val="FFFFFF"/>
          </a:solidFill>
          <a:ln w="12700">
            <a:solidFill>
              <a:srgbClr val="DDE3EA"/>
            </a:solidFill>
            <a:prstDash val="solid"/>
          </a:ln>
          <a:effectLst>
            <a:outerShdw blurRad="76200" dist="12700" dir="5400000" algn="bl" rotWithShape="0">
              <a:srgbClr val="000000">
                <a:alpha val="5000"/>
              </a:srgbClr>
            </a:outerShdw>
          </a:effectLst>
        </p:spPr>
        <p:txBody>
          <a:bodyPr/>
          <a:lstStyle/>
          <a:p>
            <a:endParaRPr lang="ko-KR" altLang="en-US"/>
          </a:p>
        </p:txBody>
      </p:sp>
      <p:sp>
        <p:nvSpPr>
          <p:cNvPr id="30" name="Shape 26"/>
          <p:cNvSpPr/>
          <p:nvPr/>
        </p:nvSpPr>
        <p:spPr>
          <a:xfrm>
            <a:off x="548640" y="5394960"/>
            <a:ext cx="1188720" cy="1508760"/>
          </a:xfrm>
          <a:prstGeom prst="rect">
            <a:avLst/>
          </a:prstGeom>
          <a:solidFill>
            <a:srgbClr val="F2C200"/>
          </a:solidFill>
          <a:ln/>
        </p:spPr>
        <p:txBody>
          <a:bodyPr/>
          <a:lstStyle/>
          <a:p>
            <a:endParaRPr lang="ko-KR" altLang="en-US"/>
          </a:p>
        </p:txBody>
      </p:sp>
      <p:pic>
        <p:nvPicPr>
          <p:cNvPr id="31" name="Image 2" descr="preencoded.png"/>
          <p:cNvPicPr>
            <a:picLocks noChangeAspect="1"/>
          </p:cNvPicPr>
          <p:nvPr/>
        </p:nvPicPr>
        <p:blipFill>
          <a:blip r:embed="rId5"/>
          <a:stretch>
            <a:fillRect/>
          </a:stretch>
        </p:blipFill>
        <p:spPr>
          <a:xfrm>
            <a:off x="960120" y="5669280"/>
            <a:ext cx="365760" cy="365760"/>
          </a:xfrm>
          <a:prstGeom prst="rect">
            <a:avLst/>
          </a:prstGeom>
        </p:spPr>
      </p:pic>
      <p:sp>
        <p:nvSpPr>
          <p:cNvPr id="32" name="Text 27"/>
          <p:cNvSpPr/>
          <p:nvPr/>
        </p:nvSpPr>
        <p:spPr>
          <a:xfrm>
            <a:off x="548640" y="6126480"/>
            <a:ext cx="1188720" cy="320040"/>
          </a:xfrm>
          <a:prstGeom prst="rect">
            <a:avLst/>
          </a:prstGeom>
          <a:noFill/>
          <a:ln/>
        </p:spPr>
        <p:txBody>
          <a:bodyPr wrap="square" lIns="0" tIns="0" rIns="0" bIns="0" rtlCol="0" anchor="ctr"/>
          <a:lstStyle/>
          <a:p>
            <a:pPr marL="0" indent="0" algn="ctr">
              <a:buNone/>
            </a:pPr>
            <a:r>
              <a:rPr lang="en-US" sz="1400" b="1" kern="0" spc="300" dirty="0">
                <a:solidFill>
                  <a:srgbClr val="FFFFFF"/>
                </a:solidFill>
                <a:latin typeface="Pretendard" pitchFamily="34" charset="0"/>
                <a:ea typeface="Pretendard" pitchFamily="34" charset="-122"/>
                <a:cs typeface="Pretendard" pitchFamily="34" charset="-120"/>
              </a:rPr>
              <a:t>CAUTION</a:t>
            </a:r>
            <a:endParaRPr lang="en-US" sz="1400" dirty="0"/>
          </a:p>
        </p:txBody>
      </p:sp>
      <p:sp>
        <p:nvSpPr>
          <p:cNvPr id="33" name="Text 28"/>
          <p:cNvSpPr/>
          <p:nvPr/>
        </p:nvSpPr>
        <p:spPr>
          <a:xfrm>
            <a:off x="548640" y="6446520"/>
            <a:ext cx="1188720" cy="274320"/>
          </a:xfrm>
          <a:prstGeom prst="rect">
            <a:avLst/>
          </a:prstGeom>
          <a:noFill/>
          <a:ln/>
        </p:spPr>
        <p:txBody>
          <a:bodyPr wrap="square" lIns="0" tIns="0" rIns="0" bIns="0" rtlCol="0" anchor="ctr"/>
          <a:lstStyle/>
          <a:p>
            <a:pPr marL="0" indent="0" algn="ctr">
              <a:buNone/>
            </a:pPr>
            <a:r>
              <a:rPr lang="en-US" sz="1200" dirty="0">
                <a:solidFill>
                  <a:srgbClr val="FFFFFF"/>
                </a:solidFill>
                <a:latin typeface="Pretendard" pitchFamily="34" charset="0"/>
                <a:ea typeface="Pretendard" pitchFamily="34" charset="-122"/>
                <a:cs typeface="Pretendard" pitchFamily="34" charset="-120"/>
              </a:rPr>
              <a:t>注意</a:t>
            </a:r>
            <a:endParaRPr lang="en-US" sz="1200" dirty="0"/>
          </a:p>
        </p:txBody>
      </p:sp>
      <p:sp>
        <p:nvSpPr>
          <p:cNvPr id="34" name="Text 29"/>
          <p:cNvSpPr/>
          <p:nvPr/>
        </p:nvSpPr>
        <p:spPr>
          <a:xfrm>
            <a:off x="1920240" y="5577840"/>
            <a:ext cx="1828800" cy="228600"/>
          </a:xfrm>
          <a:prstGeom prst="rect">
            <a:avLst/>
          </a:prstGeom>
          <a:noFill/>
          <a:ln/>
        </p:spPr>
        <p:txBody>
          <a:bodyPr wrap="square" lIns="0" tIns="0" rIns="0" bIns="0" rtlCol="0" anchor="ctr"/>
          <a:lstStyle/>
          <a:p>
            <a:pPr marL="0" indent="0">
              <a:buNone/>
            </a:pPr>
            <a:r>
              <a:rPr lang="en-US" sz="900" b="1" kern="0" spc="300" dirty="0">
                <a:solidFill>
                  <a:srgbClr val="F2C200"/>
                </a:solidFill>
                <a:latin typeface="Pretendard" pitchFamily="34" charset="0"/>
                <a:ea typeface="Pretendard" pitchFamily="34" charset="-122"/>
                <a:cs typeface="Pretendard" pitchFamily="34" charset="-120"/>
              </a:rPr>
              <a:t>定义</a:t>
            </a:r>
            <a:endParaRPr lang="en-US" sz="900" dirty="0"/>
          </a:p>
        </p:txBody>
      </p:sp>
      <p:sp>
        <p:nvSpPr>
          <p:cNvPr id="35" name="Text 30"/>
          <p:cNvSpPr/>
          <p:nvPr/>
        </p:nvSpPr>
        <p:spPr>
          <a:xfrm>
            <a:off x="1920240" y="5806440"/>
            <a:ext cx="4956048" cy="96012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表示若不遵守注意事项，可能导致用户轻微受伤或设备损坏的情况。</a:t>
            </a:r>
            <a:endParaRPr lang="en-US" sz="1050" dirty="0"/>
          </a:p>
        </p:txBody>
      </p:sp>
      <p:sp>
        <p:nvSpPr>
          <p:cNvPr id="36" name="Shape 31"/>
          <p:cNvSpPr/>
          <p:nvPr/>
        </p:nvSpPr>
        <p:spPr>
          <a:xfrm>
            <a:off x="548640" y="7040880"/>
            <a:ext cx="6464808" cy="1508760"/>
          </a:xfrm>
          <a:prstGeom prst="rect">
            <a:avLst/>
          </a:prstGeom>
          <a:solidFill>
            <a:srgbClr val="FFFFFF"/>
          </a:solidFill>
          <a:ln w="12700">
            <a:solidFill>
              <a:srgbClr val="DDE3EA"/>
            </a:solidFill>
            <a:prstDash val="solid"/>
          </a:ln>
          <a:effectLst>
            <a:outerShdw blurRad="76200" dist="12700" dir="5400000" algn="bl" rotWithShape="0">
              <a:srgbClr val="000000">
                <a:alpha val="5000"/>
              </a:srgbClr>
            </a:outerShdw>
          </a:effectLst>
        </p:spPr>
        <p:txBody>
          <a:bodyPr/>
          <a:lstStyle/>
          <a:p>
            <a:endParaRPr lang="ko-KR" altLang="en-US"/>
          </a:p>
        </p:txBody>
      </p:sp>
      <p:sp>
        <p:nvSpPr>
          <p:cNvPr id="37" name="Shape 32"/>
          <p:cNvSpPr/>
          <p:nvPr/>
        </p:nvSpPr>
        <p:spPr>
          <a:xfrm>
            <a:off x="548640" y="7040880"/>
            <a:ext cx="1188720" cy="1508760"/>
          </a:xfrm>
          <a:prstGeom prst="rect">
            <a:avLst/>
          </a:prstGeom>
          <a:solidFill>
            <a:srgbClr val="005EB8"/>
          </a:solidFill>
          <a:ln/>
        </p:spPr>
        <p:txBody>
          <a:bodyPr/>
          <a:lstStyle/>
          <a:p>
            <a:endParaRPr lang="ko-KR" altLang="en-US"/>
          </a:p>
        </p:txBody>
      </p:sp>
      <p:pic>
        <p:nvPicPr>
          <p:cNvPr id="38" name="Image 3" descr="preencoded.png"/>
          <p:cNvPicPr>
            <a:picLocks noChangeAspect="1"/>
          </p:cNvPicPr>
          <p:nvPr/>
        </p:nvPicPr>
        <p:blipFill>
          <a:blip r:embed="rId5"/>
          <a:stretch>
            <a:fillRect/>
          </a:stretch>
        </p:blipFill>
        <p:spPr>
          <a:xfrm>
            <a:off x="960120" y="7315200"/>
            <a:ext cx="365760" cy="365760"/>
          </a:xfrm>
          <a:prstGeom prst="rect">
            <a:avLst/>
          </a:prstGeom>
        </p:spPr>
      </p:pic>
      <p:sp>
        <p:nvSpPr>
          <p:cNvPr id="39" name="Text 33"/>
          <p:cNvSpPr/>
          <p:nvPr/>
        </p:nvSpPr>
        <p:spPr>
          <a:xfrm>
            <a:off x="548640" y="7772400"/>
            <a:ext cx="1188720" cy="320040"/>
          </a:xfrm>
          <a:prstGeom prst="rect">
            <a:avLst/>
          </a:prstGeom>
          <a:noFill/>
          <a:ln/>
        </p:spPr>
        <p:txBody>
          <a:bodyPr wrap="square" lIns="0" tIns="0" rIns="0" bIns="0" rtlCol="0" anchor="ctr"/>
          <a:lstStyle/>
          <a:p>
            <a:pPr marL="0" indent="0" algn="ctr">
              <a:buNone/>
            </a:pPr>
            <a:r>
              <a:rPr lang="en-US" sz="1400" b="1" kern="0" spc="300" dirty="0">
                <a:solidFill>
                  <a:srgbClr val="FFFFFF"/>
                </a:solidFill>
                <a:latin typeface="Pretendard" pitchFamily="34" charset="0"/>
                <a:ea typeface="Pretendard" pitchFamily="34" charset="-122"/>
                <a:cs typeface="Pretendard" pitchFamily="34" charset="-120"/>
              </a:rPr>
              <a:t>NOTICE</a:t>
            </a:r>
            <a:endParaRPr lang="en-US" sz="1400" dirty="0"/>
          </a:p>
        </p:txBody>
      </p:sp>
      <p:sp>
        <p:nvSpPr>
          <p:cNvPr id="40" name="Text 34"/>
          <p:cNvSpPr/>
          <p:nvPr/>
        </p:nvSpPr>
        <p:spPr>
          <a:xfrm>
            <a:off x="548640" y="8092440"/>
            <a:ext cx="1188720" cy="274320"/>
          </a:xfrm>
          <a:prstGeom prst="rect">
            <a:avLst/>
          </a:prstGeom>
          <a:noFill/>
          <a:ln/>
        </p:spPr>
        <p:txBody>
          <a:bodyPr wrap="square" lIns="0" tIns="0" rIns="0" bIns="0" rtlCol="0" anchor="ctr"/>
          <a:lstStyle/>
          <a:p>
            <a:pPr marL="0" indent="0" algn="ctr">
              <a:buNone/>
            </a:pPr>
            <a:r>
              <a:rPr lang="en-US" sz="1200" dirty="0">
                <a:solidFill>
                  <a:srgbClr val="FFFFFF"/>
                </a:solidFill>
                <a:latin typeface="Pretendard" pitchFamily="34" charset="0"/>
                <a:ea typeface="Pretendard" pitchFamily="34" charset="-122"/>
                <a:cs typeface="Pretendard" pitchFamily="34" charset="-120"/>
              </a:rPr>
              <a:t>提示</a:t>
            </a:r>
            <a:endParaRPr lang="en-US" sz="1200" dirty="0"/>
          </a:p>
        </p:txBody>
      </p:sp>
      <p:sp>
        <p:nvSpPr>
          <p:cNvPr id="41" name="Text 35"/>
          <p:cNvSpPr/>
          <p:nvPr/>
        </p:nvSpPr>
        <p:spPr>
          <a:xfrm>
            <a:off x="1920240" y="7223760"/>
            <a:ext cx="1828800" cy="228600"/>
          </a:xfrm>
          <a:prstGeom prst="rect">
            <a:avLst/>
          </a:prstGeom>
          <a:noFill/>
          <a:ln/>
        </p:spPr>
        <p:txBody>
          <a:bodyPr wrap="square" lIns="0" tIns="0" rIns="0" bIns="0" rtlCol="0" anchor="ctr"/>
          <a:lstStyle/>
          <a:p>
            <a:pPr marL="0" indent="0">
              <a:buNone/>
            </a:pPr>
            <a:r>
              <a:rPr lang="en-US" sz="900" b="1" kern="0" spc="300" dirty="0">
                <a:solidFill>
                  <a:srgbClr val="005EB8"/>
                </a:solidFill>
                <a:latin typeface="Pretendard" pitchFamily="34" charset="0"/>
                <a:ea typeface="Pretendard" pitchFamily="34" charset="-122"/>
                <a:cs typeface="Pretendard" pitchFamily="34" charset="-120"/>
              </a:rPr>
              <a:t>定义</a:t>
            </a:r>
            <a:endParaRPr lang="en-US" sz="900" dirty="0"/>
          </a:p>
        </p:txBody>
      </p:sp>
      <p:sp>
        <p:nvSpPr>
          <p:cNvPr id="42" name="Text 36"/>
          <p:cNvSpPr/>
          <p:nvPr/>
        </p:nvSpPr>
        <p:spPr>
          <a:xfrm>
            <a:off x="1920240" y="7452360"/>
            <a:ext cx="4956048" cy="96012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提供与设备操作相关的重要信息或参考事项。虽非安全危险，但为了正确使用需要熟知。</a:t>
            </a:r>
            <a:endParaRPr lang="en-US" sz="105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16 · Exterior Drawings · 设备外观图</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81</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16.1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Top View — Layout · 平面图</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单位：mm</a:t>
            </a:r>
            <a:endParaRPr lang="en-US" sz="1000" dirty="0"/>
          </a:p>
        </p:txBody>
      </p:sp>
      <p:sp>
        <p:nvSpPr>
          <p:cNvPr id="14" name="Shape 12"/>
          <p:cNvSpPr/>
          <p:nvPr/>
        </p:nvSpPr>
        <p:spPr>
          <a:xfrm>
            <a:off x="512064" y="1380744"/>
            <a:ext cx="6537960" cy="5376672"/>
          </a:xfrm>
          <a:prstGeom prst="rect">
            <a:avLst/>
          </a:prstGeom>
          <a:solidFill>
            <a:srgbClr val="1B2A41"/>
          </a:solidFill>
          <a:ln/>
        </p:spPr>
        <p:txBody>
          <a:bodyPr/>
          <a:lstStyle/>
          <a:p>
            <a:endParaRPr lang="ko-KR" altLang="en-US"/>
          </a:p>
        </p:txBody>
      </p:sp>
      <p:sp>
        <p:nvSpPr>
          <p:cNvPr id="16" name="Shape 13"/>
          <p:cNvSpPr/>
          <p:nvPr/>
        </p:nvSpPr>
        <p:spPr>
          <a:xfrm>
            <a:off x="548640" y="6428232"/>
            <a:ext cx="6464808" cy="256032"/>
          </a:xfrm>
          <a:prstGeom prst="rect">
            <a:avLst/>
          </a:prstGeom>
          <a:solidFill>
            <a:srgbClr val="243B5C"/>
          </a:solidFill>
          <a:ln/>
        </p:spPr>
        <p:txBody>
          <a:bodyPr/>
          <a:lstStyle/>
          <a:p>
            <a:endParaRPr lang="ko-KR" altLang="en-US"/>
          </a:p>
        </p:txBody>
      </p:sp>
      <p:sp>
        <p:nvSpPr>
          <p:cNvPr id="17" name="Text 14"/>
          <p:cNvSpPr/>
          <p:nvPr/>
        </p:nvSpPr>
        <p:spPr>
          <a:xfrm>
            <a:off x="685800" y="6428232"/>
            <a:ext cx="4202125" cy="256032"/>
          </a:xfrm>
          <a:prstGeom prst="rect">
            <a:avLst/>
          </a:prstGeom>
          <a:noFill/>
          <a:ln/>
        </p:spPr>
        <p:txBody>
          <a:bodyPr wrap="square" lIns="0" tIns="0" rIns="0" bIns="0" rtlCol="0" anchor="ctr"/>
          <a:lstStyle/>
          <a:p>
            <a:pPr marL="0" indent="0">
              <a:buNone/>
            </a:pPr>
            <a:r>
              <a:rPr lang="en-US" sz="850" b="1" kern="0" spc="100" dirty="0">
                <a:solidFill>
                  <a:srgbClr val="FFFFFF"/>
                </a:solidFill>
                <a:latin typeface="Pretendard" pitchFamily="34" charset="0"/>
                <a:ea typeface="Pretendard" pitchFamily="34" charset="-122"/>
                <a:cs typeface="Pretendard" pitchFamily="34" charset="-120"/>
              </a:rPr>
              <a:t>Fig. 16.1  ·  3205CT — 平面图</a:t>
            </a:r>
            <a:endParaRPr lang="en-US" sz="850" dirty="0"/>
          </a:p>
        </p:txBody>
      </p:sp>
      <p:sp>
        <p:nvSpPr>
          <p:cNvPr id="18" name="Text 15"/>
          <p:cNvSpPr/>
          <p:nvPr/>
        </p:nvSpPr>
        <p:spPr>
          <a:xfrm>
            <a:off x="4750765" y="6428232"/>
            <a:ext cx="2262683" cy="256032"/>
          </a:xfrm>
          <a:prstGeom prst="rect">
            <a:avLst/>
          </a:prstGeom>
          <a:noFill/>
          <a:ln/>
        </p:spPr>
        <p:txBody>
          <a:bodyPr wrap="square" lIns="0" tIns="0" rIns="0" bIns="0" rtlCol="0" anchor="ctr"/>
          <a:lstStyle/>
          <a:p>
            <a:pPr marL="0" indent="0" algn="r">
              <a:buNone/>
            </a:pPr>
            <a:r>
              <a:rPr lang="en-US" sz="850" dirty="0">
                <a:solidFill>
                  <a:srgbClr val="8AA9D1"/>
                </a:solidFill>
                <a:latin typeface="Pretendard" pitchFamily="34" charset="0"/>
                <a:ea typeface="Pretendard" pitchFamily="34" charset="-122"/>
                <a:cs typeface="Pretendard" pitchFamily="34" charset="-120"/>
              </a:rPr>
              <a:t>比例：NTS  ·  单位：mm</a:t>
            </a:r>
            <a:endParaRPr lang="en-US" sz="850" dirty="0"/>
          </a:p>
        </p:txBody>
      </p:sp>
      <p:sp>
        <p:nvSpPr>
          <p:cNvPr id="19" name="Shape 16"/>
          <p:cNvSpPr/>
          <p:nvPr/>
        </p:nvSpPr>
        <p:spPr>
          <a:xfrm>
            <a:off x="548640" y="6903720"/>
            <a:ext cx="2081784" cy="914400"/>
          </a:xfrm>
          <a:prstGeom prst="rect">
            <a:avLst/>
          </a:prstGeom>
          <a:solidFill>
            <a:srgbClr val="F4F6F8"/>
          </a:solidFill>
          <a:ln/>
        </p:spPr>
        <p:txBody>
          <a:bodyPr/>
          <a:lstStyle/>
          <a:p>
            <a:endParaRPr lang="ko-KR" altLang="en-US"/>
          </a:p>
        </p:txBody>
      </p:sp>
      <p:sp>
        <p:nvSpPr>
          <p:cNvPr id="20" name="Shape 17"/>
          <p:cNvSpPr/>
          <p:nvPr/>
        </p:nvSpPr>
        <p:spPr>
          <a:xfrm>
            <a:off x="548640" y="6903720"/>
            <a:ext cx="2081784" cy="36576"/>
          </a:xfrm>
          <a:prstGeom prst="rect">
            <a:avLst/>
          </a:prstGeom>
          <a:solidFill>
            <a:srgbClr val="4A6FA5"/>
          </a:solidFill>
          <a:ln/>
        </p:spPr>
        <p:txBody>
          <a:bodyPr/>
          <a:lstStyle/>
          <a:p>
            <a:endParaRPr lang="ko-KR" altLang="en-US"/>
          </a:p>
        </p:txBody>
      </p:sp>
      <p:sp>
        <p:nvSpPr>
          <p:cNvPr id="21" name="Text 18"/>
          <p:cNvSpPr/>
          <p:nvPr/>
        </p:nvSpPr>
        <p:spPr>
          <a:xfrm>
            <a:off x="658368" y="6995160"/>
            <a:ext cx="1898904" cy="201168"/>
          </a:xfrm>
          <a:prstGeom prst="rect">
            <a:avLst/>
          </a:prstGeom>
          <a:noFill/>
          <a:ln/>
        </p:spPr>
        <p:txBody>
          <a:bodyPr wrap="square" lIns="0" tIns="0" rIns="0" bIns="0" rtlCol="0" anchor="ctr"/>
          <a:lstStyle/>
          <a:p>
            <a:pPr marL="0" indent="0">
              <a:buNone/>
            </a:pPr>
            <a:r>
              <a:rPr lang="en-US" sz="800" b="1" kern="0" spc="200" dirty="0">
                <a:solidFill>
                  <a:srgbClr val="6B7280"/>
                </a:solidFill>
                <a:latin typeface="Pretendard" pitchFamily="34" charset="0"/>
                <a:ea typeface="Pretendard" pitchFamily="34" charset="-122"/>
                <a:cs typeface="Pretendard" pitchFamily="34" charset="-120"/>
              </a:rPr>
              <a:t>总宽</a:t>
            </a:r>
            <a:endParaRPr lang="en-US" sz="800" dirty="0"/>
          </a:p>
        </p:txBody>
      </p:sp>
      <p:sp>
        <p:nvSpPr>
          <p:cNvPr id="22" name="Text 19"/>
          <p:cNvSpPr/>
          <p:nvPr/>
        </p:nvSpPr>
        <p:spPr>
          <a:xfrm>
            <a:off x="658368" y="7178040"/>
            <a:ext cx="1898904" cy="182880"/>
          </a:xfrm>
          <a:prstGeom prst="rect">
            <a:avLst/>
          </a:prstGeom>
          <a:noFill/>
          <a:ln/>
        </p:spPr>
        <p:txBody>
          <a:bodyPr wrap="square" lIns="0" tIns="0" rIns="0" bIns="0" rtlCol="0" anchor="ctr"/>
          <a:lstStyle/>
          <a:p>
            <a:pPr marL="0" indent="0">
              <a:buNone/>
            </a:pPr>
            <a:r>
              <a:rPr lang="en-US" sz="800" dirty="0">
                <a:solidFill>
                  <a:srgbClr val="6B7280"/>
                </a:solidFill>
                <a:latin typeface="Pretendard" pitchFamily="34" charset="0"/>
                <a:ea typeface="Pretendard" pitchFamily="34" charset="-122"/>
                <a:cs typeface="Pretendard" pitchFamily="34" charset="-120"/>
              </a:rPr>
              <a:t>总宽</a:t>
            </a:r>
            <a:endParaRPr lang="en-US" sz="800" dirty="0"/>
          </a:p>
        </p:txBody>
      </p:sp>
      <p:sp>
        <p:nvSpPr>
          <p:cNvPr id="23" name="Text 20"/>
          <p:cNvSpPr/>
          <p:nvPr/>
        </p:nvSpPr>
        <p:spPr>
          <a:xfrm>
            <a:off x="658368" y="7360920"/>
            <a:ext cx="1898904" cy="365760"/>
          </a:xfrm>
          <a:prstGeom prst="rect">
            <a:avLst/>
          </a:prstGeom>
          <a:noFill/>
          <a:ln/>
        </p:spPr>
        <p:txBody>
          <a:bodyPr wrap="square" lIns="0" tIns="0" rIns="0" bIns="0" rtlCol="0" anchor="t"/>
          <a:lstStyle/>
          <a:p>
            <a:pPr marL="0" indent="0">
              <a:buNone/>
            </a:pPr>
            <a:r>
              <a:rPr lang="en-US" sz="1600" b="1" dirty="0">
                <a:solidFill>
                  <a:srgbClr val="1B2A41"/>
                </a:solidFill>
                <a:latin typeface="Pretendard" pitchFamily="34" charset="0"/>
                <a:ea typeface="Pretendard" pitchFamily="34" charset="-122"/>
                <a:cs typeface="Pretendard" pitchFamily="34" charset="-120"/>
              </a:rPr>
              <a:t>2,464.8 mm</a:t>
            </a:r>
            <a:endParaRPr lang="en-US" sz="1600" dirty="0"/>
          </a:p>
        </p:txBody>
      </p:sp>
      <p:sp>
        <p:nvSpPr>
          <p:cNvPr id="24" name="Shape 21"/>
          <p:cNvSpPr/>
          <p:nvPr/>
        </p:nvSpPr>
        <p:spPr>
          <a:xfrm>
            <a:off x="2740152" y="6903720"/>
            <a:ext cx="2081784" cy="914400"/>
          </a:xfrm>
          <a:prstGeom prst="rect">
            <a:avLst/>
          </a:prstGeom>
          <a:solidFill>
            <a:srgbClr val="F4F6F8"/>
          </a:solidFill>
          <a:ln/>
        </p:spPr>
        <p:txBody>
          <a:bodyPr/>
          <a:lstStyle/>
          <a:p>
            <a:endParaRPr lang="ko-KR" altLang="en-US"/>
          </a:p>
        </p:txBody>
      </p:sp>
      <p:sp>
        <p:nvSpPr>
          <p:cNvPr id="25" name="Shape 22"/>
          <p:cNvSpPr/>
          <p:nvPr/>
        </p:nvSpPr>
        <p:spPr>
          <a:xfrm>
            <a:off x="2740152" y="6903720"/>
            <a:ext cx="2081784" cy="36576"/>
          </a:xfrm>
          <a:prstGeom prst="rect">
            <a:avLst/>
          </a:prstGeom>
          <a:solidFill>
            <a:srgbClr val="4A6FA5"/>
          </a:solidFill>
          <a:ln/>
        </p:spPr>
        <p:txBody>
          <a:bodyPr/>
          <a:lstStyle/>
          <a:p>
            <a:endParaRPr lang="ko-KR" altLang="en-US"/>
          </a:p>
        </p:txBody>
      </p:sp>
      <p:sp>
        <p:nvSpPr>
          <p:cNvPr id="26" name="Text 23"/>
          <p:cNvSpPr/>
          <p:nvPr/>
        </p:nvSpPr>
        <p:spPr>
          <a:xfrm>
            <a:off x="2849880" y="6995160"/>
            <a:ext cx="1898904" cy="201168"/>
          </a:xfrm>
          <a:prstGeom prst="rect">
            <a:avLst/>
          </a:prstGeom>
          <a:noFill/>
          <a:ln/>
        </p:spPr>
        <p:txBody>
          <a:bodyPr wrap="square" lIns="0" tIns="0" rIns="0" bIns="0" rtlCol="0" anchor="ctr"/>
          <a:lstStyle/>
          <a:p>
            <a:pPr marL="0" indent="0">
              <a:buNone/>
            </a:pPr>
            <a:r>
              <a:rPr lang="en-US" sz="800" b="1" kern="0" spc="200" dirty="0">
                <a:solidFill>
                  <a:srgbClr val="6B7280"/>
                </a:solidFill>
                <a:latin typeface="Pretendard" pitchFamily="34" charset="0"/>
                <a:ea typeface="Pretendard" pitchFamily="34" charset="-122"/>
                <a:cs typeface="Pretendard" pitchFamily="34" charset="-120"/>
              </a:rPr>
              <a:t>总深</a:t>
            </a:r>
            <a:endParaRPr lang="en-US" sz="800" dirty="0"/>
          </a:p>
        </p:txBody>
      </p:sp>
      <p:sp>
        <p:nvSpPr>
          <p:cNvPr id="27" name="Text 24"/>
          <p:cNvSpPr/>
          <p:nvPr/>
        </p:nvSpPr>
        <p:spPr>
          <a:xfrm>
            <a:off x="2849880" y="7178040"/>
            <a:ext cx="1898904" cy="182880"/>
          </a:xfrm>
          <a:prstGeom prst="rect">
            <a:avLst/>
          </a:prstGeom>
          <a:noFill/>
          <a:ln/>
        </p:spPr>
        <p:txBody>
          <a:bodyPr wrap="square" lIns="0" tIns="0" rIns="0" bIns="0" rtlCol="0" anchor="ctr"/>
          <a:lstStyle/>
          <a:p>
            <a:pPr marL="0" indent="0">
              <a:buNone/>
            </a:pPr>
            <a:r>
              <a:rPr lang="en-US" sz="800" dirty="0">
                <a:solidFill>
                  <a:srgbClr val="6B7280"/>
                </a:solidFill>
                <a:latin typeface="Pretendard" pitchFamily="34" charset="0"/>
                <a:ea typeface="Pretendard" pitchFamily="34" charset="-122"/>
                <a:cs typeface="Pretendard" pitchFamily="34" charset="-120"/>
              </a:rPr>
              <a:t>总深</a:t>
            </a:r>
            <a:endParaRPr lang="en-US" sz="800" dirty="0"/>
          </a:p>
        </p:txBody>
      </p:sp>
      <p:sp>
        <p:nvSpPr>
          <p:cNvPr id="28" name="Text 25"/>
          <p:cNvSpPr/>
          <p:nvPr/>
        </p:nvSpPr>
        <p:spPr>
          <a:xfrm>
            <a:off x="2849880" y="7360920"/>
            <a:ext cx="1898904" cy="365760"/>
          </a:xfrm>
          <a:prstGeom prst="rect">
            <a:avLst/>
          </a:prstGeom>
          <a:noFill/>
          <a:ln/>
        </p:spPr>
        <p:txBody>
          <a:bodyPr wrap="square" lIns="0" tIns="0" rIns="0" bIns="0" rtlCol="0" anchor="t"/>
          <a:lstStyle/>
          <a:p>
            <a:pPr marL="0" indent="0">
              <a:buNone/>
            </a:pPr>
            <a:r>
              <a:rPr lang="en-US" sz="1600" b="1" dirty="0">
                <a:solidFill>
                  <a:srgbClr val="1B2A41"/>
                </a:solidFill>
                <a:latin typeface="Pretendard" pitchFamily="34" charset="0"/>
                <a:ea typeface="Pretendard" pitchFamily="34" charset="-122"/>
                <a:cs typeface="Pretendard" pitchFamily="34" charset="-120"/>
              </a:rPr>
              <a:t>1,866.2 mm</a:t>
            </a:r>
            <a:endParaRPr lang="en-US" sz="1600" dirty="0"/>
          </a:p>
        </p:txBody>
      </p:sp>
      <p:sp>
        <p:nvSpPr>
          <p:cNvPr id="29" name="Shape 26"/>
          <p:cNvSpPr/>
          <p:nvPr/>
        </p:nvSpPr>
        <p:spPr>
          <a:xfrm>
            <a:off x="4931664" y="6903720"/>
            <a:ext cx="2081784" cy="914400"/>
          </a:xfrm>
          <a:prstGeom prst="rect">
            <a:avLst/>
          </a:prstGeom>
          <a:solidFill>
            <a:srgbClr val="F4F6F8"/>
          </a:solidFill>
          <a:ln/>
        </p:spPr>
        <p:txBody>
          <a:bodyPr/>
          <a:lstStyle/>
          <a:p>
            <a:endParaRPr lang="ko-KR" altLang="en-US"/>
          </a:p>
        </p:txBody>
      </p:sp>
      <p:sp>
        <p:nvSpPr>
          <p:cNvPr id="30" name="Shape 27"/>
          <p:cNvSpPr/>
          <p:nvPr/>
        </p:nvSpPr>
        <p:spPr>
          <a:xfrm>
            <a:off x="4931664" y="6903720"/>
            <a:ext cx="2081784" cy="36576"/>
          </a:xfrm>
          <a:prstGeom prst="rect">
            <a:avLst/>
          </a:prstGeom>
          <a:solidFill>
            <a:srgbClr val="4A6FA5"/>
          </a:solidFill>
          <a:ln/>
        </p:spPr>
        <p:txBody>
          <a:bodyPr/>
          <a:lstStyle/>
          <a:p>
            <a:endParaRPr lang="ko-KR" altLang="en-US"/>
          </a:p>
        </p:txBody>
      </p:sp>
      <p:sp>
        <p:nvSpPr>
          <p:cNvPr id="31" name="Text 28"/>
          <p:cNvSpPr/>
          <p:nvPr/>
        </p:nvSpPr>
        <p:spPr>
          <a:xfrm>
            <a:off x="5041392" y="6995160"/>
            <a:ext cx="1898904" cy="201168"/>
          </a:xfrm>
          <a:prstGeom prst="rect">
            <a:avLst/>
          </a:prstGeom>
          <a:noFill/>
          <a:ln/>
        </p:spPr>
        <p:txBody>
          <a:bodyPr wrap="square" lIns="0" tIns="0" rIns="0" bIns="0" rtlCol="0" anchor="ctr"/>
          <a:lstStyle/>
          <a:p>
            <a:pPr marL="0" indent="0">
              <a:buNone/>
            </a:pPr>
            <a:r>
              <a:rPr lang="en-US" sz="800" b="1" kern="0" spc="200" dirty="0">
                <a:solidFill>
                  <a:srgbClr val="6B7280"/>
                </a:solidFill>
                <a:latin typeface="Pretendard" pitchFamily="34" charset="0"/>
                <a:ea typeface="Pretendard" pitchFamily="34" charset="-122"/>
                <a:cs typeface="Pretendard" pitchFamily="34" charset="-120"/>
              </a:rPr>
              <a:t>机体宽</a:t>
            </a:r>
            <a:endParaRPr lang="en-US" sz="800" dirty="0"/>
          </a:p>
        </p:txBody>
      </p:sp>
      <p:sp>
        <p:nvSpPr>
          <p:cNvPr id="32" name="Text 29"/>
          <p:cNvSpPr/>
          <p:nvPr/>
        </p:nvSpPr>
        <p:spPr>
          <a:xfrm>
            <a:off x="5041392" y="7178040"/>
            <a:ext cx="1898904" cy="182880"/>
          </a:xfrm>
          <a:prstGeom prst="rect">
            <a:avLst/>
          </a:prstGeom>
          <a:noFill/>
          <a:ln/>
        </p:spPr>
        <p:txBody>
          <a:bodyPr wrap="square" lIns="0" tIns="0" rIns="0" bIns="0" rtlCol="0" anchor="ctr"/>
          <a:lstStyle/>
          <a:p>
            <a:pPr marL="0" indent="0">
              <a:buNone/>
            </a:pPr>
            <a:r>
              <a:rPr lang="en-US" sz="800" dirty="0">
                <a:solidFill>
                  <a:srgbClr val="6B7280"/>
                </a:solidFill>
                <a:latin typeface="Pretendard" pitchFamily="34" charset="0"/>
                <a:ea typeface="Pretendard" pitchFamily="34" charset="-122"/>
                <a:cs typeface="Pretendard" pitchFamily="34" charset="-120"/>
              </a:rPr>
              <a:t>机体宽</a:t>
            </a:r>
            <a:endParaRPr lang="en-US" sz="800" dirty="0"/>
          </a:p>
        </p:txBody>
      </p:sp>
      <p:sp>
        <p:nvSpPr>
          <p:cNvPr id="33" name="Text 30"/>
          <p:cNvSpPr/>
          <p:nvPr/>
        </p:nvSpPr>
        <p:spPr>
          <a:xfrm>
            <a:off x="5041392" y="7360920"/>
            <a:ext cx="1898904" cy="365760"/>
          </a:xfrm>
          <a:prstGeom prst="rect">
            <a:avLst/>
          </a:prstGeom>
          <a:noFill/>
          <a:ln/>
        </p:spPr>
        <p:txBody>
          <a:bodyPr wrap="square" lIns="0" tIns="0" rIns="0" bIns="0" rtlCol="0" anchor="t"/>
          <a:lstStyle/>
          <a:p>
            <a:pPr marL="0" indent="0">
              <a:buNone/>
            </a:pPr>
            <a:r>
              <a:rPr lang="en-US" sz="1600" b="1" dirty="0">
                <a:solidFill>
                  <a:srgbClr val="1B2A41"/>
                </a:solidFill>
                <a:latin typeface="Pretendard" pitchFamily="34" charset="0"/>
                <a:ea typeface="Pretendard" pitchFamily="34" charset="-122"/>
                <a:cs typeface="Pretendard" pitchFamily="34" charset="-120"/>
              </a:rPr>
              <a:t>1,401 mm</a:t>
            </a:r>
            <a:endParaRPr lang="en-US" sz="1600" dirty="0"/>
          </a:p>
        </p:txBody>
      </p:sp>
      <p:sp>
        <p:nvSpPr>
          <p:cNvPr id="34" name="Shape 31"/>
          <p:cNvSpPr/>
          <p:nvPr/>
        </p:nvSpPr>
        <p:spPr>
          <a:xfrm>
            <a:off x="548640" y="9500616"/>
            <a:ext cx="6464808" cy="777240"/>
          </a:xfrm>
          <a:prstGeom prst="rect">
            <a:avLst/>
          </a:prstGeom>
          <a:solidFill>
            <a:srgbClr val="F4F6F8"/>
          </a:solidFill>
          <a:ln w="12700">
            <a:solidFill>
              <a:srgbClr val="005EB8"/>
            </a:solidFill>
            <a:prstDash val="solid"/>
          </a:ln>
        </p:spPr>
        <p:txBody>
          <a:bodyPr/>
          <a:lstStyle/>
          <a:p>
            <a:endParaRPr lang="ko-KR" altLang="en-US"/>
          </a:p>
        </p:txBody>
      </p:sp>
      <p:sp>
        <p:nvSpPr>
          <p:cNvPr id="35" name="Shape 32"/>
          <p:cNvSpPr/>
          <p:nvPr/>
        </p:nvSpPr>
        <p:spPr>
          <a:xfrm>
            <a:off x="548640" y="9500616"/>
            <a:ext cx="73152" cy="777240"/>
          </a:xfrm>
          <a:prstGeom prst="rect">
            <a:avLst/>
          </a:prstGeom>
          <a:solidFill>
            <a:srgbClr val="005EB8"/>
          </a:solidFill>
          <a:ln/>
        </p:spPr>
        <p:txBody>
          <a:bodyPr/>
          <a:lstStyle/>
          <a:p>
            <a:endParaRPr lang="ko-KR" altLang="en-US"/>
          </a:p>
        </p:txBody>
      </p:sp>
      <p:pic>
        <p:nvPicPr>
          <p:cNvPr id="36" name="Image 1" descr="preencoded.png"/>
          <p:cNvPicPr>
            <a:picLocks noChangeAspect="1"/>
          </p:cNvPicPr>
          <p:nvPr/>
        </p:nvPicPr>
        <p:blipFill>
          <a:blip r:embed="rId3"/>
          <a:stretch>
            <a:fillRect/>
          </a:stretch>
        </p:blipFill>
        <p:spPr>
          <a:xfrm>
            <a:off x="731520" y="9665208"/>
            <a:ext cx="292608" cy="292608"/>
          </a:xfrm>
          <a:prstGeom prst="rect">
            <a:avLst/>
          </a:prstGeom>
        </p:spPr>
      </p:pic>
      <p:sp>
        <p:nvSpPr>
          <p:cNvPr id="37" name="Text 33"/>
          <p:cNvSpPr/>
          <p:nvPr/>
        </p:nvSpPr>
        <p:spPr>
          <a:xfrm>
            <a:off x="1143000" y="9619488"/>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图纸说明</a:t>
            </a:r>
            <a:endParaRPr lang="en-US" sz="900" dirty="0"/>
          </a:p>
        </p:txBody>
      </p:sp>
      <p:sp>
        <p:nvSpPr>
          <p:cNvPr id="38" name="Text 34"/>
          <p:cNvSpPr/>
          <p:nvPr/>
        </p:nvSpPr>
        <p:spPr>
          <a:xfrm>
            <a:off x="1143000" y="9866376"/>
            <a:ext cx="5733288" cy="3200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本图为 NTS（非按比例）。所有尺寸单位为 mm，其他图纸请参阅第 16 章相应章节。</a:t>
            </a:r>
            <a:endParaRPr lang="en-US" sz="95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16 · Exterior Drawings · 设备外观图</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82</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16.2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Front View — Elevation · 正面图</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单位：mm</a:t>
            </a:r>
            <a:endParaRPr lang="en-US" sz="1000" dirty="0"/>
          </a:p>
        </p:txBody>
      </p:sp>
      <p:sp>
        <p:nvSpPr>
          <p:cNvPr id="14" name="Shape 12"/>
          <p:cNvSpPr/>
          <p:nvPr/>
        </p:nvSpPr>
        <p:spPr>
          <a:xfrm>
            <a:off x="512064" y="1380744"/>
            <a:ext cx="6537960" cy="5376672"/>
          </a:xfrm>
          <a:prstGeom prst="rect">
            <a:avLst/>
          </a:prstGeom>
          <a:solidFill>
            <a:srgbClr val="1B2A41"/>
          </a:solidFill>
          <a:ln/>
        </p:spPr>
        <p:txBody>
          <a:bodyPr/>
          <a:lstStyle/>
          <a:p>
            <a:endParaRPr lang="ko-KR" altLang="en-US"/>
          </a:p>
        </p:txBody>
      </p:sp>
      <p:sp>
        <p:nvSpPr>
          <p:cNvPr id="16" name="Shape 13"/>
          <p:cNvSpPr/>
          <p:nvPr/>
        </p:nvSpPr>
        <p:spPr>
          <a:xfrm>
            <a:off x="548640" y="6428232"/>
            <a:ext cx="6464808" cy="256032"/>
          </a:xfrm>
          <a:prstGeom prst="rect">
            <a:avLst/>
          </a:prstGeom>
          <a:solidFill>
            <a:srgbClr val="243B5C"/>
          </a:solidFill>
          <a:ln/>
        </p:spPr>
        <p:txBody>
          <a:bodyPr/>
          <a:lstStyle/>
          <a:p>
            <a:endParaRPr lang="ko-KR" altLang="en-US"/>
          </a:p>
        </p:txBody>
      </p:sp>
      <p:sp>
        <p:nvSpPr>
          <p:cNvPr id="17" name="Text 14"/>
          <p:cNvSpPr/>
          <p:nvPr/>
        </p:nvSpPr>
        <p:spPr>
          <a:xfrm>
            <a:off x="685800" y="6428232"/>
            <a:ext cx="4202125" cy="256032"/>
          </a:xfrm>
          <a:prstGeom prst="rect">
            <a:avLst/>
          </a:prstGeom>
          <a:noFill/>
          <a:ln/>
        </p:spPr>
        <p:txBody>
          <a:bodyPr wrap="square" lIns="0" tIns="0" rIns="0" bIns="0" rtlCol="0" anchor="ctr"/>
          <a:lstStyle/>
          <a:p>
            <a:pPr marL="0" indent="0">
              <a:buNone/>
            </a:pPr>
            <a:r>
              <a:rPr lang="en-US" sz="850" b="1" kern="0" spc="100" dirty="0">
                <a:solidFill>
                  <a:srgbClr val="FFFFFF"/>
                </a:solidFill>
                <a:latin typeface="Pretendard" pitchFamily="34" charset="0"/>
                <a:ea typeface="Pretendard" pitchFamily="34" charset="-122"/>
                <a:cs typeface="Pretendard" pitchFamily="34" charset="-120"/>
              </a:rPr>
              <a:t>Fig. 16.2  ·  3205CT — 正面图</a:t>
            </a:r>
            <a:endParaRPr lang="en-US" sz="850" dirty="0"/>
          </a:p>
        </p:txBody>
      </p:sp>
      <p:sp>
        <p:nvSpPr>
          <p:cNvPr id="18" name="Text 15"/>
          <p:cNvSpPr/>
          <p:nvPr/>
        </p:nvSpPr>
        <p:spPr>
          <a:xfrm>
            <a:off x="4750765" y="6428232"/>
            <a:ext cx="2262683" cy="256032"/>
          </a:xfrm>
          <a:prstGeom prst="rect">
            <a:avLst/>
          </a:prstGeom>
          <a:noFill/>
          <a:ln/>
        </p:spPr>
        <p:txBody>
          <a:bodyPr wrap="square" lIns="0" tIns="0" rIns="0" bIns="0" rtlCol="0" anchor="ctr"/>
          <a:lstStyle/>
          <a:p>
            <a:pPr marL="0" indent="0" algn="r">
              <a:buNone/>
            </a:pPr>
            <a:r>
              <a:rPr lang="en-US" sz="850" dirty="0">
                <a:solidFill>
                  <a:srgbClr val="8AA9D1"/>
                </a:solidFill>
                <a:latin typeface="Pretendard" pitchFamily="34" charset="0"/>
                <a:ea typeface="Pretendard" pitchFamily="34" charset="-122"/>
                <a:cs typeface="Pretendard" pitchFamily="34" charset="-120"/>
              </a:rPr>
              <a:t>比例：NTS  ·  单位：mm</a:t>
            </a:r>
            <a:endParaRPr lang="en-US" sz="850" dirty="0"/>
          </a:p>
        </p:txBody>
      </p:sp>
      <p:sp>
        <p:nvSpPr>
          <p:cNvPr id="19" name="Shape 16"/>
          <p:cNvSpPr/>
          <p:nvPr/>
        </p:nvSpPr>
        <p:spPr>
          <a:xfrm>
            <a:off x="548640" y="6903720"/>
            <a:ext cx="2081784" cy="914400"/>
          </a:xfrm>
          <a:prstGeom prst="rect">
            <a:avLst/>
          </a:prstGeom>
          <a:solidFill>
            <a:srgbClr val="F4F6F8"/>
          </a:solidFill>
          <a:ln/>
        </p:spPr>
        <p:txBody>
          <a:bodyPr/>
          <a:lstStyle/>
          <a:p>
            <a:endParaRPr lang="ko-KR" altLang="en-US"/>
          </a:p>
        </p:txBody>
      </p:sp>
      <p:sp>
        <p:nvSpPr>
          <p:cNvPr id="20" name="Shape 17"/>
          <p:cNvSpPr/>
          <p:nvPr/>
        </p:nvSpPr>
        <p:spPr>
          <a:xfrm>
            <a:off x="548640" y="6903720"/>
            <a:ext cx="2081784" cy="36576"/>
          </a:xfrm>
          <a:prstGeom prst="rect">
            <a:avLst/>
          </a:prstGeom>
          <a:solidFill>
            <a:srgbClr val="4A6FA5"/>
          </a:solidFill>
          <a:ln/>
        </p:spPr>
        <p:txBody>
          <a:bodyPr/>
          <a:lstStyle/>
          <a:p>
            <a:endParaRPr lang="ko-KR" altLang="en-US"/>
          </a:p>
        </p:txBody>
      </p:sp>
      <p:sp>
        <p:nvSpPr>
          <p:cNvPr id="21" name="Text 18"/>
          <p:cNvSpPr/>
          <p:nvPr/>
        </p:nvSpPr>
        <p:spPr>
          <a:xfrm>
            <a:off x="658368" y="6995160"/>
            <a:ext cx="1898904" cy="201168"/>
          </a:xfrm>
          <a:prstGeom prst="rect">
            <a:avLst/>
          </a:prstGeom>
          <a:noFill/>
          <a:ln/>
        </p:spPr>
        <p:txBody>
          <a:bodyPr wrap="square" lIns="0" tIns="0" rIns="0" bIns="0" rtlCol="0" anchor="ctr"/>
          <a:lstStyle/>
          <a:p>
            <a:pPr marL="0" indent="0">
              <a:buNone/>
            </a:pPr>
            <a:r>
              <a:rPr lang="en-US" sz="800" b="1" kern="0" spc="200" dirty="0">
                <a:solidFill>
                  <a:srgbClr val="6B7280"/>
                </a:solidFill>
                <a:latin typeface="Pretendard" pitchFamily="34" charset="0"/>
                <a:ea typeface="Pretendard" pitchFamily="34" charset="-122"/>
                <a:cs typeface="Pretendard" pitchFamily="34" charset="-120"/>
              </a:rPr>
              <a:t>总宽</a:t>
            </a:r>
            <a:endParaRPr lang="en-US" sz="800" dirty="0"/>
          </a:p>
        </p:txBody>
      </p:sp>
      <p:sp>
        <p:nvSpPr>
          <p:cNvPr id="22" name="Text 19"/>
          <p:cNvSpPr/>
          <p:nvPr/>
        </p:nvSpPr>
        <p:spPr>
          <a:xfrm>
            <a:off x="658368" y="7178040"/>
            <a:ext cx="1898904" cy="182880"/>
          </a:xfrm>
          <a:prstGeom prst="rect">
            <a:avLst/>
          </a:prstGeom>
          <a:noFill/>
          <a:ln/>
        </p:spPr>
        <p:txBody>
          <a:bodyPr wrap="square" lIns="0" tIns="0" rIns="0" bIns="0" rtlCol="0" anchor="ctr"/>
          <a:lstStyle/>
          <a:p>
            <a:pPr marL="0" indent="0">
              <a:buNone/>
            </a:pPr>
            <a:r>
              <a:rPr lang="en-US" sz="800" dirty="0">
                <a:solidFill>
                  <a:srgbClr val="6B7280"/>
                </a:solidFill>
                <a:latin typeface="Pretendard" pitchFamily="34" charset="0"/>
                <a:ea typeface="Pretendard" pitchFamily="34" charset="-122"/>
                <a:cs typeface="Pretendard" pitchFamily="34" charset="-120"/>
              </a:rPr>
              <a:t>总宽</a:t>
            </a:r>
            <a:endParaRPr lang="en-US" sz="800" dirty="0"/>
          </a:p>
        </p:txBody>
      </p:sp>
      <p:sp>
        <p:nvSpPr>
          <p:cNvPr id="23" name="Text 20"/>
          <p:cNvSpPr/>
          <p:nvPr/>
        </p:nvSpPr>
        <p:spPr>
          <a:xfrm>
            <a:off x="658368" y="7360920"/>
            <a:ext cx="1898904" cy="365760"/>
          </a:xfrm>
          <a:prstGeom prst="rect">
            <a:avLst/>
          </a:prstGeom>
          <a:noFill/>
          <a:ln/>
        </p:spPr>
        <p:txBody>
          <a:bodyPr wrap="square" lIns="0" tIns="0" rIns="0" bIns="0" rtlCol="0" anchor="t"/>
          <a:lstStyle/>
          <a:p>
            <a:pPr marL="0" indent="0">
              <a:buNone/>
            </a:pPr>
            <a:r>
              <a:rPr lang="en-US" sz="1600" b="1" dirty="0">
                <a:solidFill>
                  <a:srgbClr val="1B2A41"/>
                </a:solidFill>
                <a:latin typeface="Pretendard" pitchFamily="34" charset="0"/>
                <a:ea typeface="Pretendard" pitchFamily="34" charset="-122"/>
                <a:cs typeface="Pretendard" pitchFamily="34" charset="-120"/>
              </a:rPr>
              <a:t>2,192 mm</a:t>
            </a:r>
            <a:endParaRPr lang="en-US" sz="1600" dirty="0"/>
          </a:p>
        </p:txBody>
      </p:sp>
      <p:sp>
        <p:nvSpPr>
          <p:cNvPr id="24" name="Shape 21"/>
          <p:cNvSpPr/>
          <p:nvPr/>
        </p:nvSpPr>
        <p:spPr>
          <a:xfrm>
            <a:off x="2740152" y="6903720"/>
            <a:ext cx="2081784" cy="914400"/>
          </a:xfrm>
          <a:prstGeom prst="rect">
            <a:avLst/>
          </a:prstGeom>
          <a:solidFill>
            <a:srgbClr val="F4F6F8"/>
          </a:solidFill>
          <a:ln/>
        </p:spPr>
        <p:txBody>
          <a:bodyPr/>
          <a:lstStyle/>
          <a:p>
            <a:endParaRPr lang="ko-KR" altLang="en-US"/>
          </a:p>
        </p:txBody>
      </p:sp>
      <p:sp>
        <p:nvSpPr>
          <p:cNvPr id="25" name="Shape 22"/>
          <p:cNvSpPr/>
          <p:nvPr/>
        </p:nvSpPr>
        <p:spPr>
          <a:xfrm>
            <a:off x="2740152" y="6903720"/>
            <a:ext cx="2081784" cy="36576"/>
          </a:xfrm>
          <a:prstGeom prst="rect">
            <a:avLst/>
          </a:prstGeom>
          <a:solidFill>
            <a:srgbClr val="4A6FA5"/>
          </a:solidFill>
          <a:ln/>
        </p:spPr>
        <p:txBody>
          <a:bodyPr/>
          <a:lstStyle/>
          <a:p>
            <a:endParaRPr lang="ko-KR" altLang="en-US"/>
          </a:p>
        </p:txBody>
      </p:sp>
      <p:sp>
        <p:nvSpPr>
          <p:cNvPr id="26" name="Text 23"/>
          <p:cNvSpPr/>
          <p:nvPr/>
        </p:nvSpPr>
        <p:spPr>
          <a:xfrm>
            <a:off x="2849880" y="6995160"/>
            <a:ext cx="1898904" cy="201168"/>
          </a:xfrm>
          <a:prstGeom prst="rect">
            <a:avLst/>
          </a:prstGeom>
          <a:noFill/>
          <a:ln/>
        </p:spPr>
        <p:txBody>
          <a:bodyPr wrap="square" lIns="0" tIns="0" rIns="0" bIns="0" rtlCol="0" anchor="ctr"/>
          <a:lstStyle/>
          <a:p>
            <a:pPr marL="0" indent="0">
              <a:buNone/>
            </a:pPr>
            <a:r>
              <a:rPr lang="en-US" sz="800" b="1" kern="0" spc="200" dirty="0">
                <a:solidFill>
                  <a:srgbClr val="6B7280"/>
                </a:solidFill>
                <a:latin typeface="Pretendard" pitchFamily="34" charset="0"/>
                <a:ea typeface="Pretendard" pitchFamily="34" charset="-122"/>
                <a:cs typeface="Pretendard" pitchFamily="34" charset="-120"/>
              </a:rPr>
              <a:t>总高</a:t>
            </a:r>
            <a:endParaRPr lang="en-US" sz="800" dirty="0"/>
          </a:p>
        </p:txBody>
      </p:sp>
      <p:sp>
        <p:nvSpPr>
          <p:cNvPr id="27" name="Text 24"/>
          <p:cNvSpPr/>
          <p:nvPr/>
        </p:nvSpPr>
        <p:spPr>
          <a:xfrm>
            <a:off x="2849880" y="7178040"/>
            <a:ext cx="1898904" cy="182880"/>
          </a:xfrm>
          <a:prstGeom prst="rect">
            <a:avLst/>
          </a:prstGeom>
          <a:noFill/>
          <a:ln/>
        </p:spPr>
        <p:txBody>
          <a:bodyPr wrap="square" lIns="0" tIns="0" rIns="0" bIns="0" rtlCol="0" anchor="ctr"/>
          <a:lstStyle/>
          <a:p>
            <a:pPr marL="0" indent="0">
              <a:buNone/>
            </a:pPr>
            <a:r>
              <a:rPr lang="en-US" sz="800" dirty="0">
                <a:solidFill>
                  <a:srgbClr val="6B7280"/>
                </a:solidFill>
                <a:latin typeface="Pretendard" pitchFamily="34" charset="0"/>
                <a:ea typeface="Pretendard" pitchFamily="34" charset="-122"/>
                <a:cs typeface="Pretendard" pitchFamily="34" charset="-120"/>
              </a:rPr>
              <a:t>总高</a:t>
            </a:r>
            <a:endParaRPr lang="en-US" sz="800" dirty="0"/>
          </a:p>
        </p:txBody>
      </p:sp>
      <p:sp>
        <p:nvSpPr>
          <p:cNvPr id="28" name="Text 25"/>
          <p:cNvSpPr/>
          <p:nvPr/>
        </p:nvSpPr>
        <p:spPr>
          <a:xfrm>
            <a:off x="2849880" y="7360920"/>
            <a:ext cx="1898904" cy="365760"/>
          </a:xfrm>
          <a:prstGeom prst="rect">
            <a:avLst/>
          </a:prstGeom>
          <a:noFill/>
          <a:ln/>
        </p:spPr>
        <p:txBody>
          <a:bodyPr wrap="square" lIns="0" tIns="0" rIns="0" bIns="0" rtlCol="0" anchor="t"/>
          <a:lstStyle/>
          <a:p>
            <a:pPr marL="0" indent="0">
              <a:buNone/>
            </a:pPr>
            <a:r>
              <a:rPr lang="en-US" sz="1600" b="1" dirty="0">
                <a:solidFill>
                  <a:srgbClr val="1B2A41"/>
                </a:solidFill>
                <a:latin typeface="Pretendard" pitchFamily="34" charset="0"/>
                <a:ea typeface="Pretendard" pitchFamily="34" charset="-122"/>
                <a:cs typeface="Pretendard" pitchFamily="34" charset="-120"/>
              </a:rPr>
              <a:t>1,777 mm</a:t>
            </a:r>
            <a:endParaRPr lang="en-US" sz="1600" dirty="0"/>
          </a:p>
        </p:txBody>
      </p:sp>
      <p:sp>
        <p:nvSpPr>
          <p:cNvPr id="29" name="Shape 26"/>
          <p:cNvSpPr/>
          <p:nvPr/>
        </p:nvSpPr>
        <p:spPr>
          <a:xfrm>
            <a:off x="4931664" y="6903720"/>
            <a:ext cx="2081784" cy="914400"/>
          </a:xfrm>
          <a:prstGeom prst="rect">
            <a:avLst/>
          </a:prstGeom>
          <a:solidFill>
            <a:srgbClr val="F4F6F8"/>
          </a:solidFill>
          <a:ln/>
        </p:spPr>
        <p:txBody>
          <a:bodyPr/>
          <a:lstStyle/>
          <a:p>
            <a:endParaRPr lang="ko-KR" altLang="en-US"/>
          </a:p>
        </p:txBody>
      </p:sp>
      <p:sp>
        <p:nvSpPr>
          <p:cNvPr id="30" name="Shape 27"/>
          <p:cNvSpPr/>
          <p:nvPr/>
        </p:nvSpPr>
        <p:spPr>
          <a:xfrm>
            <a:off x="4931664" y="6903720"/>
            <a:ext cx="2081784" cy="36576"/>
          </a:xfrm>
          <a:prstGeom prst="rect">
            <a:avLst/>
          </a:prstGeom>
          <a:solidFill>
            <a:srgbClr val="4A6FA5"/>
          </a:solidFill>
          <a:ln/>
        </p:spPr>
        <p:txBody>
          <a:bodyPr/>
          <a:lstStyle/>
          <a:p>
            <a:endParaRPr lang="ko-KR" altLang="en-US"/>
          </a:p>
        </p:txBody>
      </p:sp>
      <p:sp>
        <p:nvSpPr>
          <p:cNvPr id="31" name="Text 28"/>
          <p:cNvSpPr/>
          <p:nvPr/>
        </p:nvSpPr>
        <p:spPr>
          <a:xfrm>
            <a:off x="5041392" y="6995160"/>
            <a:ext cx="1898904" cy="201168"/>
          </a:xfrm>
          <a:prstGeom prst="rect">
            <a:avLst/>
          </a:prstGeom>
          <a:noFill/>
          <a:ln/>
        </p:spPr>
        <p:txBody>
          <a:bodyPr wrap="square" lIns="0" tIns="0" rIns="0" bIns="0" rtlCol="0" anchor="ctr"/>
          <a:lstStyle/>
          <a:p>
            <a:pPr marL="0" indent="0">
              <a:buNone/>
            </a:pPr>
            <a:r>
              <a:rPr lang="en-US" sz="800" b="1" kern="0" spc="200" dirty="0">
                <a:solidFill>
                  <a:srgbClr val="6B7280"/>
                </a:solidFill>
                <a:latin typeface="Pretendard" pitchFamily="34" charset="0"/>
                <a:ea typeface="Pretendard" pitchFamily="34" charset="-122"/>
                <a:cs typeface="Pretendard" pitchFamily="34" charset="-120"/>
              </a:rPr>
              <a:t>机体高</a:t>
            </a:r>
            <a:endParaRPr lang="en-US" sz="800" dirty="0"/>
          </a:p>
        </p:txBody>
      </p:sp>
      <p:sp>
        <p:nvSpPr>
          <p:cNvPr id="32" name="Text 29"/>
          <p:cNvSpPr/>
          <p:nvPr/>
        </p:nvSpPr>
        <p:spPr>
          <a:xfrm>
            <a:off x="5041392" y="7178040"/>
            <a:ext cx="1898904" cy="182880"/>
          </a:xfrm>
          <a:prstGeom prst="rect">
            <a:avLst/>
          </a:prstGeom>
          <a:noFill/>
          <a:ln/>
        </p:spPr>
        <p:txBody>
          <a:bodyPr wrap="square" lIns="0" tIns="0" rIns="0" bIns="0" rtlCol="0" anchor="ctr"/>
          <a:lstStyle/>
          <a:p>
            <a:pPr marL="0" indent="0">
              <a:buNone/>
            </a:pPr>
            <a:r>
              <a:rPr lang="en-US" sz="800" dirty="0">
                <a:solidFill>
                  <a:srgbClr val="6B7280"/>
                </a:solidFill>
                <a:latin typeface="Pretendard" pitchFamily="34" charset="0"/>
                <a:ea typeface="Pretendard" pitchFamily="34" charset="-122"/>
                <a:cs typeface="Pretendard" pitchFamily="34" charset="-120"/>
              </a:rPr>
              <a:t>机体高</a:t>
            </a:r>
            <a:endParaRPr lang="en-US" sz="800" dirty="0"/>
          </a:p>
        </p:txBody>
      </p:sp>
      <p:sp>
        <p:nvSpPr>
          <p:cNvPr id="33" name="Text 30"/>
          <p:cNvSpPr/>
          <p:nvPr/>
        </p:nvSpPr>
        <p:spPr>
          <a:xfrm>
            <a:off x="5041392" y="7360920"/>
            <a:ext cx="1898904" cy="365760"/>
          </a:xfrm>
          <a:prstGeom prst="rect">
            <a:avLst/>
          </a:prstGeom>
          <a:noFill/>
          <a:ln/>
        </p:spPr>
        <p:txBody>
          <a:bodyPr wrap="square" lIns="0" tIns="0" rIns="0" bIns="0" rtlCol="0" anchor="t"/>
          <a:lstStyle/>
          <a:p>
            <a:pPr marL="0" indent="0">
              <a:buNone/>
            </a:pPr>
            <a:r>
              <a:rPr lang="en-US" sz="1600" b="1" dirty="0">
                <a:solidFill>
                  <a:srgbClr val="1B2A41"/>
                </a:solidFill>
                <a:latin typeface="Pretendard" pitchFamily="34" charset="0"/>
                <a:ea typeface="Pretendard" pitchFamily="34" charset="-122"/>
                <a:cs typeface="Pretendard" pitchFamily="34" charset="-120"/>
              </a:rPr>
              <a:t>1,637 mm</a:t>
            </a:r>
            <a:endParaRPr lang="en-US" sz="1600" dirty="0"/>
          </a:p>
        </p:txBody>
      </p:sp>
      <p:sp>
        <p:nvSpPr>
          <p:cNvPr id="34" name="Shape 31"/>
          <p:cNvSpPr/>
          <p:nvPr/>
        </p:nvSpPr>
        <p:spPr>
          <a:xfrm>
            <a:off x="548640" y="9500616"/>
            <a:ext cx="6464808" cy="777240"/>
          </a:xfrm>
          <a:prstGeom prst="rect">
            <a:avLst/>
          </a:prstGeom>
          <a:solidFill>
            <a:srgbClr val="F4F6F8"/>
          </a:solidFill>
          <a:ln w="12700">
            <a:solidFill>
              <a:srgbClr val="005EB8"/>
            </a:solidFill>
            <a:prstDash val="solid"/>
          </a:ln>
        </p:spPr>
        <p:txBody>
          <a:bodyPr/>
          <a:lstStyle/>
          <a:p>
            <a:endParaRPr lang="ko-KR" altLang="en-US"/>
          </a:p>
        </p:txBody>
      </p:sp>
      <p:sp>
        <p:nvSpPr>
          <p:cNvPr id="35" name="Shape 32"/>
          <p:cNvSpPr/>
          <p:nvPr/>
        </p:nvSpPr>
        <p:spPr>
          <a:xfrm>
            <a:off x="548640" y="9500616"/>
            <a:ext cx="73152" cy="777240"/>
          </a:xfrm>
          <a:prstGeom prst="rect">
            <a:avLst/>
          </a:prstGeom>
          <a:solidFill>
            <a:srgbClr val="005EB8"/>
          </a:solidFill>
          <a:ln/>
        </p:spPr>
        <p:txBody>
          <a:bodyPr/>
          <a:lstStyle/>
          <a:p>
            <a:endParaRPr lang="ko-KR" altLang="en-US"/>
          </a:p>
        </p:txBody>
      </p:sp>
      <p:pic>
        <p:nvPicPr>
          <p:cNvPr id="36" name="Image 1" descr="preencoded.png"/>
          <p:cNvPicPr>
            <a:picLocks noChangeAspect="1"/>
          </p:cNvPicPr>
          <p:nvPr/>
        </p:nvPicPr>
        <p:blipFill>
          <a:blip r:embed="rId3"/>
          <a:stretch>
            <a:fillRect/>
          </a:stretch>
        </p:blipFill>
        <p:spPr>
          <a:xfrm>
            <a:off x="731520" y="9665208"/>
            <a:ext cx="292608" cy="292608"/>
          </a:xfrm>
          <a:prstGeom prst="rect">
            <a:avLst/>
          </a:prstGeom>
        </p:spPr>
      </p:pic>
      <p:sp>
        <p:nvSpPr>
          <p:cNvPr id="37" name="Text 33"/>
          <p:cNvSpPr/>
          <p:nvPr/>
        </p:nvSpPr>
        <p:spPr>
          <a:xfrm>
            <a:off x="1143000" y="9619488"/>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图纸说明</a:t>
            </a:r>
            <a:endParaRPr lang="en-US" sz="900" dirty="0"/>
          </a:p>
        </p:txBody>
      </p:sp>
      <p:sp>
        <p:nvSpPr>
          <p:cNvPr id="38" name="Text 34"/>
          <p:cNvSpPr/>
          <p:nvPr/>
        </p:nvSpPr>
        <p:spPr>
          <a:xfrm>
            <a:off x="1143000" y="9866376"/>
            <a:ext cx="5733288" cy="3200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本图为 NTS（非按比例）。所有尺寸单位为 mm，其他图纸请参阅第 16 章相应章节。</a:t>
            </a:r>
            <a:endParaRPr lang="en-US" sz="95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16 · Exterior Drawings · 设备外观图</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83</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16.3</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Side View — Elevation · 侧面图</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单位：mm</a:t>
            </a:r>
            <a:endParaRPr lang="en-US" sz="1000" dirty="0"/>
          </a:p>
        </p:txBody>
      </p:sp>
      <p:sp>
        <p:nvSpPr>
          <p:cNvPr id="14" name="Shape 12"/>
          <p:cNvSpPr/>
          <p:nvPr/>
        </p:nvSpPr>
        <p:spPr>
          <a:xfrm>
            <a:off x="512064" y="1380744"/>
            <a:ext cx="6537960" cy="7388352"/>
          </a:xfrm>
          <a:prstGeom prst="rect">
            <a:avLst/>
          </a:prstGeom>
          <a:solidFill>
            <a:srgbClr val="1B2A41"/>
          </a:solidFill>
          <a:ln/>
        </p:spPr>
        <p:txBody>
          <a:bodyPr/>
          <a:lstStyle/>
          <a:p>
            <a:endParaRPr lang="ko-KR" altLang="en-US"/>
          </a:p>
        </p:txBody>
      </p:sp>
      <p:sp>
        <p:nvSpPr>
          <p:cNvPr id="16" name="Shape 13"/>
          <p:cNvSpPr/>
          <p:nvPr/>
        </p:nvSpPr>
        <p:spPr>
          <a:xfrm>
            <a:off x="548640" y="8439912"/>
            <a:ext cx="6464808" cy="256032"/>
          </a:xfrm>
          <a:prstGeom prst="rect">
            <a:avLst/>
          </a:prstGeom>
          <a:solidFill>
            <a:srgbClr val="243B5C"/>
          </a:solidFill>
          <a:ln/>
        </p:spPr>
        <p:txBody>
          <a:bodyPr/>
          <a:lstStyle/>
          <a:p>
            <a:endParaRPr lang="ko-KR" altLang="en-US"/>
          </a:p>
        </p:txBody>
      </p:sp>
      <p:sp>
        <p:nvSpPr>
          <p:cNvPr id="17" name="Text 14"/>
          <p:cNvSpPr/>
          <p:nvPr/>
        </p:nvSpPr>
        <p:spPr>
          <a:xfrm>
            <a:off x="685800" y="8439912"/>
            <a:ext cx="4202125" cy="256032"/>
          </a:xfrm>
          <a:prstGeom prst="rect">
            <a:avLst/>
          </a:prstGeom>
          <a:noFill/>
          <a:ln/>
        </p:spPr>
        <p:txBody>
          <a:bodyPr wrap="square" lIns="0" tIns="0" rIns="0" bIns="0" rtlCol="0" anchor="ctr"/>
          <a:lstStyle/>
          <a:p>
            <a:pPr marL="0" indent="0">
              <a:buNone/>
            </a:pPr>
            <a:r>
              <a:rPr lang="en-US" sz="850" b="1" kern="0" spc="100" dirty="0">
                <a:solidFill>
                  <a:srgbClr val="FFFFFF"/>
                </a:solidFill>
                <a:latin typeface="Pretendard" pitchFamily="34" charset="0"/>
                <a:ea typeface="Pretendard" pitchFamily="34" charset="-122"/>
                <a:cs typeface="Pretendard" pitchFamily="34" charset="-120"/>
              </a:rPr>
              <a:t>Fig. 16.3  ·  3205CT — 侧面图</a:t>
            </a:r>
            <a:endParaRPr lang="en-US" sz="850" dirty="0"/>
          </a:p>
        </p:txBody>
      </p:sp>
      <p:sp>
        <p:nvSpPr>
          <p:cNvPr id="18" name="Text 15"/>
          <p:cNvSpPr/>
          <p:nvPr/>
        </p:nvSpPr>
        <p:spPr>
          <a:xfrm>
            <a:off x="4750765" y="8439912"/>
            <a:ext cx="2262683" cy="256032"/>
          </a:xfrm>
          <a:prstGeom prst="rect">
            <a:avLst/>
          </a:prstGeom>
          <a:noFill/>
          <a:ln/>
        </p:spPr>
        <p:txBody>
          <a:bodyPr wrap="square" lIns="0" tIns="0" rIns="0" bIns="0" rtlCol="0" anchor="ctr"/>
          <a:lstStyle/>
          <a:p>
            <a:pPr marL="0" indent="0" algn="r">
              <a:buNone/>
            </a:pPr>
            <a:r>
              <a:rPr lang="en-US" sz="850" dirty="0">
                <a:solidFill>
                  <a:srgbClr val="8AA9D1"/>
                </a:solidFill>
                <a:latin typeface="Pretendard" pitchFamily="34" charset="0"/>
                <a:ea typeface="Pretendard" pitchFamily="34" charset="-122"/>
                <a:cs typeface="Pretendard" pitchFamily="34" charset="-120"/>
              </a:rPr>
              <a:t>比例：NTS  ·  单位：mm</a:t>
            </a:r>
            <a:endParaRPr lang="en-US" sz="850" dirty="0"/>
          </a:p>
        </p:txBody>
      </p:sp>
      <p:sp>
        <p:nvSpPr>
          <p:cNvPr id="19" name="Shape 16"/>
          <p:cNvSpPr/>
          <p:nvPr/>
        </p:nvSpPr>
        <p:spPr>
          <a:xfrm>
            <a:off x="548640" y="9500616"/>
            <a:ext cx="6464808" cy="777240"/>
          </a:xfrm>
          <a:prstGeom prst="rect">
            <a:avLst/>
          </a:prstGeom>
          <a:solidFill>
            <a:srgbClr val="F4F6F8"/>
          </a:solidFill>
          <a:ln w="12700">
            <a:solidFill>
              <a:srgbClr val="005EB8"/>
            </a:solidFill>
            <a:prstDash val="solid"/>
          </a:ln>
        </p:spPr>
        <p:txBody>
          <a:bodyPr/>
          <a:lstStyle/>
          <a:p>
            <a:endParaRPr lang="ko-KR" altLang="en-US"/>
          </a:p>
        </p:txBody>
      </p:sp>
      <p:sp>
        <p:nvSpPr>
          <p:cNvPr id="20" name="Shape 17"/>
          <p:cNvSpPr/>
          <p:nvPr/>
        </p:nvSpPr>
        <p:spPr>
          <a:xfrm>
            <a:off x="548640" y="9500616"/>
            <a:ext cx="73152" cy="777240"/>
          </a:xfrm>
          <a:prstGeom prst="rect">
            <a:avLst/>
          </a:prstGeom>
          <a:solidFill>
            <a:srgbClr val="005EB8"/>
          </a:solidFill>
          <a:ln/>
        </p:spPr>
        <p:txBody>
          <a:bodyPr/>
          <a:lstStyle/>
          <a:p>
            <a:endParaRPr lang="ko-KR" altLang="en-US"/>
          </a:p>
        </p:txBody>
      </p:sp>
      <p:pic>
        <p:nvPicPr>
          <p:cNvPr id="21" name="Image 1" descr="preencoded.png"/>
          <p:cNvPicPr>
            <a:picLocks noChangeAspect="1"/>
          </p:cNvPicPr>
          <p:nvPr/>
        </p:nvPicPr>
        <p:blipFill>
          <a:blip r:embed="rId3"/>
          <a:stretch>
            <a:fillRect/>
          </a:stretch>
        </p:blipFill>
        <p:spPr>
          <a:xfrm>
            <a:off x="731520" y="9665208"/>
            <a:ext cx="292608" cy="292608"/>
          </a:xfrm>
          <a:prstGeom prst="rect">
            <a:avLst/>
          </a:prstGeom>
        </p:spPr>
      </p:pic>
      <p:sp>
        <p:nvSpPr>
          <p:cNvPr id="22" name="Text 18"/>
          <p:cNvSpPr/>
          <p:nvPr/>
        </p:nvSpPr>
        <p:spPr>
          <a:xfrm>
            <a:off x="1143000" y="9619488"/>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图纸说明</a:t>
            </a:r>
            <a:endParaRPr lang="en-US" sz="900" dirty="0"/>
          </a:p>
        </p:txBody>
      </p:sp>
      <p:sp>
        <p:nvSpPr>
          <p:cNvPr id="23" name="Text 19"/>
          <p:cNvSpPr/>
          <p:nvPr/>
        </p:nvSpPr>
        <p:spPr>
          <a:xfrm>
            <a:off x="1143000" y="9866376"/>
            <a:ext cx="5733288" cy="3200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本图为 NTS（非按比例）。所有尺寸单位为 mm，其他图纸请参阅第 16 章相应章节。</a:t>
            </a:r>
            <a:endParaRPr lang="en-US" sz="95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16 · Exterior Drawings · 设备外观图</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84</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16.4</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Detail View · 详图</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单位：mm</a:t>
            </a:r>
            <a:endParaRPr lang="en-US" sz="1000" dirty="0"/>
          </a:p>
        </p:txBody>
      </p:sp>
      <p:sp>
        <p:nvSpPr>
          <p:cNvPr id="14" name="Shape 12"/>
          <p:cNvSpPr/>
          <p:nvPr/>
        </p:nvSpPr>
        <p:spPr>
          <a:xfrm>
            <a:off x="512064" y="1380744"/>
            <a:ext cx="6537960" cy="7388352"/>
          </a:xfrm>
          <a:prstGeom prst="rect">
            <a:avLst/>
          </a:prstGeom>
          <a:solidFill>
            <a:srgbClr val="1B2A41"/>
          </a:solidFill>
          <a:ln/>
        </p:spPr>
        <p:txBody>
          <a:bodyPr/>
          <a:lstStyle/>
          <a:p>
            <a:endParaRPr lang="ko-KR" altLang="en-US"/>
          </a:p>
        </p:txBody>
      </p:sp>
      <p:sp>
        <p:nvSpPr>
          <p:cNvPr id="16" name="Shape 13"/>
          <p:cNvSpPr/>
          <p:nvPr/>
        </p:nvSpPr>
        <p:spPr>
          <a:xfrm>
            <a:off x="548640" y="8439912"/>
            <a:ext cx="6464808" cy="256032"/>
          </a:xfrm>
          <a:prstGeom prst="rect">
            <a:avLst/>
          </a:prstGeom>
          <a:solidFill>
            <a:srgbClr val="243B5C"/>
          </a:solidFill>
          <a:ln/>
        </p:spPr>
        <p:txBody>
          <a:bodyPr/>
          <a:lstStyle/>
          <a:p>
            <a:endParaRPr lang="ko-KR" altLang="en-US"/>
          </a:p>
        </p:txBody>
      </p:sp>
      <p:sp>
        <p:nvSpPr>
          <p:cNvPr id="17" name="Text 14"/>
          <p:cNvSpPr/>
          <p:nvPr/>
        </p:nvSpPr>
        <p:spPr>
          <a:xfrm>
            <a:off x="685800" y="8439912"/>
            <a:ext cx="4202125" cy="256032"/>
          </a:xfrm>
          <a:prstGeom prst="rect">
            <a:avLst/>
          </a:prstGeom>
          <a:noFill/>
          <a:ln/>
        </p:spPr>
        <p:txBody>
          <a:bodyPr wrap="square" lIns="0" tIns="0" rIns="0" bIns="0" rtlCol="0" anchor="ctr"/>
          <a:lstStyle/>
          <a:p>
            <a:pPr marL="0" indent="0">
              <a:buNone/>
            </a:pPr>
            <a:r>
              <a:rPr lang="en-US" sz="850" b="1" kern="0" spc="100" dirty="0">
                <a:solidFill>
                  <a:srgbClr val="FFFFFF"/>
                </a:solidFill>
                <a:latin typeface="Pretendard" pitchFamily="34" charset="0"/>
                <a:ea typeface="Pretendard" pitchFamily="34" charset="-122"/>
                <a:cs typeface="Pretendard" pitchFamily="34" charset="-120"/>
              </a:rPr>
              <a:t>Fig. 16.4  ·  3205CT — 详图</a:t>
            </a:r>
            <a:endParaRPr lang="en-US" sz="850" dirty="0"/>
          </a:p>
        </p:txBody>
      </p:sp>
      <p:sp>
        <p:nvSpPr>
          <p:cNvPr id="18" name="Text 15"/>
          <p:cNvSpPr/>
          <p:nvPr/>
        </p:nvSpPr>
        <p:spPr>
          <a:xfrm>
            <a:off x="4750765" y="8439912"/>
            <a:ext cx="2262683" cy="256032"/>
          </a:xfrm>
          <a:prstGeom prst="rect">
            <a:avLst/>
          </a:prstGeom>
          <a:noFill/>
          <a:ln/>
        </p:spPr>
        <p:txBody>
          <a:bodyPr wrap="square" lIns="0" tIns="0" rIns="0" bIns="0" rtlCol="0" anchor="ctr"/>
          <a:lstStyle/>
          <a:p>
            <a:pPr marL="0" indent="0" algn="r">
              <a:buNone/>
            </a:pPr>
            <a:r>
              <a:rPr lang="en-US" sz="850" dirty="0">
                <a:solidFill>
                  <a:srgbClr val="8AA9D1"/>
                </a:solidFill>
                <a:latin typeface="Pretendard" pitchFamily="34" charset="0"/>
                <a:ea typeface="Pretendard" pitchFamily="34" charset="-122"/>
                <a:cs typeface="Pretendard" pitchFamily="34" charset="-120"/>
              </a:rPr>
              <a:t>比例：NTS  ·  单位：mm</a:t>
            </a:r>
            <a:endParaRPr lang="en-US" sz="850" dirty="0"/>
          </a:p>
        </p:txBody>
      </p:sp>
      <p:sp>
        <p:nvSpPr>
          <p:cNvPr id="19" name="Shape 16"/>
          <p:cNvSpPr/>
          <p:nvPr/>
        </p:nvSpPr>
        <p:spPr>
          <a:xfrm>
            <a:off x="548640" y="9500616"/>
            <a:ext cx="6464808" cy="777240"/>
          </a:xfrm>
          <a:prstGeom prst="rect">
            <a:avLst/>
          </a:prstGeom>
          <a:solidFill>
            <a:srgbClr val="F4F6F8"/>
          </a:solidFill>
          <a:ln w="12700">
            <a:solidFill>
              <a:srgbClr val="005EB8"/>
            </a:solidFill>
            <a:prstDash val="solid"/>
          </a:ln>
        </p:spPr>
        <p:txBody>
          <a:bodyPr/>
          <a:lstStyle/>
          <a:p>
            <a:endParaRPr lang="ko-KR" altLang="en-US"/>
          </a:p>
        </p:txBody>
      </p:sp>
      <p:sp>
        <p:nvSpPr>
          <p:cNvPr id="20" name="Shape 17"/>
          <p:cNvSpPr/>
          <p:nvPr/>
        </p:nvSpPr>
        <p:spPr>
          <a:xfrm>
            <a:off x="548640" y="9500616"/>
            <a:ext cx="73152" cy="777240"/>
          </a:xfrm>
          <a:prstGeom prst="rect">
            <a:avLst/>
          </a:prstGeom>
          <a:solidFill>
            <a:srgbClr val="005EB8"/>
          </a:solidFill>
          <a:ln/>
        </p:spPr>
        <p:txBody>
          <a:bodyPr/>
          <a:lstStyle/>
          <a:p>
            <a:endParaRPr lang="ko-KR" altLang="en-US"/>
          </a:p>
        </p:txBody>
      </p:sp>
      <p:pic>
        <p:nvPicPr>
          <p:cNvPr id="21" name="Image 1" descr="preencoded.png"/>
          <p:cNvPicPr>
            <a:picLocks noChangeAspect="1"/>
          </p:cNvPicPr>
          <p:nvPr/>
        </p:nvPicPr>
        <p:blipFill>
          <a:blip r:embed="rId3"/>
          <a:stretch>
            <a:fillRect/>
          </a:stretch>
        </p:blipFill>
        <p:spPr>
          <a:xfrm>
            <a:off x="731520" y="9665208"/>
            <a:ext cx="292608" cy="292608"/>
          </a:xfrm>
          <a:prstGeom prst="rect">
            <a:avLst/>
          </a:prstGeom>
        </p:spPr>
      </p:pic>
      <p:sp>
        <p:nvSpPr>
          <p:cNvPr id="22" name="Text 18"/>
          <p:cNvSpPr/>
          <p:nvPr/>
        </p:nvSpPr>
        <p:spPr>
          <a:xfrm>
            <a:off x="1143000" y="9619488"/>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图纸说明</a:t>
            </a:r>
            <a:endParaRPr lang="en-US" sz="900" dirty="0"/>
          </a:p>
        </p:txBody>
      </p:sp>
      <p:sp>
        <p:nvSpPr>
          <p:cNvPr id="23" name="Text 19"/>
          <p:cNvSpPr/>
          <p:nvPr/>
        </p:nvSpPr>
        <p:spPr>
          <a:xfrm>
            <a:off x="1143000" y="9866376"/>
            <a:ext cx="5733288" cy="3200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本图为 NTS（非按比例）。所有尺寸单位为 mm，其他图纸请参阅第 16 章相应章节。</a:t>
            </a:r>
            <a:endParaRPr lang="en-US" sz="95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16 · Exterior Drawings · 设备外观图</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85</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16.5</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Isometric View · 等轴测图</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单位：mm</a:t>
            </a:r>
            <a:endParaRPr lang="en-US" sz="1000" dirty="0"/>
          </a:p>
        </p:txBody>
      </p:sp>
      <p:sp>
        <p:nvSpPr>
          <p:cNvPr id="14" name="Shape 12"/>
          <p:cNvSpPr/>
          <p:nvPr/>
        </p:nvSpPr>
        <p:spPr>
          <a:xfrm>
            <a:off x="512064" y="1380744"/>
            <a:ext cx="6537960" cy="7388352"/>
          </a:xfrm>
          <a:prstGeom prst="rect">
            <a:avLst/>
          </a:prstGeom>
          <a:solidFill>
            <a:srgbClr val="1B2A41"/>
          </a:solidFill>
          <a:ln/>
        </p:spPr>
        <p:txBody>
          <a:bodyPr/>
          <a:lstStyle/>
          <a:p>
            <a:endParaRPr lang="ko-KR" altLang="en-US"/>
          </a:p>
        </p:txBody>
      </p:sp>
      <p:sp>
        <p:nvSpPr>
          <p:cNvPr id="16" name="Shape 13"/>
          <p:cNvSpPr/>
          <p:nvPr/>
        </p:nvSpPr>
        <p:spPr>
          <a:xfrm>
            <a:off x="548640" y="8439912"/>
            <a:ext cx="6464808" cy="256032"/>
          </a:xfrm>
          <a:prstGeom prst="rect">
            <a:avLst/>
          </a:prstGeom>
          <a:solidFill>
            <a:srgbClr val="243B5C"/>
          </a:solidFill>
          <a:ln/>
        </p:spPr>
        <p:txBody>
          <a:bodyPr/>
          <a:lstStyle/>
          <a:p>
            <a:endParaRPr lang="ko-KR" altLang="en-US"/>
          </a:p>
        </p:txBody>
      </p:sp>
      <p:sp>
        <p:nvSpPr>
          <p:cNvPr id="17" name="Text 14"/>
          <p:cNvSpPr/>
          <p:nvPr/>
        </p:nvSpPr>
        <p:spPr>
          <a:xfrm>
            <a:off x="685800" y="8439912"/>
            <a:ext cx="4202125" cy="256032"/>
          </a:xfrm>
          <a:prstGeom prst="rect">
            <a:avLst/>
          </a:prstGeom>
          <a:noFill/>
          <a:ln/>
        </p:spPr>
        <p:txBody>
          <a:bodyPr wrap="square" lIns="0" tIns="0" rIns="0" bIns="0" rtlCol="0" anchor="ctr"/>
          <a:lstStyle/>
          <a:p>
            <a:pPr marL="0" indent="0">
              <a:buNone/>
            </a:pPr>
            <a:r>
              <a:rPr lang="en-US" sz="850" b="1" kern="0" spc="100" dirty="0">
                <a:solidFill>
                  <a:srgbClr val="FFFFFF"/>
                </a:solidFill>
                <a:latin typeface="Pretendard" pitchFamily="34" charset="0"/>
                <a:ea typeface="Pretendard" pitchFamily="34" charset="-122"/>
                <a:cs typeface="Pretendard" pitchFamily="34" charset="-120"/>
              </a:rPr>
              <a:t>Fig. 16.5  ·  3205CT — 等轴测图</a:t>
            </a:r>
            <a:endParaRPr lang="en-US" sz="850" dirty="0"/>
          </a:p>
        </p:txBody>
      </p:sp>
      <p:sp>
        <p:nvSpPr>
          <p:cNvPr id="18" name="Text 15"/>
          <p:cNvSpPr/>
          <p:nvPr/>
        </p:nvSpPr>
        <p:spPr>
          <a:xfrm>
            <a:off x="4750765" y="8439912"/>
            <a:ext cx="2262683" cy="256032"/>
          </a:xfrm>
          <a:prstGeom prst="rect">
            <a:avLst/>
          </a:prstGeom>
          <a:noFill/>
          <a:ln/>
        </p:spPr>
        <p:txBody>
          <a:bodyPr wrap="square" lIns="0" tIns="0" rIns="0" bIns="0" rtlCol="0" anchor="ctr"/>
          <a:lstStyle/>
          <a:p>
            <a:pPr marL="0" indent="0" algn="r">
              <a:buNone/>
            </a:pPr>
            <a:r>
              <a:rPr lang="en-US" sz="850" dirty="0">
                <a:solidFill>
                  <a:srgbClr val="8AA9D1"/>
                </a:solidFill>
                <a:latin typeface="Pretendard" pitchFamily="34" charset="0"/>
                <a:ea typeface="Pretendard" pitchFamily="34" charset="-122"/>
                <a:cs typeface="Pretendard" pitchFamily="34" charset="-120"/>
              </a:rPr>
              <a:t>比例：NTS  ·  单位：mm</a:t>
            </a:r>
            <a:endParaRPr lang="en-US" sz="850" dirty="0"/>
          </a:p>
        </p:txBody>
      </p:sp>
      <p:sp>
        <p:nvSpPr>
          <p:cNvPr id="19" name="Shape 16"/>
          <p:cNvSpPr/>
          <p:nvPr/>
        </p:nvSpPr>
        <p:spPr>
          <a:xfrm>
            <a:off x="548640" y="9500616"/>
            <a:ext cx="6464808" cy="777240"/>
          </a:xfrm>
          <a:prstGeom prst="rect">
            <a:avLst/>
          </a:prstGeom>
          <a:solidFill>
            <a:srgbClr val="F4F6F8"/>
          </a:solidFill>
          <a:ln w="12700">
            <a:solidFill>
              <a:srgbClr val="005EB8"/>
            </a:solidFill>
            <a:prstDash val="solid"/>
          </a:ln>
        </p:spPr>
        <p:txBody>
          <a:bodyPr/>
          <a:lstStyle/>
          <a:p>
            <a:endParaRPr lang="ko-KR" altLang="en-US"/>
          </a:p>
        </p:txBody>
      </p:sp>
      <p:sp>
        <p:nvSpPr>
          <p:cNvPr id="20" name="Shape 17"/>
          <p:cNvSpPr/>
          <p:nvPr/>
        </p:nvSpPr>
        <p:spPr>
          <a:xfrm>
            <a:off x="548640" y="9500616"/>
            <a:ext cx="73152" cy="777240"/>
          </a:xfrm>
          <a:prstGeom prst="rect">
            <a:avLst/>
          </a:prstGeom>
          <a:solidFill>
            <a:srgbClr val="005EB8"/>
          </a:solidFill>
          <a:ln/>
        </p:spPr>
        <p:txBody>
          <a:bodyPr/>
          <a:lstStyle/>
          <a:p>
            <a:endParaRPr lang="ko-KR" altLang="en-US"/>
          </a:p>
        </p:txBody>
      </p:sp>
      <p:pic>
        <p:nvPicPr>
          <p:cNvPr id="21" name="Image 1" descr="preencoded.png"/>
          <p:cNvPicPr>
            <a:picLocks noChangeAspect="1"/>
          </p:cNvPicPr>
          <p:nvPr/>
        </p:nvPicPr>
        <p:blipFill>
          <a:blip r:embed="rId3"/>
          <a:stretch>
            <a:fillRect/>
          </a:stretch>
        </p:blipFill>
        <p:spPr>
          <a:xfrm>
            <a:off x="731520" y="9665208"/>
            <a:ext cx="292608" cy="292608"/>
          </a:xfrm>
          <a:prstGeom prst="rect">
            <a:avLst/>
          </a:prstGeom>
        </p:spPr>
      </p:pic>
      <p:sp>
        <p:nvSpPr>
          <p:cNvPr id="22" name="Text 18"/>
          <p:cNvSpPr/>
          <p:nvPr/>
        </p:nvSpPr>
        <p:spPr>
          <a:xfrm>
            <a:off x="1143000" y="9619488"/>
            <a:ext cx="5733288" cy="256032"/>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图纸说明</a:t>
            </a:r>
            <a:endParaRPr lang="en-US" sz="900" dirty="0"/>
          </a:p>
        </p:txBody>
      </p:sp>
      <p:sp>
        <p:nvSpPr>
          <p:cNvPr id="23" name="Text 19"/>
          <p:cNvSpPr/>
          <p:nvPr/>
        </p:nvSpPr>
        <p:spPr>
          <a:xfrm>
            <a:off x="1143000" y="9866376"/>
            <a:ext cx="5733288" cy="320040"/>
          </a:xfrm>
          <a:prstGeom prst="rect">
            <a:avLst/>
          </a:prstGeom>
          <a:noFill/>
          <a:ln/>
        </p:spPr>
        <p:txBody>
          <a:bodyPr wrap="square" lIns="0" tIns="0" rIns="0" bIns="0" rtlCol="0" anchor="t"/>
          <a:lstStyle/>
          <a:p>
            <a:pPr marL="0" indent="0">
              <a:buNone/>
            </a:pPr>
            <a:r>
              <a:rPr lang="en-US" sz="950" dirty="0">
                <a:solidFill>
                  <a:srgbClr val="1F2937"/>
                </a:solidFill>
                <a:latin typeface="Pretendard" pitchFamily="34" charset="0"/>
                <a:ea typeface="Pretendard" pitchFamily="34" charset="-122"/>
                <a:cs typeface="Pretendard" pitchFamily="34" charset="-120"/>
              </a:rPr>
              <a:t>本图为 NTS（非按比例）。所有尺寸单位为 mm，其他图纸请参阅第 16 章相应章节。</a:t>
            </a:r>
            <a:endParaRPr lang="en-US" sz="95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4114800"/>
          </a:xfrm>
          <a:prstGeom prst="rect">
            <a:avLst/>
          </a:prstGeom>
          <a:solidFill>
            <a:srgbClr val="1B2A41"/>
          </a:solidFill>
          <a:ln/>
        </p:spPr>
        <p:txBody>
          <a:bodyPr/>
          <a:lstStyle/>
          <a:p>
            <a:endParaRPr lang="ko-KR" altLang="en-US"/>
          </a:p>
        </p:txBody>
      </p:sp>
      <p:sp>
        <p:nvSpPr>
          <p:cNvPr id="3" name="Shape 1"/>
          <p:cNvSpPr/>
          <p:nvPr/>
        </p:nvSpPr>
        <p:spPr>
          <a:xfrm>
            <a:off x="0" y="4114800"/>
            <a:ext cx="7562088" cy="54864"/>
          </a:xfrm>
          <a:prstGeom prst="rect">
            <a:avLst/>
          </a:prstGeom>
          <a:solidFill>
            <a:srgbClr val="4A6FA5"/>
          </a:solidFill>
          <a:ln/>
        </p:spPr>
        <p:txBody>
          <a:bodyPr/>
          <a:lstStyle/>
          <a:p>
            <a:endParaRPr lang="ko-KR" altLang="en-US"/>
          </a:p>
        </p:txBody>
      </p:sp>
      <p:sp>
        <p:nvSpPr>
          <p:cNvPr id="4" name="Text 2"/>
          <p:cNvSpPr/>
          <p:nvPr/>
        </p:nvSpPr>
        <p:spPr>
          <a:xfrm>
            <a:off x="548640" y="548640"/>
            <a:ext cx="3657600" cy="274320"/>
          </a:xfrm>
          <a:prstGeom prst="rect">
            <a:avLst/>
          </a:prstGeom>
          <a:noFill/>
          <a:ln/>
        </p:spPr>
        <p:txBody>
          <a:bodyPr wrap="square" lIns="0" tIns="0" rIns="0" bIns="0" rtlCol="0" anchor="ctr"/>
          <a:lstStyle/>
          <a:p>
            <a:pPr marL="0" indent="0">
              <a:buNone/>
            </a:pPr>
            <a:r>
              <a:rPr lang="en-US" sz="1000" b="1" kern="0" spc="600" dirty="0">
                <a:solidFill>
                  <a:srgbClr val="FFFFFF"/>
                </a:solidFill>
                <a:latin typeface="Pretendard" pitchFamily="34" charset="0"/>
                <a:ea typeface="Pretendard" pitchFamily="34" charset="-122"/>
                <a:cs typeface="Pretendard" pitchFamily="34" charset="-120"/>
              </a:rPr>
              <a:t>TECHVALLEY</a:t>
            </a:r>
            <a:endParaRPr lang="en-US" sz="1000" dirty="0"/>
          </a:p>
        </p:txBody>
      </p:sp>
      <p:sp>
        <p:nvSpPr>
          <p:cNvPr id="5" name="Shape 3"/>
          <p:cNvSpPr/>
          <p:nvPr/>
        </p:nvSpPr>
        <p:spPr>
          <a:xfrm>
            <a:off x="548640" y="841248"/>
            <a:ext cx="640080" cy="27432"/>
          </a:xfrm>
          <a:prstGeom prst="rect">
            <a:avLst/>
          </a:prstGeom>
          <a:solidFill>
            <a:srgbClr val="8AA9D1"/>
          </a:solidFill>
          <a:ln/>
        </p:spPr>
        <p:txBody>
          <a:bodyPr/>
          <a:lstStyle/>
          <a:p>
            <a:endParaRPr lang="ko-KR" altLang="en-US"/>
          </a:p>
        </p:txBody>
      </p:sp>
      <p:sp>
        <p:nvSpPr>
          <p:cNvPr id="6" name="Text 4"/>
          <p:cNvSpPr/>
          <p:nvPr/>
        </p:nvSpPr>
        <p:spPr>
          <a:xfrm>
            <a:off x="548640" y="1371600"/>
            <a:ext cx="3657600" cy="274320"/>
          </a:xfrm>
          <a:prstGeom prst="rect">
            <a:avLst/>
          </a:prstGeom>
          <a:noFill/>
          <a:ln/>
        </p:spPr>
        <p:txBody>
          <a:bodyPr wrap="square" lIns="0" tIns="0" rIns="0" bIns="0" rtlCol="0" anchor="ctr"/>
          <a:lstStyle/>
          <a:p>
            <a:pPr marL="0" indent="0">
              <a:buNone/>
            </a:pPr>
            <a:r>
              <a:rPr lang="en-US" sz="1200" b="1" kern="0" spc="1200" dirty="0">
                <a:solidFill>
                  <a:srgbClr val="8AA9D1"/>
                </a:solidFill>
                <a:latin typeface="Pretendard" pitchFamily="34" charset="0"/>
                <a:ea typeface="Pretendard" pitchFamily="34" charset="-122"/>
                <a:cs typeface="Pretendard" pitchFamily="34" charset="-120"/>
              </a:rPr>
              <a:t>CHAPTER</a:t>
            </a:r>
            <a:endParaRPr lang="en-US" sz="1200" dirty="0"/>
          </a:p>
        </p:txBody>
      </p:sp>
      <p:sp>
        <p:nvSpPr>
          <p:cNvPr id="7" name="Text 5"/>
          <p:cNvSpPr/>
          <p:nvPr/>
        </p:nvSpPr>
        <p:spPr>
          <a:xfrm>
            <a:off x="3447288" y="914400"/>
            <a:ext cx="3657600" cy="3017520"/>
          </a:xfrm>
          <a:prstGeom prst="rect">
            <a:avLst/>
          </a:prstGeom>
          <a:noFill/>
          <a:ln/>
        </p:spPr>
        <p:txBody>
          <a:bodyPr wrap="square" lIns="0" tIns="0" rIns="0" bIns="0" rtlCol="0" anchor="ctr"/>
          <a:lstStyle/>
          <a:p>
            <a:pPr marL="0" indent="0" algn="r">
              <a:buNone/>
            </a:pPr>
            <a:r>
              <a:rPr lang="en-US" sz="22000" b="1" kern="0" spc="-800" dirty="0">
                <a:solidFill>
                  <a:srgbClr val="4A6FA5"/>
                </a:solidFill>
                <a:latin typeface="Pretendard" pitchFamily="34" charset="0"/>
                <a:ea typeface="Pretendard" pitchFamily="34" charset="-122"/>
                <a:cs typeface="Pretendard" pitchFamily="34" charset="-120"/>
              </a:rPr>
              <a:t>17</a:t>
            </a:r>
            <a:endParaRPr lang="en-US" sz="22000" dirty="0"/>
          </a:p>
        </p:txBody>
      </p:sp>
      <p:sp>
        <p:nvSpPr>
          <p:cNvPr id="8" name="Text 6"/>
          <p:cNvSpPr/>
          <p:nvPr/>
        </p:nvSpPr>
        <p:spPr>
          <a:xfrm>
            <a:off x="548640" y="2377440"/>
            <a:ext cx="4572000" cy="594360"/>
          </a:xfrm>
          <a:prstGeom prst="rect">
            <a:avLst/>
          </a:prstGeom>
          <a:noFill/>
          <a:ln/>
        </p:spPr>
        <p:txBody>
          <a:bodyPr wrap="square" lIns="0" tIns="0" rIns="0" bIns="0" rtlCol="0" anchor="ctr"/>
          <a:lstStyle/>
          <a:p>
            <a:pPr marL="0" indent="0">
              <a:buNone/>
            </a:pPr>
            <a:r>
              <a:rPr lang="en-US" sz="2800" b="1" dirty="0">
                <a:solidFill>
                  <a:srgbClr val="FFFFFF"/>
                </a:solidFill>
                <a:latin typeface="Pretendard" pitchFamily="34" charset="0"/>
                <a:ea typeface="Pretendard" pitchFamily="34" charset="-122"/>
                <a:cs typeface="Pretendard" pitchFamily="34" charset="-120"/>
              </a:rPr>
              <a:t>修订记录</a:t>
            </a:r>
            <a:endParaRPr lang="en-US" sz="2800" dirty="0"/>
          </a:p>
        </p:txBody>
      </p:sp>
      <p:sp>
        <p:nvSpPr>
          <p:cNvPr id="9" name="Text 7"/>
          <p:cNvSpPr/>
          <p:nvPr/>
        </p:nvSpPr>
        <p:spPr>
          <a:xfrm>
            <a:off x="548640" y="2971800"/>
            <a:ext cx="4572000" cy="502920"/>
          </a:xfrm>
          <a:prstGeom prst="rect">
            <a:avLst/>
          </a:prstGeom>
          <a:noFill/>
          <a:ln/>
        </p:spPr>
        <p:txBody>
          <a:bodyPr wrap="square" lIns="0" tIns="0" rIns="0" bIns="0" rtlCol="0" anchor="ctr"/>
          <a:lstStyle/>
          <a:p>
            <a:pPr marL="0" indent="0">
              <a:buNone/>
            </a:pPr>
            <a:r>
              <a:rPr lang="en-US" sz="2200" dirty="0">
                <a:solidFill>
                  <a:srgbClr val="8AA9D1"/>
                </a:solidFill>
                <a:latin typeface="Pretendard" pitchFamily="34" charset="0"/>
                <a:ea typeface="Pretendard" pitchFamily="34" charset="-122"/>
                <a:cs typeface="Pretendard" pitchFamily="34" charset="-120"/>
              </a:rPr>
              <a:t>修订记录</a:t>
            </a:r>
            <a:endParaRPr lang="en-US" sz="2200" dirty="0"/>
          </a:p>
        </p:txBody>
      </p:sp>
      <p:sp>
        <p:nvSpPr>
          <p:cNvPr id="10" name="Text 8"/>
          <p:cNvSpPr/>
          <p:nvPr/>
        </p:nvSpPr>
        <p:spPr>
          <a:xfrm>
            <a:off x="548640" y="4663440"/>
            <a:ext cx="3657600" cy="274320"/>
          </a:xfrm>
          <a:prstGeom prst="rect">
            <a:avLst/>
          </a:prstGeom>
          <a:noFill/>
          <a:ln/>
        </p:spPr>
        <p:txBody>
          <a:bodyPr wrap="square" lIns="0" tIns="0" rIns="0" bIns="0" rtlCol="0" anchor="ctr"/>
          <a:lstStyle/>
          <a:p>
            <a:pPr marL="0" indent="0">
              <a:buNone/>
            </a:pPr>
            <a:r>
              <a:rPr lang="en-US" sz="1000" b="1" kern="0" spc="300" dirty="0">
                <a:solidFill>
                  <a:srgbClr val="6B7280"/>
                </a:solidFill>
                <a:latin typeface="Pretendard" pitchFamily="34" charset="0"/>
                <a:ea typeface="Pretendard" pitchFamily="34" charset="-122"/>
                <a:cs typeface="Pretendard" pitchFamily="34" charset="-120"/>
              </a:rPr>
              <a:t>本章涵盖的内容</a:t>
            </a:r>
            <a:endParaRPr lang="en-US" sz="1000" dirty="0"/>
          </a:p>
        </p:txBody>
      </p:sp>
      <p:sp>
        <p:nvSpPr>
          <p:cNvPr id="11" name="Shape 9"/>
          <p:cNvSpPr/>
          <p:nvPr/>
        </p:nvSpPr>
        <p:spPr>
          <a:xfrm>
            <a:off x="548640" y="4983480"/>
            <a:ext cx="914400" cy="36576"/>
          </a:xfrm>
          <a:prstGeom prst="rect">
            <a:avLst/>
          </a:prstGeom>
          <a:solidFill>
            <a:srgbClr val="1B2A41"/>
          </a:solidFill>
          <a:ln/>
        </p:spPr>
        <p:txBody>
          <a:bodyPr/>
          <a:lstStyle/>
          <a:p>
            <a:endParaRPr lang="ko-KR" altLang="en-US"/>
          </a:p>
        </p:txBody>
      </p:sp>
      <p:sp>
        <p:nvSpPr>
          <p:cNvPr id="12" name="Text 10"/>
          <p:cNvSpPr/>
          <p:nvPr/>
        </p:nvSpPr>
        <p:spPr>
          <a:xfrm>
            <a:off x="548640" y="5257800"/>
            <a:ext cx="822960" cy="548640"/>
          </a:xfrm>
          <a:prstGeom prst="rect">
            <a:avLst/>
          </a:prstGeom>
          <a:noFill/>
          <a:ln/>
        </p:spPr>
        <p:txBody>
          <a:bodyPr wrap="square" lIns="0" tIns="0" rIns="0" bIns="0" rtlCol="0" anchor="ctr"/>
          <a:lstStyle/>
          <a:p>
            <a:pPr marL="0" indent="0">
              <a:buNone/>
            </a:pPr>
            <a:r>
              <a:rPr lang="en-US" sz="1600" b="1" dirty="0">
                <a:solidFill>
                  <a:srgbClr val="4A6FA5"/>
                </a:solidFill>
                <a:latin typeface="Pretendard" pitchFamily="34" charset="0"/>
                <a:ea typeface="Pretendard" pitchFamily="34" charset="-122"/>
                <a:cs typeface="Pretendard" pitchFamily="34" charset="-120"/>
              </a:rPr>
              <a:t>17.1</a:t>
            </a:r>
            <a:endParaRPr lang="en-US" sz="1600" dirty="0"/>
          </a:p>
        </p:txBody>
      </p:sp>
      <p:sp>
        <p:nvSpPr>
          <p:cNvPr id="13" name="Text 11"/>
          <p:cNvSpPr/>
          <p:nvPr/>
        </p:nvSpPr>
        <p:spPr>
          <a:xfrm>
            <a:off x="1463040" y="5257800"/>
            <a:ext cx="3200400" cy="301752"/>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修订记录表</a:t>
            </a:r>
            <a:endParaRPr lang="en-US" sz="1200" dirty="0"/>
          </a:p>
        </p:txBody>
      </p:sp>
      <p:sp>
        <p:nvSpPr>
          <p:cNvPr id="14" name="Text 12"/>
          <p:cNvSpPr/>
          <p:nvPr/>
        </p:nvSpPr>
        <p:spPr>
          <a:xfrm>
            <a:off x="1463040" y="5532120"/>
            <a:ext cx="4572000" cy="246888"/>
          </a:xfrm>
          <a:prstGeom prst="rect">
            <a:avLst/>
          </a:prstGeom>
          <a:noFill/>
          <a:ln/>
        </p:spPr>
        <p:txBody>
          <a:bodyPr wrap="square" lIns="0" tIns="0" rIns="0" bIns="0" rtlCol="0" anchor="t"/>
          <a:lstStyle/>
          <a:p>
            <a:pPr marL="0" indent="0">
              <a:buNone/>
            </a:pPr>
            <a:r>
              <a:rPr lang="en-US" sz="950" dirty="0">
                <a:solidFill>
                  <a:srgbClr val="6B7280"/>
                </a:solidFill>
                <a:latin typeface="Pretendard" pitchFamily="34" charset="0"/>
                <a:ea typeface="Pretendard" pitchFamily="34" charset="-122"/>
                <a:cs typeface="Pretendard" pitchFamily="34" charset="-120"/>
              </a:rPr>
              <a:t>文件修订表</a:t>
            </a:r>
            <a:endParaRPr lang="en-US" sz="950" dirty="0"/>
          </a:p>
        </p:txBody>
      </p:sp>
      <p:sp>
        <p:nvSpPr>
          <p:cNvPr id="15" name="Shape 13"/>
          <p:cNvSpPr/>
          <p:nvPr/>
        </p:nvSpPr>
        <p:spPr>
          <a:xfrm>
            <a:off x="548640" y="9043416"/>
            <a:ext cx="6464808" cy="1005840"/>
          </a:xfrm>
          <a:prstGeom prst="rect">
            <a:avLst/>
          </a:prstGeom>
          <a:solidFill>
            <a:srgbClr val="F4F6F8"/>
          </a:solidFill>
          <a:ln/>
        </p:spPr>
        <p:txBody>
          <a:bodyPr/>
          <a:lstStyle/>
          <a:p>
            <a:endParaRPr lang="ko-KR" altLang="en-US"/>
          </a:p>
        </p:txBody>
      </p:sp>
      <p:sp>
        <p:nvSpPr>
          <p:cNvPr id="16" name="Shape 14"/>
          <p:cNvSpPr/>
          <p:nvPr/>
        </p:nvSpPr>
        <p:spPr>
          <a:xfrm>
            <a:off x="548640" y="9043416"/>
            <a:ext cx="54864" cy="1005840"/>
          </a:xfrm>
          <a:prstGeom prst="rect">
            <a:avLst/>
          </a:prstGeom>
          <a:solidFill>
            <a:srgbClr val="1B2A41"/>
          </a:solidFill>
          <a:ln/>
        </p:spPr>
        <p:txBody>
          <a:bodyPr/>
          <a:lstStyle/>
          <a:p>
            <a:endParaRPr lang="ko-KR" altLang="en-US"/>
          </a:p>
        </p:txBody>
      </p:sp>
      <p:sp>
        <p:nvSpPr>
          <p:cNvPr id="17" name="Text 15"/>
          <p:cNvSpPr/>
          <p:nvPr/>
        </p:nvSpPr>
        <p:spPr>
          <a:xfrm>
            <a:off x="777240" y="9208008"/>
            <a:ext cx="1828800" cy="274320"/>
          </a:xfrm>
          <a:prstGeom prst="rect">
            <a:avLst/>
          </a:prstGeom>
          <a:noFill/>
          <a:ln/>
        </p:spPr>
        <p:txBody>
          <a:bodyPr wrap="square" lIns="0" tIns="0" rIns="0" bIns="0" rtlCol="0" anchor="ctr"/>
          <a:lstStyle/>
          <a:p>
            <a:pPr marL="0" indent="0">
              <a:buNone/>
            </a:pPr>
            <a:r>
              <a:rPr lang="en-US" sz="1000" b="1" kern="0" spc="300" dirty="0">
                <a:solidFill>
                  <a:srgbClr val="4A6FA5"/>
                </a:solidFill>
                <a:latin typeface="Pretendard" pitchFamily="34" charset="0"/>
                <a:ea typeface="Pretendard" pitchFamily="34" charset="-122"/>
                <a:cs typeface="Pretendard" pitchFamily="34" charset="-120"/>
              </a:rPr>
              <a:t>概述</a:t>
            </a:r>
            <a:endParaRPr lang="en-US" sz="1000" dirty="0"/>
          </a:p>
        </p:txBody>
      </p:sp>
      <p:sp>
        <p:nvSpPr>
          <p:cNvPr id="18" name="Text 16"/>
          <p:cNvSpPr/>
          <p:nvPr/>
        </p:nvSpPr>
        <p:spPr>
          <a:xfrm>
            <a:off x="777240" y="9500616"/>
            <a:ext cx="6007608" cy="411480"/>
          </a:xfrm>
          <a:prstGeom prst="rect">
            <a:avLst/>
          </a:prstGeom>
          <a:noFill/>
          <a:ln/>
        </p:spPr>
        <p:txBody>
          <a:bodyPr wrap="square" lIns="0" tIns="0" rIns="0" bIns="0" rtlCol="0" anchor="t"/>
          <a:lstStyle/>
          <a:p>
            <a:pPr marL="0" indent="0">
              <a:buNone/>
            </a:pPr>
            <a:r>
              <a:rPr lang="en-US" sz="1050" dirty="0">
                <a:solidFill>
                  <a:srgbClr val="1F2937"/>
                </a:solidFill>
                <a:latin typeface="Pretendard" pitchFamily="34" charset="0"/>
                <a:ea typeface="Pretendard" pitchFamily="34" charset="-122"/>
                <a:cs typeface="Pretendard" pitchFamily="34" charset="-120"/>
              </a:rPr>
              <a:t>记录本手册的修订记录。版本标记方式：A.B.C — A：布局或重大变更，B：型号或图纸变更，C：以下内容修改。</a:t>
            </a:r>
            <a:endParaRPr lang="en-US" sz="1050" dirty="0"/>
          </a:p>
        </p:txBody>
      </p:sp>
      <p:sp>
        <p:nvSpPr>
          <p:cNvPr id="19" name="Text 17"/>
          <p:cNvSpPr/>
          <p:nvPr/>
        </p:nvSpPr>
        <p:spPr>
          <a:xfrm>
            <a:off x="548640" y="10140696"/>
            <a:ext cx="6464808" cy="274320"/>
          </a:xfrm>
          <a:prstGeom prst="rect">
            <a:avLst/>
          </a:prstGeom>
          <a:noFill/>
          <a:ln/>
        </p:spPr>
        <p:txBody>
          <a:bodyPr wrap="square" lIns="0" tIns="0" rIns="0" bIns="0" rtlCol="0" anchor="ctr"/>
          <a:lstStyle/>
          <a:p>
            <a:pPr marL="0" indent="0" algn="ctr">
              <a:buNone/>
            </a:pPr>
            <a:r>
              <a:rPr lang="en-US" sz="850" kern="0" spc="300" dirty="0">
                <a:solidFill>
                  <a:srgbClr val="6B7280"/>
                </a:solidFill>
                <a:latin typeface="Pretendard" pitchFamily="34" charset="0"/>
                <a:ea typeface="Pretendard" pitchFamily="34" charset="-122"/>
                <a:cs typeface="Pretendard" pitchFamily="34" charset="-120"/>
              </a:rPr>
              <a:t>3205CT · 用户手册 · v2.0.1</a:t>
            </a:r>
            <a:endParaRPr lang="en-US" sz="85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17 · Revision History · 修订记录</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87</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17.1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700" b="1" dirty="0">
                <a:solidFill>
                  <a:srgbClr val="1B2A41"/>
                </a:solidFill>
                <a:latin typeface="Pretendard" pitchFamily="34" charset="0"/>
                <a:ea typeface="Pretendard" pitchFamily="34" charset="-122"/>
                <a:cs typeface="Pretendard" pitchFamily="34" charset="-120"/>
              </a:rPr>
              <a:t>Document Revisions · 文件修订事项</a:t>
            </a:r>
            <a:endParaRPr lang="en-US" sz="17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最新：v2.0.1</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本手册在设备规格变更或内容补充时进行修订。请始终使用最新版本，变更事项请参阅下表。</a:t>
            </a:r>
            <a:endParaRPr lang="en-US" sz="1000" dirty="0"/>
          </a:p>
        </p:txBody>
      </p:sp>
      <p:sp>
        <p:nvSpPr>
          <p:cNvPr id="15" name="Shape 13"/>
          <p:cNvSpPr/>
          <p:nvPr/>
        </p:nvSpPr>
        <p:spPr>
          <a:xfrm>
            <a:off x="548640" y="1965960"/>
            <a:ext cx="6464808" cy="1097280"/>
          </a:xfrm>
          <a:prstGeom prst="rect">
            <a:avLst/>
          </a:prstGeom>
          <a:solidFill>
            <a:srgbClr val="1B2A41"/>
          </a:solidFill>
          <a:ln/>
        </p:spPr>
        <p:txBody>
          <a:bodyPr/>
          <a:lstStyle/>
          <a:p>
            <a:endParaRPr lang="ko-KR" altLang="en-US"/>
          </a:p>
        </p:txBody>
      </p:sp>
      <p:sp>
        <p:nvSpPr>
          <p:cNvPr id="16" name="Shape 14"/>
          <p:cNvSpPr/>
          <p:nvPr/>
        </p:nvSpPr>
        <p:spPr>
          <a:xfrm>
            <a:off x="548640" y="1965960"/>
            <a:ext cx="109728" cy="1097280"/>
          </a:xfrm>
          <a:prstGeom prst="rect">
            <a:avLst/>
          </a:prstGeom>
          <a:solidFill>
            <a:srgbClr val="0F8554"/>
          </a:solidFill>
          <a:ln/>
        </p:spPr>
        <p:txBody>
          <a:bodyPr/>
          <a:lstStyle/>
          <a:p>
            <a:endParaRPr lang="ko-KR" altLang="en-US"/>
          </a:p>
        </p:txBody>
      </p:sp>
      <p:sp>
        <p:nvSpPr>
          <p:cNvPr id="17" name="Text 15"/>
          <p:cNvSpPr/>
          <p:nvPr/>
        </p:nvSpPr>
        <p:spPr>
          <a:xfrm>
            <a:off x="822960" y="2103120"/>
            <a:ext cx="4572000" cy="228600"/>
          </a:xfrm>
          <a:prstGeom prst="rect">
            <a:avLst/>
          </a:prstGeom>
          <a:noFill/>
          <a:ln/>
        </p:spPr>
        <p:txBody>
          <a:bodyPr wrap="square" lIns="0" tIns="0" rIns="0" bIns="0" rtlCol="0" anchor="ctr"/>
          <a:lstStyle/>
          <a:p>
            <a:pPr marL="0" indent="0">
              <a:buNone/>
            </a:pPr>
            <a:r>
              <a:rPr lang="en-US" sz="900" b="1" kern="0" spc="400" dirty="0">
                <a:solidFill>
                  <a:srgbClr val="8AA9D1"/>
                </a:solidFill>
                <a:latin typeface="Pretendard" pitchFamily="34" charset="0"/>
                <a:ea typeface="Pretendard" pitchFamily="34" charset="-122"/>
                <a:cs typeface="Pretendard" pitchFamily="34" charset="-120"/>
              </a:rPr>
              <a:t>当前版本</a:t>
            </a:r>
            <a:endParaRPr lang="en-US" sz="900" dirty="0"/>
          </a:p>
        </p:txBody>
      </p:sp>
      <p:sp>
        <p:nvSpPr>
          <p:cNvPr id="18" name="Text 16"/>
          <p:cNvSpPr/>
          <p:nvPr/>
        </p:nvSpPr>
        <p:spPr>
          <a:xfrm>
            <a:off x="822960" y="2331720"/>
            <a:ext cx="2743200" cy="594360"/>
          </a:xfrm>
          <a:prstGeom prst="rect">
            <a:avLst/>
          </a:prstGeom>
          <a:noFill/>
          <a:ln/>
        </p:spPr>
        <p:txBody>
          <a:bodyPr wrap="square" lIns="0" tIns="0" rIns="0" bIns="0" rtlCol="0" anchor="ctr"/>
          <a:lstStyle/>
          <a:p>
            <a:pPr marL="0" indent="0">
              <a:buNone/>
            </a:pPr>
            <a:r>
              <a:rPr lang="en-US" sz="4200" b="1" dirty="0">
                <a:solidFill>
                  <a:srgbClr val="FFFFFF"/>
                </a:solidFill>
                <a:latin typeface="Pretendard" pitchFamily="34" charset="0"/>
                <a:ea typeface="Pretendard" pitchFamily="34" charset="-122"/>
                <a:cs typeface="Pretendard" pitchFamily="34" charset="-120"/>
              </a:rPr>
              <a:t>v2.0.1</a:t>
            </a:r>
            <a:endParaRPr lang="en-US" sz="4200" dirty="0"/>
          </a:p>
        </p:txBody>
      </p:sp>
      <p:sp>
        <p:nvSpPr>
          <p:cNvPr id="19" name="Text 17"/>
          <p:cNvSpPr/>
          <p:nvPr/>
        </p:nvSpPr>
        <p:spPr>
          <a:xfrm>
            <a:off x="3749040" y="2148840"/>
            <a:ext cx="1088136" cy="201168"/>
          </a:xfrm>
          <a:prstGeom prst="rect">
            <a:avLst/>
          </a:prstGeom>
          <a:noFill/>
          <a:ln/>
        </p:spPr>
        <p:txBody>
          <a:bodyPr wrap="square" lIns="0" tIns="0" rIns="0" bIns="0" rtlCol="0" anchor="ctr"/>
          <a:lstStyle/>
          <a:p>
            <a:pPr marL="0" indent="0">
              <a:buNone/>
            </a:pPr>
            <a:r>
              <a:rPr lang="en-US" sz="850" b="1" kern="0" spc="300" dirty="0">
                <a:solidFill>
                  <a:srgbClr val="8AA9D1"/>
                </a:solidFill>
                <a:latin typeface="Pretendard" pitchFamily="34" charset="0"/>
                <a:ea typeface="Pretendard" pitchFamily="34" charset="-122"/>
                <a:cs typeface="Pretendard" pitchFamily="34" charset="-120"/>
              </a:rPr>
              <a:t>发布</a:t>
            </a:r>
            <a:endParaRPr lang="en-US" sz="850" dirty="0"/>
          </a:p>
        </p:txBody>
      </p:sp>
      <p:sp>
        <p:nvSpPr>
          <p:cNvPr id="20" name="Text 18"/>
          <p:cNvSpPr/>
          <p:nvPr/>
        </p:nvSpPr>
        <p:spPr>
          <a:xfrm>
            <a:off x="3749040" y="2404872"/>
            <a:ext cx="1088136" cy="502920"/>
          </a:xfrm>
          <a:prstGeom prst="rect">
            <a:avLst/>
          </a:prstGeom>
          <a:noFill/>
          <a:ln/>
        </p:spPr>
        <p:txBody>
          <a:bodyPr wrap="square" lIns="0" tIns="0" rIns="0" bIns="0" rtlCol="0" anchor="t"/>
          <a:lstStyle/>
          <a:p>
            <a:pPr marL="0" indent="0">
              <a:buNone/>
            </a:pPr>
            <a:r>
              <a:rPr lang="en-US" sz="1400" b="1" dirty="0">
                <a:solidFill>
                  <a:srgbClr val="FFFFFF"/>
                </a:solidFill>
                <a:latin typeface="Pretendard" pitchFamily="34" charset="0"/>
                <a:ea typeface="Pretendard" pitchFamily="34" charset="-122"/>
                <a:cs typeface="Pretendard" pitchFamily="34" charset="-120"/>
              </a:rPr>
              <a:t>2025.12.31</a:t>
            </a:r>
            <a:endParaRPr lang="en-US" sz="1400" dirty="0"/>
          </a:p>
        </p:txBody>
      </p:sp>
      <p:sp>
        <p:nvSpPr>
          <p:cNvPr id="21" name="Text 19"/>
          <p:cNvSpPr/>
          <p:nvPr/>
        </p:nvSpPr>
        <p:spPr>
          <a:xfrm>
            <a:off x="4837176" y="2148840"/>
            <a:ext cx="1088136" cy="201168"/>
          </a:xfrm>
          <a:prstGeom prst="rect">
            <a:avLst/>
          </a:prstGeom>
          <a:noFill/>
          <a:ln/>
        </p:spPr>
        <p:txBody>
          <a:bodyPr wrap="square" lIns="0" tIns="0" rIns="0" bIns="0" rtlCol="0" anchor="ctr"/>
          <a:lstStyle/>
          <a:p>
            <a:pPr marL="0" indent="0">
              <a:buNone/>
            </a:pPr>
            <a:r>
              <a:rPr lang="en-US" sz="850" b="1" kern="0" spc="300" dirty="0">
                <a:solidFill>
                  <a:srgbClr val="8AA9D1"/>
                </a:solidFill>
                <a:latin typeface="Pretendard" pitchFamily="34" charset="0"/>
                <a:ea typeface="Pretendard" pitchFamily="34" charset="-122"/>
                <a:cs typeface="Pretendard" pitchFamily="34" charset="-120"/>
              </a:rPr>
              <a:t>作者</a:t>
            </a:r>
            <a:endParaRPr lang="en-US" sz="850" dirty="0"/>
          </a:p>
        </p:txBody>
      </p:sp>
      <p:sp>
        <p:nvSpPr>
          <p:cNvPr id="22" name="Text 20"/>
          <p:cNvSpPr/>
          <p:nvPr/>
        </p:nvSpPr>
        <p:spPr>
          <a:xfrm>
            <a:off x="4837176" y="2404872"/>
            <a:ext cx="1088136" cy="502920"/>
          </a:xfrm>
          <a:prstGeom prst="rect">
            <a:avLst/>
          </a:prstGeom>
          <a:noFill/>
          <a:ln/>
        </p:spPr>
        <p:txBody>
          <a:bodyPr wrap="square" lIns="0" tIns="0" rIns="0" bIns="0" rtlCol="0" anchor="t"/>
          <a:lstStyle/>
          <a:p>
            <a:pPr marL="0" indent="0">
              <a:buNone/>
            </a:pPr>
            <a:r>
              <a:rPr lang="en-US" sz="1400" b="1" dirty="0">
                <a:solidFill>
                  <a:srgbClr val="FFFFFF"/>
                </a:solidFill>
                <a:latin typeface="Pretendard" pitchFamily="34" charset="0"/>
                <a:ea typeface="Pretendard" pitchFamily="34" charset="-122"/>
                <a:cs typeface="Pretendard" pitchFamily="34" charset="-120"/>
              </a:rPr>
              <a:t>许雄</a:t>
            </a:r>
            <a:endParaRPr lang="en-US" sz="1400" dirty="0"/>
          </a:p>
        </p:txBody>
      </p:sp>
      <p:sp>
        <p:nvSpPr>
          <p:cNvPr id="23" name="Text 21"/>
          <p:cNvSpPr/>
          <p:nvPr/>
        </p:nvSpPr>
        <p:spPr>
          <a:xfrm>
            <a:off x="5925312" y="2148840"/>
            <a:ext cx="1088136" cy="201168"/>
          </a:xfrm>
          <a:prstGeom prst="rect">
            <a:avLst/>
          </a:prstGeom>
          <a:noFill/>
          <a:ln/>
        </p:spPr>
        <p:txBody>
          <a:bodyPr wrap="square" lIns="0" tIns="0" rIns="0" bIns="0" rtlCol="0" anchor="ctr"/>
          <a:lstStyle/>
          <a:p>
            <a:pPr marL="0" indent="0">
              <a:buNone/>
            </a:pPr>
            <a:r>
              <a:rPr lang="en-US" sz="850" b="1" kern="0" spc="300" dirty="0">
                <a:solidFill>
                  <a:srgbClr val="8AA9D1"/>
                </a:solidFill>
                <a:latin typeface="Pretendard" pitchFamily="34" charset="0"/>
                <a:ea typeface="Pretendard" pitchFamily="34" charset="-122"/>
                <a:cs typeface="Pretendard" pitchFamily="34" charset="-120"/>
              </a:rPr>
              <a:t>状态</a:t>
            </a:r>
            <a:endParaRPr lang="en-US" sz="850" dirty="0"/>
          </a:p>
        </p:txBody>
      </p:sp>
      <p:sp>
        <p:nvSpPr>
          <p:cNvPr id="24" name="Text 22"/>
          <p:cNvSpPr/>
          <p:nvPr/>
        </p:nvSpPr>
        <p:spPr>
          <a:xfrm>
            <a:off x="5925312" y="2404872"/>
            <a:ext cx="1088136" cy="502920"/>
          </a:xfrm>
          <a:prstGeom prst="rect">
            <a:avLst/>
          </a:prstGeom>
          <a:noFill/>
          <a:ln/>
        </p:spPr>
        <p:txBody>
          <a:bodyPr wrap="square" lIns="0" tIns="0" rIns="0" bIns="0" rtlCol="0" anchor="t"/>
          <a:lstStyle/>
          <a:p>
            <a:pPr marL="0" indent="0">
              <a:buNone/>
            </a:pPr>
            <a:r>
              <a:rPr lang="en-US" sz="1400" b="1" dirty="0">
                <a:solidFill>
                  <a:srgbClr val="FFFFFF"/>
                </a:solidFill>
                <a:latin typeface="Pretendard" pitchFamily="34" charset="0"/>
                <a:ea typeface="Pretendard" pitchFamily="34" charset="-122"/>
                <a:cs typeface="Pretendard" pitchFamily="34" charset="-120"/>
              </a:rPr>
              <a:t>已发布</a:t>
            </a:r>
            <a:endParaRPr lang="en-US" sz="1400" dirty="0"/>
          </a:p>
        </p:txBody>
      </p:sp>
      <p:sp>
        <p:nvSpPr>
          <p:cNvPr id="25" name="Text 23"/>
          <p:cNvSpPr/>
          <p:nvPr/>
        </p:nvSpPr>
        <p:spPr>
          <a:xfrm>
            <a:off x="548640" y="3200400"/>
            <a:ext cx="6464808" cy="274320"/>
          </a:xfrm>
          <a:prstGeom prst="rect">
            <a:avLst/>
          </a:prstGeom>
          <a:noFill/>
          <a:ln/>
        </p:spPr>
        <p:txBody>
          <a:bodyPr wrap="square" lIns="0" tIns="0" rIns="0" bIns="0" rtlCol="0" anchor="ctr"/>
          <a:lstStyle/>
          <a:p>
            <a:pPr marL="0" indent="0">
              <a:buNone/>
            </a:pPr>
            <a:r>
              <a:rPr lang="en-US" sz="1000" b="1" kern="0" spc="400" dirty="0">
                <a:solidFill>
                  <a:srgbClr val="4A6FA5"/>
                </a:solidFill>
                <a:latin typeface="Pretendard" pitchFamily="34" charset="0"/>
                <a:ea typeface="Pretendard" pitchFamily="34" charset="-122"/>
                <a:cs typeface="Pretendard" pitchFamily="34" charset="-120"/>
              </a:rPr>
              <a:t>CHANGE TYPES · 变更类型</a:t>
            </a:r>
            <a:endParaRPr lang="en-US" sz="1000" dirty="0"/>
          </a:p>
        </p:txBody>
      </p:sp>
      <p:sp>
        <p:nvSpPr>
          <p:cNvPr id="26" name="Shape 24"/>
          <p:cNvSpPr/>
          <p:nvPr/>
        </p:nvSpPr>
        <p:spPr>
          <a:xfrm>
            <a:off x="548640" y="3493008"/>
            <a:ext cx="914400" cy="27432"/>
          </a:xfrm>
          <a:prstGeom prst="rect">
            <a:avLst/>
          </a:prstGeom>
          <a:solidFill>
            <a:srgbClr val="1B2A41"/>
          </a:solidFill>
          <a:ln/>
        </p:spPr>
        <p:txBody>
          <a:bodyPr/>
          <a:lstStyle/>
          <a:p>
            <a:endParaRPr lang="ko-KR" altLang="en-US"/>
          </a:p>
        </p:txBody>
      </p:sp>
      <p:sp>
        <p:nvSpPr>
          <p:cNvPr id="27" name="Shape 25"/>
          <p:cNvSpPr/>
          <p:nvPr/>
        </p:nvSpPr>
        <p:spPr>
          <a:xfrm>
            <a:off x="548640" y="3675888"/>
            <a:ext cx="1547622" cy="502920"/>
          </a:xfrm>
          <a:prstGeom prst="rect">
            <a:avLst/>
          </a:prstGeom>
          <a:solidFill>
            <a:srgbClr val="F4F6F8"/>
          </a:solidFill>
          <a:ln/>
        </p:spPr>
        <p:txBody>
          <a:bodyPr/>
          <a:lstStyle/>
          <a:p>
            <a:endParaRPr lang="ko-KR" altLang="en-US"/>
          </a:p>
        </p:txBody>
      </p:sp>
      <p:sp>
        <p:nvSpPr>
          <p:cNvPr id="28" name="Shape 26"/>
          <p:cNvSpPr/>
          <p:nvPr/>
        </p:nvSpPr>
        <p:spPr>
          <a:xfrm>
            <a:off x="548640" y="3675888"/>
            <a:ext cx="502920" cy="502920"/>
          </a:xfrm>
          <a:prstGeom prst="rect">
            <a:avLst/>
          </a:prstGeom>
          <a:solidFill>
            <a:srgbClr val="0F8554"/>
          </a:solidFill>
          <a:ln/>
        </p:spPr>
        <p:txBody>
          <a:bodyPr/>
          <a:lstStyle/>
          <a:p>
            <a:endParaRPr lang="ko-KR" altLang="en-US"/>
          </a:p>
        </p:txBody>
      </p:sp>
      <p:sp>
        <p:nvSpPr>
          <p:cNvPr id="29" name="Text 27"/>
          <p:cNvSpPr/>
          <p:nvPr/>
        </p:nvSpPr>
        <p:spPr>
          <a:xfrm>
            <a:off x="548640" y="3675888"/>
            <a:ext cx="502920" cy="502920"/>
          </a:xfrm>
          <a:prstGeom prst="rect">
            <a:avLst/>
          </a:prstGeom>
          <a:noFill/>
          <a:ln/>
        </p:spPr>
        <p:txBody>
          <a:bodyPr wrap="square" lIns="0" tIns="0" rIns="0" bIns="0" rtlCol="0" anchor="ctr"/>
          <a:lstStyle/>
          <a:p>
            <a:pPr marL="0" indent="0" algn="ctr">
              <a:buNone/>
            </a:pPr>
            <a:r>
              <a:rPr lang="en-US" sz="1000" b="1" kern="0" spc="200" dirty="0">
                <a:solidFill>
                  <a:srgbClr val="FFFFFF"/>
                </a:solidFill>
                <a:latin typeface="Pretendard" pitchFamily="34" charset="0"/>
                <a:ea typeface="Pretendard" pitchFamily="34" charset="-122"/>
                <a:cs typeface="Pretendard" pitchFamily="34" charset="-120"/>
              </a:rPr>
              <a:t>NEW</a:t>
            </a:r>
            <a:endParaRPr lang="en-US" sz="1000" dirty="0"/>
          </a:p>
        </p:txBody>
      </p:sp>
      <p:sp>
        <p:nvSpPr>
          <p:cNvPr id="30" name="Text 28"/>
          <p:cNvSpPr/>
          <p:nvPr/>
        </p:nvSpPr>
        <p:spPr>
          <a:xfrm>
            <a:off x="1143000" y="3675888"/>
            <a:ext cx="861822" cy="50292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新增</a:t>
            </a:r>
            <a:endParaRPr lang="en-US" sz="1050" dirty="0"/>
          </a:p>
        </p:txBody>
      </p:sp>
      <p:sp>
        <p:nvSpPr>
          <p:cNvPr id="31" name="Shape 29"/>
          <p:cNvSpPr/>
          <p:nvPr/>
        </p:nvSpPr>
        <p:spPr>
          <a:xfrm>
            <a:off x="2187702" y="3675888"/>
            <a:ext cx="1547622" cy="502920"/>
          </a:xfrm>
          <a:prstGeom prst="rect">
            <a:avLst/>
          </a:prstGeom>
          <a:solidFill>
            <a:srgbClr val="F4F6F8"/>
          </a:solidFill>
          <a:ln/>
        </p:spPr>
        <p:txBody>
          <a:bodyPr/>
          <a:lstStyle/>
          <a:p>
            <a:endParaRPr lang="ko-KR" altLang="en-US"/>
          </a:p>
        </p:txBody>
      </p:sp>
      <p:sp>
        <p:nvSpPr>
          <p:cNvPr id="32" name="Shape 30"/>
          <p:cNvSpPr/>
          <p:nvPr/>
        </p:nvSpPr>
        <p:spPr>
          <a:xfrm>
            <a:off x="2187702" y="3675888"/>
            <a:ext cx="502920" cy="502920"/>
          </a:xfrm>
          <a:prstGeom prst="rect">
            <a:avLst/>
          </a:prstGeom>
          <a:solidFill>
            <a:srgbClr val="005EB8"/>
          </a:solidFill>
          <a:ln/>
        </p:spPr>
        <p:txBody>
          <a:bodyPr/>
          <a:lstStyle/>
          <a:p>
            <a:endParaRPr lang="ko-KR" altLang="en-US"/>
          </a:p>
        </p:txBody>
      </p:sp>
      <p:sp>
        <p:nvSpPr>
          <p:cNvPr id="33" name="Text 31"/>
          <p:cNvSpPr/>
          <p:nvPr/>
        </p:nvSpPr>
        <p:spPr>
          <a:xfrm>
            <a:off x="2187702" y="3675888"/>
            <a:ext cx="502920" cy="502920"/>
          </a:xfrm>
          <a:prstGeom prst="rect">
            <a:avLst/>
          </a:prstGeom>
          <a:noFill/>
          <a:ln/>
        </p:spPr>
        <p:txBody>
          <a:bodyPr wrap="square" lIns="0" tIns="0" rIns="0" bIns="0" rtlCol="0" anchor="ctr"/>
          <a:lstStyle/>
          <a:p>
            <a:pPr marL="0" indent="0" algn="ctr">
              <a:buNone/>
            </a:pPr>
            <a:r>
              <a:rPr lang="en-US" sz="1000" b="1" kern="0" spc="200" dirty="0">
                <a:solidFill>
                  <a:srgbClr val="FFFFFF"/>
                </a:solidFill>
                <a:latin typeface="Pretendard" pitchFamily="34" charset="0"/>
                <a:ea typeface="Pretendard" pitchFamily="34" charset="-122"/>
                <a:cs typeface="Pretendard" pitchFamily="34" charset="-120"/>
              </a:rPr>
              <a:t>MOD</a:t>
            </a:r>
            <a:endParaRPr lang="en-US" sz="1000" dirty="0"/>
          </a:p>
        </p:txBody>
      </p:sp>
      <p:sp>
        <p:nvSpPr>
          <p:cNvPr id="34" name="Text 32"/>
          <p:cNvSpPr/>
          <p:nvPr/>
        </p:nvSpPr>
        <p:spPr>
          <a:xfrm>
            <a:off x="2782062" y="3675888"/>
            <a:ext cx="861822" cy="50292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修改 / 更新</a:t>
            </a:r>
            <a:endParaRPr lang="en-US" sz="1050" dirty="0"/>
          </a:p>
        </p:txBody>
      </p:sp>
      <p:sp>
        <p:nvSpPr>
          <p:cNvPr id="35" name="Shape 33"/>
          <p:cNvSpPr/>
          <p:nvPr/>
        </p:nvSpPr>
        <p:spPr>
          <a:xfrm>
            <a:off x="3826764" y="3675888"/>
            <a:ext cx="1547622" cy="502920"/>
          </a:xfrm>
          <a:prstGeom prst="rect">
            <a:avLst/>
          </a:prstGeom>
          <a:solidFill>
            <a:srgbClr val="F4F6F8"/>
          </a:solidFill>
          <a:ln/>
        </p:spPr>
        <p:txBody>
          <a:bodyPr/>
          <a:lstStyle/>
          <a:p>
            <a:endParaRPr lang="ko-KR" altLang="en-US"/>
          </a:p>
        </p:txBody>
      </p:sp>
      <p:sp>
        <p:nvSpPr>
          <p:cNvPr id="36" name="Shape 34"/>
          <p:cNvSpPr/>
          <p:nvPr/>
        </p:nvSpPr>
        <p:spPr>
          <a:xfrm>
            <a:off x="3826764" y="3675888"/>
            <a:ext cx="502920" cy="502920"/>
          </a:xfrm>
          <a:prstGeom prst="rect">
            <a:avLst/>
          </a:prstGeom>
          <a:solidFill>
            <a:srgbClr val="FF8200"/>
          </a:solidFill>
          <a:ln/>
        </p:spPr>
        <p:txBody>
          <a:bodyPr/>
          <a:lstStyle/>
          <a:p>
            <a:endParaRPr lang="ko-KR" altLang="en-US"/>
          </a:p>
        </p:txBody>
      </p:sp>
      <p:sp>
        <p:nvSpPr>
          <p:cNvPr id="37" name="Text 35"/>
          <p:cNvSpPr/>
          <p:nvPr/>
        </p:nvSpPr>
        <p:spPr>
          <a:xfrm>
            <a:off x="3826764" y="3675888"/>
            <a:ext cx="502920" cy="502920"/>
          </a:xfrm>
          <a:prstGeom prst="rect">
            <a:avLst/>
          </a:prstGeom>
          <a:noFill/>
          <a:ln/>
        </p:spPr>
        <p:txBody>
          <a:bodyPr wrap="square" lIns="0" tIns="0" rIns="0" bIns="0" rtlCol="0" anchor="ctr"/>
          <a:lstStyle/>
          <a:p>
            <a:pPr marL="0" indent="0" algn="ctr">
              <a:buNone/>
            </a:pPr>
            <a:r>
              <a:rPr lang="en-US" sz="1000" b="1" kern="0" spc="200" dirty="0">
                <a:solidFill>
                  <a:srgbClr val="FFFFFF"/>
                </a:solidFill>
                <a:latin typeface="Pretendard" pitchFamily="34" charset="0"/>
                <a:ea typeface="Pretendard" pitchFamily="34" charset="-122"/>
                <a:cs typeface="Pretendard" pitchFamily="34" charset="-120"/>
              </a:rPr>
              <a:t>FIX</a:t>
            </a:r>
            <a:endParaRPr lang="en-US" sz="1000" dirty="0"/>
          </a:p>
        </p:txBody>
      </p:sp>
      <p:sp>
        <p:nvSpPr>
          <p:cNvPr id="38" name="Text 36"/>
          <p:cNvSpPr/>
          <p:nvPr/>
        </p:nvSpPr>
        <p:spPr>
          <a:xfrm>
            <a:off x="4421124" y="3675888"/>
            <a:ext cx="861822" cy="50292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错误修正</a:t>
            </a:r>
            <a:endParaRPr lang="en-US" sz="1050" dirty="0"/>
          </a:p>
        </p:txBody>
      </p:sp>
      <p:sp>
        <p:nvSpPr>
          <p:cNvPr id="39" name="Shape 37"/>
          <p:cNvSpPr/>
          <p:nvPr/>
        </p:nvSpPr>
        <p:spPr>
          <a:xfrm>
            <a:off x="5465826" y="3675888"/>
            <a:ext cx="1547622" cy="502920"/>
          </a:xfrm>
          <a:prstGeom prst="rect">
            <a:avLst/>
          </a:prstGeom>
          <a:solidFill>
            <a:srgbClr val="F4F6F8"/>
          </a:solidFill>
          <a:ln/>
        </p:spPr>
        <p:txBody>
          <a:bodyPr/>
          <a:lstStyle/>
          <a:p>
            <a:endParaRPr lang="ko-KR" altLang="en-US"/>
          </a:p>
        </p:txBody>
      </p:sp>
      <p:sp>
        <p:nvSpPr>
          <p:cNvPr id="40" name="Shape 38"/>
          <p:cNvSpPr/>
          <p:nvPr/>
        </p:nvSpPr>
        <p:spPr>
          <a:xfrm>
            <a:off x="5465826" y="3675888"/>
            <a:ext cx="502920" cy="502920"/>
          </a:xfrm>
          <a:prstGeom prst="rect">
            <a:avLst/>
          </a:prstGeom>
          <a:solidFill>
            <a:srgbClr val="C8102E"/>
          </a:solidFill>
          <a:ln/>
        </p:spPr>
        <p:txBody>
          <a:bodyPr/>
          <a:lstStyle/>
          <a:p>
            <a:endParaRPr lang="ko-KR" altLang="en-US"/>
          </a:p>
        </p:txBody>
      </p:sp>
      <p:sp>
        <p:nvSpPr>
          <p:cNvPr id="41" name="Text 39"/>
          <p:cNvSpPr/>
          <p:nvPr/>
        </p:nvSpPr>
        <p:spPr>
          <a:xfrm>
            <a:off x="5465826" y="3675888"/>
            <a:ext cx="502920" cy="502920"/>
          </a:xfrm>
          <a:prstGeom prst="rect">
            <a:avLst/>
          </a:prstGeom>
          <a:noFill/>
          <a:ln/>
        </p:spPr>
        <p:txBody>
          <a:bodyPr wrap="square" lIns="0" tIns="0" rIns="0" bIns="0" rtlCol="0" anchor="ctr"/>
          <a:lstStyle/>
          <a:p>
            <a:pPr marL="0" indent="0" algn="ctr">
              <a:buNone/>
            </a:pPr>
            <a:r>
              <a:rPr lang="en-US" sz="1000" b="1" kern="0" spc="200" dirty="0">
                <a:solidFill>
                  <a:srgbClr val="FFFFFF"/>
                </a:solidFill>
                <a:latin typeface="Pretendard" pitchFamily="34" charset="0"/>
                <a:ea typeface="Pretendard" pitchFamily="34" charset="-122"/>
                <a:cs typeface="Pretendard" pitchFamily="34" charset="-120"/>
              </a:rPr>
              <a:t>DEL</a:t>
            </a:r>
            <a:endParaRPr lang="en-US" sz="1000" dirty="0"/>
          </a:p>
        </p:txBody>
      </p:sp>
      <p:sp>
        <p:nvSpPr>
          <p:cNvPr id="42" name="Text 40"/>
          <p:cNvSpPr/>
          <p:nvPr/>
        </p:nvSpPr>
        <p:spPr>
          <a:xfrm>
            <a:off x="6060186" y="3675888"/>
            <a:ext cx="861822" cy="502920"/>
          </a:xfrm>
          <a:prstGeom prst="rect">
            <a:avLst/>
          </a:prstGeom>
          <a:noFill/>
          <a:ln/>
        </p:spPr>
        <p:txBody>
          <a:bodyPr wrap="square" lIns="0" tIns="0" rIns="0" bIns="0" rtlCol="0" anchor="ctr"/>
          <a:lstStyle/>
          <a:p>
            <a:pPr marL="0" indent="0">
              <a:buNone/>
            </a:pPr>
            <a:r>
              <a:rPr lang="en-US" sz="1050" b="1" dirty="0">
                <a:solidFill>
                  <a:srgbClr val="1F2937"/>
                </a:solidFill>
                <a:latin typeface="Pretendard" pitchFamily="34" charset="0"/>
                <a:ea typeface="Pretendard" pitchFamily="34" charset="-122"/>
                <a:cs typeface="Pretendard" pitchFamily="34" charset="-120"/>
              </a:rPr>
              <a:t>删除</a:t>
            </a:r>
            <a:endParaRPr lang="en-US" sz="1050" dirty="0"/>
          </a:p>
        </p:txBody>
      </p:sp>
      <p:sp>
        <p:nvSpPr>
          <p:cNvPr id="43" name="Shape 41"/>
          <p:cNvSpPr/>
          <p:nvPr/>
        </p:nvSpPr>
        <p:spPr>
          <a:xfrm>
            <a:off x="548640" y="4389120"/>
            <a:ext cx="6464808" cy="347472"/>
          </a:xfrm>
          <a:prstGeom prst="rect">
            <a:avLst/>
          </a:prstGeom>
          <a:solidFill>
            <a:srgbClr val="1B2A41"/>
          </a:solidFill>
          <a:ln/>
        </p:spPr>
        <p:txBody>
          <a:bodyPr/>
          <a:lstStyle/>
          <a:p>
            <a:endParaRPr lang="ko-KR" altLang="en-US"/>
          </a:p>
        </p:txBody>
      </p:sp>
      <p:sp>
        <p:nvSpPr>
          <p:cNvPr id="44" name="Text 42"/>
          <p:cNvSpPr/>
          <p:nvPr/>
        </p:nvSpPr>
        <p:spPr>
          <a:xfrm>
            <a:off x="640080" y="4389120"/>
            <a:ext cx="36576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编号</a:t>
            </a:r>
            <a:endParaRPr lang="en-US" sz="850" dirty="0"/>
          </a:p>
        </p:txBody>
      </p:sp>
      <p:sp>
        <p:nvSpPr>
          <p:cNvPr id="45" name="Text 43"/>
          <p:cNvSpPr/>
          <p:nvPr/>
        </p:nvSpPr>
        <p:spPr>
          <a:xfrm>
            <a:off x="1051560" y="4389120"/>
            <a:ext cx="77724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版本</a:t>
            </a:r>
            <a:endParaRPr lang="en-US" sz="850" dirty="0"/>
          </a:p>
        </p:txBody>
      </p:sp>
      <p:sp>
        <p:nvSpPr>
          <p:cNvPr id="46" name="Text 44"/>
          <p:cNvSpPr/>
          <p:nvPr/>
        </p:nvSpPr>
        <p:spPr>
          <a:xfrm>
            <a:off x="1874520" y="4389120"/>
            <a:ext cx="100584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日期</a:t>
            </a:r>
            <a:endParaRPr lang="en-US" sz="850" dirty="0"/>
          </a:p>
        </p:txBody>
      </p:sp>
      <p:sp>
        <p:nvSpPr>
          <p:cNvPr id="47" name="Text 45"/>
          <p:cNvSpPr/>
          <p:nvPr/>
        </p:nvSpPr>
        <p:spPr>
          <a:xfrm>
            <a:off x="2926080" y="4389120"/>
            <a:ext cx="64008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类型</a:t>
            </a:r>
            <a:endParaRPr lang="en-US" sz="850" dirty="0"/>
          </a:p>
        </p:txBody>
      </p:sp>
      <p:sp>
        <p:nvSpPr>
          <p:cNvPr id="48" name="Text 46"/>
          <p:cNvSpPr/>
          <p:nvPr/>
        </p:nvSpPr>
        <p:spPr>
          <a:xfrm>
            <a:off x="3611880" y="4389120"/>
            <a:ext cx="2624328"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说明</a:t>
            </a:r>
            <a:endParaRPr lang="en-US" sz="850" dirty="0"/>
          </a:p>
        </p:txBody>
      </p:sp>
      <p:sp>
        <p:nvSpPr>
          <p:cNvPr id="49" name="Text 47"/>
          <p:cNvSpPr/>
          <p:nvPr/>
        </p:nvSpPr>
        <p:spPr>
          <a:xfrm>
            <a:off x="6144768" y="4389120"/>
            <a:ext cx="73152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作者</a:t>
            </a:r>
            <a:endParaRPr lang="en-US" sz="850" dirty="0"/>
          </a:p>
        </p:txBody>
      </p:sp>
      <p:sp>
        <p:nvSpPr>
          <p:cNvPr id="50" name="Shape 48"/>
          <p:cNvSpPr/>
          <p:nvPr/>
        </p:nvSpPr>
        <p:spPr>
          <a:xfrm>
            <a:off x="548640" y="4736592"/>
            <a:ext cx="6464808" cy="384048"/>
          </a:xfrm>
          <a:prstGeom prst="rect">
            <a:avLst/>
          </a:prstGeom>
          <a:solidFill>
            <a:srgbClr val="FFFFFF"/>
          </a:solidFill>
          <a:ln w="3810">
            <a:solidFill>
              <a:srgbClr val="DDE3EA"/>
            </a:solidFill>
            <a:prstDash val="solid"/>
          </a:ln>
        </p:spPr>
        <p:txBody>
          <a:bodyPr/>
          <a:lstStyle/>
          <a:p>
            <a:endParaRPr lang="ko-KR" altLang="en-US"/>
          </a:p>
        </p:txBody>
      </p:sp>
      <p:sp>
        <p:nvSpPr>
          <p:cNvPr id="51" name="Shape 49"/>
          <p:cNvSpPr/>
          <p:nvPr/>
        </p:nvSpPr>
        <p:spPr>
          <a:xfrm>
            <a:off x="548640" y="4736592"/>
            <a:ext cx="45720" cy="384048"/>
          </a:xfrm>
          <a:prstGeom prst="rect">
            <a:avLst/>
          </a:prstGeom>
          <a:solidFill>
            <a:srgbClr val="0F8554"/>
          </a:solidFill>
          <a:ln/>
        </p:spPr>
        <p:txBody>
          <a:bodyPr/>
          <a:lstStyle/>
          <a:p>
            <a:endParaRPr lang="ko-KR" altLang="en-US"/>
          </a:p>
        </p:txBody>
      </p:sp>
      <p:sp>
        <p:nvSpPr>
          <p:cNvPr id="52" name="Text 50"/>
          <p:cNvSpPr/>
          <p:nvPr/>
        </p:nvSpPr>
        <p:spPr>
          <a:xfrm>
            <a:off x="640080" y="4736592"/>
            <a:ext cx="365760" cy="384048"/>
          </a:xfrm>
          <a:prstGeom prst="rect">
            <a:avLst/>
          </a:prstGeom>
          <a:noFill/>
          <a:ln/>
        </p:spPr>
        <p:txBody>
          <a:bodyPr wrap="square" lIns="0" tIns="0" rIns="0" bIns="0" rtlCol="0" anchor="ctr"/>
          <a:lstStyle/>
          <a:p>
            <a:pPr marL="0" indent="0">
              <a:buNone/>
            </a:pPr>
            <a:r>
              <a:rPr lang="en-US" sz="900" b="1" dirty="0">
                <a:solidFill>
                  <a:srgbClr val="6B7280"/>
                </a:solidFill>
                <a:latin typeface="Pretendard" pitchFamily="34" charset="0"/>
                <a:ea typeface="Pretendard" pitchFamily="34" charset="-122"/>
                <a:cs typeface="Pretendard" pitchFamily="34" charset="-120"/>
              </a:rPr>
              <a:t>03</a:t>
            </a:r>
            <a:endParaRPr lang="en-US" sz="900" dirty="0"/>
          </a:p>
        </p:txBody>
      </p:sp>
      <p:sp>
        <p:nvSpPr>
          <p:cNvPr id="53" name="Text 51"/>
          <p:cNvSpPr/>
          <p:nvPr/>
        </p:nvSpPr>
        <p:spPr>
          <a:xfrm>
            <a:off x="1051560" y="4736592"/>
            <a:ext cx="777240" cy="384048"/>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2.0.1</a:t>
            </a:r>
            <a:endParaRPr lang="en-US" sz="1100" dirty="0"/>
          </a:p>
        </p:txBody>
      </p:sp>
      <p:sp>
        <p:nvSpPr>
          <p:cNvPr id="54" name="Text 52"/>
          <p:cNvSpPr/>
          <p:nvPr/>
        </p:nvSpPr>
        <p:spPr>
          <a:xfrm>
            <a:off x="1874520" y="4736592"/>
            <a:ext cx="1005840" cy="384048"/>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2025.12.31</a:t>
            </a:r>
            <a:endParaRPr lang="en-US" sz="900" dirty="0"/>
          </a:p>
        </p:txBody>
      </p:sp>
      <p:sp>
        <p:nvSpPr>
          <p:cNvPr id="55" name="Shape 53"/>
          <p:cNvSpPr/>
          <p:nvPr/>
        </p:nvSpPr>
        <p:spPr>
          <a:xfrm>
            <a:off x="2926080" y="4828032"/>
            <a:ext cx="502920" cy="201168"/>
          </a:xfrm>
          <a:prstGeom prst="rect">
            <a:avLst/>
          </a:prstGeom>
          <a:solidFill>
            <a:srgbClr val="005EB8"/>
          </a:solidFill>
          <a:ln/>
        </p:spPr>
        <p:txBody>
          <a:bodyPr/>
          <a:lstStyle/>
          <a:p>
            <a:endParaRPr lang="ko-KR" altLang="en-US"/>
          </a:p>
        </p:txBody>
      </p:sp>
      <p:sp>
        <p:nvSpPr>
          <p:cNvPr id="56" name="Text 54"/>
          <p:cNvSpPr/>
          <p:nvPr/>
        </p:nvSpPr>
        <p:spPr>
          <a:xfrm>
            <a:off x="2926080" y="4828032"/>
            <a:ext cx="502920" cy="201168"/>
          </a:xfrm>
          <a:prstGeom prst="rect">
            <a:avLst/>
          </a:prstGeom>
          <a:noFill/>
          <a:ln/>
        </p:spPr>
        <p:txBody>
          <a:bodyPr wrap="square" lIns="0" tIns="0" rIns="0" bIns="0" rtlCol="0" anchor="ctr"/>
          <a:lstStyle/>
          <a:p>
            <a:pPr marL="0" indent="0" algn="ctr">
              <a:buNone/>
            </a:pPr>
            <a:r>
              <a:rPr lang="en-US" sz="800" b="1" kern="0" spc="200" dirty="0">
                <a:solidFill>
                  <a:srgbClr val="FFFFFF"/>
                </a:solidFill>
                <a:latin typeface="Pretendard" pitchFamily="34" charset="0"/>
                <a:ea typeface="Pretendard" pitchFamily="34" charset="-122"/>
                <a:cs typeface="Pretendard" pitchFamily="34" charset="-120"/>
              </a:rPr>
              <a:t>MOD</a:t>
            </a:r>
            <a:endParaRPr lang="en-US" sz="800" dirty="0"/>
          </a:p>
        </p:txBody>
      </p:sp>
      <p:sp>
        <p:nvSpPr>
          <p:cNvPr id="57" name="Text 55"/>
          <p:cNvSpPr/>
          <p:nvPr/>
        </p:nvSpPr>
        <p:spPr>
          <a:xfrm>
            <a:off x="3611880" y="4736592"/>
            <a:ext cx="2313432" cy="384048"/>
          </a:xfrm>
          <a:prstGeom prst="rect">
            <a:avLst/>
          </a:prstGeom>
          <a:noFill/>
          <a:ln/>
        </p:spPr>
        <p:txBody>
          <a:bodyPr wrap="square" lIns="0" tIns="0" rIns="0" bIns="0" rtlCol="0" anchor="ctr"/>
          <a:lstStyle/>
          <a:p>
            <a:pPr marL="0" indent="0">
              <a:buNone/>
            </a:pPr>
            <a:r>
              <a:rPr lang="ko-KR" altLang="en-US" sz="900" dirty="0">
                <a:solidFill>
                  <a:srgbClr val="1F2937"/>
                </a:solidFill>
                <a:latin typeface="Pretendard" pitchFamily="34" charset="0"/>
                <a:ea typeface="Pretendard" pitchFamily="34" charset="-122"/>
                <a:cs typeface="Pretendard" pitchFamily="34" charset="-120"/>
              </a:rPr>
              <a:t>整体设计及布局变更</a:t>
            </a:r>
            <a:endParaRPr lang="en-US" sz="900" dirty="0"/>
          </a:p>
        </p:txBody>
      </p:sp>
      <p:sp>
        <p:nvSpPr>
          <p:cNvPr id="58" name="Text 56"/>
          <p:cNvSpPr/>
          <p:nvPr/>
        </p:nvSpPr>
        <p:spPr>
          <a:xfrm>
            <a:off x="6144768" y="4736592"/>
            <a:ext cx="731520" cy="384048"/>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许雄</a:t>
            </a:r>
            <a:endParaRPr lang="en-US" sz="900" dirty="0"/>
          </a:p>
        </p:txBody>
      </p:sp>
      <p:sp>
        <p:nvSpPr>
          <p:cNvPr id="59" name="Shape 57"/>
          <p:cNvSpPr/>
          <p:nvPr/>
        </p:nvSpPr>
        <p:spPr>
          <a:xfrm>
            <a:off x="548640" y="5120640"/>
            <a:ext cx="6464808" cy="384048"/>
          </a:xfrm>
          <a:prstGeom prst="rect">
            <a:avLst/>
          </a:prstGeom>
          <a:solidFill>
            <a:srgbClr val="FAFBFC"/>
          </a:solidFill>
          <a:ln w="3810">
            <a:solidFill>
              <a:srgbClr val="DDE3EA"/>
            </a:solidFill>
            <a:prstDash val="solid"/>
          </a:ln>
        </p:spPr>
        <p:txBody>
          <a:bodyPr/>
          <a:lstStyle/>
          <a:p>
            <a:endParaRPr lang="ko-KR" altLang="en-US"/>
          </a:p>
        </p:txBody>
      </p:sp>
      <p:sp>
        <p:nvSpPr>
          <p:cNvPr id="60" name="Text 58"/>
          <p:cNvSpPr/>
          <p:nvPr/>
        </p:nvSpPr>
        <p:spPr>
          <a:xfrm>
            <a:off x="640080" y="5120640"/>
            <a:ext cx="365760" cy="384048"/>
          </a:xfrm>
          <a:prstGeom prst="rect">
            <a:avLst/>
          </a:prstGeom>
          <a:noFill/>
          <a:ln/>
        </p:spPr>
        <p:txBody>
          <a:bodyPr wrap="square" lIns="0" tIns="0" rIns="0" bIns="0" rtlCol="0" anchor="ctr"/>
          <a:lstStyle/>
          <a:p>
            <a:pPr marL="0" indent="0">
              <a:buNone/>
            </a:pPr>
            <a:r>
              <a:rPr lang="en-US" sz="900" b="1" dirty="0">
                <a:solidFill>
                  <a:srgbClr val="6B7280"/>
                </a:solidFill>
                <a:latin typeface="Pretendard" pitchFamily="34" charset="0"/>
                <a:ea typeface="Pretendard" pitchFamily="34" charset="-122"/>
                <a:cs typeface="Pretendard" pitchFamily="34" charset="-120"/>
              </a:rPr>
              <a:t>02</a:t>
            </a:r>
            <a:endParaRPr lang="en-US" sz="900" dirty="0"/>
          </a:p>
        </p:txBody>
      </p:sp>
      <p:sp>
        <p:nvSpPr>
          <p:cNvPr id="61" name="Text 59"/>
          <p:cNvSpPr/>
          <p:nvPr/>
        </p:nvSpPr>
        <p:spPr>
          <a:xfrm>
            <a:off x="1051560" y="5120640"/>
            <a:ext cx="777240" cy="384048"/>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1.0.2</a:t>
            </a:r>
            <a:endParaRPr lang="en-US" sz="1100" dirty="0"/>
          </a:p>
        </p:txBody>
      </p:sp>
      <p:sp>
        <p:nvSpPr>
          <p:cNvPr id="62" name="Text 60"/>
          <p:cNvSpPr/>
          <p:nvPr/>
        </p:nvSpPr>
        <p:spPr>
          <a:xfrm>
            <a:off x="1874520" y="5120640"/>
            <a:ext cx="1005840" cy="384048"/>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2025.08.15</a:t>
            </a:r>
            <a:endParaRPr lang="en-US" sz="900" dirty="0"/>
          </a:p>
        </p:txBody>
      </p:sp>
      <p:sp>
        <p:nvSpPr>
          <p:cNvPr id="63" name="Shape 61"/>
          <p:cNvSpPr/>
          <p:nvPr/>
        </p:nvSpPr>
        <p:spPr>
          <a:xfrm>
            <a:off x="2926080" y="5212080"/>
            <a:ext cx="502920" cy="201168"/>
          </a:xfrm>
          <a:prstGeom prst="rect">
            <a:avLst/>
          </a:prstGeom>
          <a:solidFill>
            <a:srgbClr val="FF8200"/>
          </a:solidFill>
          <a:ln/>
        </p:spPr>
        <p:txBody>
          <a:bodyPr/>
          <a:lstStyle/>
          <a:p>
            <a:endParaRPr lang="ko-KR" altLang="en-US"/>
          </a:p>
        </p:txBody>
      </p:sp>
      <p:sp>
        <p:nvSpPr>
          <p:cNvPr id="64" name="Text 62"/>
          <p:cNvSpPr/>
          <p:nvPr/>
        </p:nvSpPr>
        <p:spPr>
          <a:xfrm>
            <a:off x="2926080" y="5212080"/>
            <a:ext cx="502920" cy="201168"/>
          </a:xfrm>
          <a:prstGeom prst="rect">
            <a:avLst/>
          </a:prstGeom>
          <a:noFill/>
          <a:ln/>
        </p:spPr>
        <p:txBody>
          <a:bodyPr wrap="square" lIns="0" tIns="0" rIns="0" bIns="0" rtlCol="0" anchor="ctr"/>
          <a:lstStyle/>
          <a:p>
            <a:pPr marL="0" indent="0" algn="ctr">
              <a:buNone/>
            </a:pPr>
            <a:r>
              <a:rPr lang="en-US" sz="800" b="1" kern="0" spc="200" dirty="0">
                <a:solidFill>
                  <a:srgbClr val="FFFFFF"/>
                </a:solidFill>
                <a:latin typeface="Pretendard" pitchFamily="34" charset="0"/>
                <a:ea typeface="Pretendard" pitchFamily="34" charset="-122"/>
                <a:cs typeface="Pretendard" pitchFamily="34" charset="-120"/>
              </a:rPr>
              <a:t>FIX</a:t>
            </a:r>
            <a:endParaRPr lang="en-US" sz="800" dirty="0"/>
          </a:p>
        </p:txBody>
      </p:sp>
      <p:sp>
        <p:nvSpPr>
          <p:cNvPr id="65" name="Text 63"/>
          <p:cNvSpPr/>
          <p:nvPr/>
        </p:nvSpPr>
        <p:spPr>
          <a:xfrm>
            <a:off x="3611880" y="5120640"/>
            <a:ext cx="2313432" cy="384048"/>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校准程序错误修正（10.1 LUT 设置部分）</a:t>
            </a:r>
            <a:endParaRPr lang="en-US" sz="900" dirty="0"/>
          </a:p>
        </p:txBody>
      </p:sp>
      <p:sp>
        <p:nvSpPr>
          <p:cNvPr id="66" name="Text 64"/>
          <p:cNvSpPr/>
          <p:nvPr/>
        </p:nvSpPr>
        <p:spPr>
          <a:xfrm>
            <a:off x="6144768" y="5120640"/>
            <a:ext cx="731520" cy="384048"/>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许雄</a:t>
            </a:r>
            <a:endParaRPr lang="en-US" sz="900" dirty="0"/>
          </a:p>
        </p:txBody>
      </p:sp>
      <p:sp>
        <p:nvSpPr>
          <p:cNvPr id="67" name="Shape 65"/>
          <p:cNvSpPr/>
          <p:nvPr/>
        </p:nvSpPr>
        <p:spPr>
          <a:xfrm>
            <a:off x="548640" y="5504688"/>
            <a:ext cx="6464808" cy="384048"/>
          </a:xfrm>
          <a:prstGeom prst="rect">
            <a:avLst/>
          </a:prstGeom>
          <a:solidFill>
            <a:srgbClr val="FFFFFF"/>
          </a:solidFill>
          <a:ln w="3810">
            <a:solidFill>
              <a:srgbClr val="DDE3EA"/>
            </a:solidFill>
            <a:prstDash val="solid"/>
          </a:ln>
        </p:spPr>
        <p:txBody>
          <a:bodyPr/>
          <a:lstStyle/>
          <a:p>
            <a:endParaRPr lang="ko-KR" altLang="en-US"/>
          </a:p>
        </p:txBody>
      </p:sp>
      <p:sp>
        <p:nvSpPr>
          <p:cNvPr id="68" name="Text 66"/>
          <p:cNvSpPr/>
          <p:nvPr/>
        </p:nvSpPr>
        <p:spPr>
          <a:xfrm>
            <a:off x="640080" y="5504688"/>
            <a:ext cx="365760" cy="384048"/>
          </a:xfrm>
          <a:prstGeom prst="rect">
            <a:avLst/>
          </a:prstGeom>
          <a:noFill/>
          <a:ln/>
        </p:spPr>
        <p:txBody>
          <a:bodyPr wrap="square" lIns="0" tIns="0" rIns="0" bIns="0" rtlCol="0" anchor="ctr"/>
          <a:lstStyle/>
          <a:p>
            <a:pPr marL="0" indent="0">
              <a:buNone/>
            </a:pPr>
            <a:r>
              <a:rPr lang="en-US" sz="900" b="1" dirty="0">
                <a:solidFill>
                  <a:srgbClr val="6B7280"/>
                </a:solidFill>
                <a:latin typeface="Pretendard" pitchFamily="34" charset="0"/>
                <a:ea typeface="Pretendard" pitchFamily="34" charset="-122"/>
                <a:cs typeface="Pretendard" pitchFamily="34" charset="-120"/>
              </a:rPr>
              <a:t>01</a:t>
            </a:r>
            <a:endParaRPr lang="en-US" sz="900" dirty="0"/>
          </a:p>
        </p:txBody>
      </p:sp>
      <p:sp>
        <p:nvSpPr>
          <p:cNvPr id="69" name="Text 67"/>
          <p:cNvSpPr/>
          <p:nvPr/>
        </p:nvSpPr>
        <p:spPr>
          <a:xfrm>
            <a:off x="1051560" y="5504688"/>
            <a:ext cx="777240" cy="384048"/>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1.0.1</a:t>
            </a:r>
            <a:endParaRPr lang="en-US" sz="1100" dirty="0"/>
          </a:p>
        </p:txBody>
      </p:sp>
      <p:sp>
        <p:nvSpPr>
          <p:cNvPr id="70" name="Text 68"/>
          <p:cNvSpPr/>
          <p:nvPr/>
        </p:nvSpPr>
        <p:spPr>
          <a:xfrm>
            <a:off x="1874520" y="5504688"/>
            <a:ext cx="1005840" cy="384048"/>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2025.05.20</a:t>
            </a:r>
            <a:endParaRPr lang="en-US" sz="900" dirty="0"/>
          </a:p>
        </p:txBody>
      </p:sp>
      <p:sp>
        <p:nvSpPr>
          <p:cNvPr id="71" name="Shape 69"/>
          <p:cNvSpPr/>
          <p:nvPr/>
        </p:nvSpPr>
        <p:spPr>
          <a:xfrm>
            <a:off x="2926080" y="5596128"/>
            <a:ext cx="502920" cy="201168"/>
          </a:xfrm>
          <a:prstGeom prst="rect">
            <a:avLst/>
          </a:prstGeom>
          <a:solidFill>
            <a:srgbClr val="005EB8"/>
          </a:solidFill>
          <a:ln/>
        </p:spPr>
        <p:txBody>
          <a:bodyPr/>
          <a:lstStyle/>
          <a:p>
            <a:endParaRPr lang="ko-KR" altLang="en-US"/>
          </a:p>
        </p:txBody>
      </p:sp>
      <p:sp>
        <p:nvSpPr>
          <p:cNvPr id="72" name="Text 70"/>
          <p:cNvSpPr/>
          <p:nvPr/>
        </p:nvSpPr>
        <p:spPr>
          <a:xfrm>
            <a:off x="2926080" y="5596128"/>
            <a:ext cx="502920" cy="201168"/>
          </a:xfrm>
          <a:prstGeom prst="rect">
            <a:avLst/>
          </a:prstGeom>
          <a:noFill/>
          <a:ln/>
        </p:spPr>
        <p:txBody>
          <a:bodyPr wrap="square" lIns="0" tIns="0" rIns="0" bIns="0" rtlCol="0" anchor="ctr"/>
          <a:lstStyle/>
          <a:p>
            <a:pPr marL="0" indent="0" algn="ctr">
              <a:buNone/>
            </a:pPr>
            <a:r>
              <a:rPr lang="en-US" sz="800" b="1" kern="0" spc="200" dirty="0">
                <a:solidFill>
                  <a:srgbClr val="FFFFFF"/>
                </a:solidFill>
                <a:latin typeface="Pretendard" pitchFamily="34" charset="0"/>
                <a:ea typeface="Pretendard" pitchFamily="34" charset="-122"/>
                <a:cs typeface="Pretendard" pitchFamily="34" charset="-120"/>
              </a:rPr>
              <a:t>MOD</a:t>
            </a:r>
            <a:endParaRPr lang="en-US" sz="800" dirty="0"/>
          </a:p>
        </p:txBody>
      </p:sp>
      <p:sp>
        <p:nvSpPr>
          <p:cNvPr id="73" name="Text 71"/>
          <p:cNvSpPr/>
          <p:nvPr/>
        </p:nvSpPr>
        <p:spPr>
          <a:xfrm>
            <a:off x="3611880" y="5504688"/>
            <a:ext cx="2624328" cy="384048"/>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2D 检测流程补充及控制面板照片更换</a:t>
            </a:r>
            <a:endParaRPr lang="en-US" sz="900" dirty="0"/>
          </a:p>
        </p:txBody>
      </p:sp>
      <p:sp>
        <p:nvSpPr>
          <p:cNvPr id="74" name="Text 72"/>
          <p:cNvSpPr/>
          <p:nvPr/>
        </p:nvSpPr>
        <p:spPr>
          <a:xfrm>
            <a:off x="6144768" y="5504688"/>
            <a:ext cx="731520" cy="384048"/>
          </a:xfrm>
          <a:prstGeom prst="rect">
            <a:avLst/>
          </a:prstGeom>
          <a:noFill/>
          <a:ln/>
        </p:spPr>
        <p:txBody>
          <a:bodyPr wrap="square" lIns="0" tIns="0" rIns="0" bIns="0" rtlCol="0" anchor="ctr"/>
          <a:lstStyle/>
          <a:p>
            <a:pPr marL="0" indent="0">
              <a:buNone/>
            </a:pPr>
            <a:r>
              <a:rPr lang="ko-KR" altLang="en-US" sz="900" dirty="0">
                <a:solidFill>
                  <a:srgbClr val="1F2937"/>
                </a:solidFill>
                <a:latin typeface="Pretendard" pitchFamily="34" charset="0"/>
                <a:ea typeface="Pretendard" pitchFamily="34" charset="-122"/>
                <a:cs typeface="Pretendard" pitchFamily="34" charset="-120"/>
              </a:rPr>
              <a:t>许雄</a:t>
            </a:r>
            <a:endParaRPr lang="en-US" sz="900" dirty="0"/>
          </a:p>
        </p:txBody>
      </p:sp>
      <p:sp>
        <p:nvSpPr>
          <p:cNvPr id="75" name="Shape 73"/>
          <p:cNvSpPr/>
          <p:nvPr/>
        </p:nvSpPr>
        <p:spPr>
          <a:xfrm>
            <a:off x="548640" y="5888736"/>
            <a:ext cx="6464808" cy="384048"/>
          </a:xfrm>
          <a:prstGeom prst="rect">
            <a:avLst/>
          </a:prstGeom>
          <a:solidFill>
            <a:srgbClr val="FAFBFC"/>
          </a:solidFill>
          <a:ln w="3810">
            <a:solidFill>
              <a:srgbClr val="DDE3EA"/>
            </a:solidFill>
            <a:prstDash val="solid"/>
          </a:ln>
        </p:spPr>
        <p:txBody>
          <a:bodyPr/>
          <a:lstStyle/>
          <a:p>
            <a:endParaRPr lang="ko-KR" altLang="en-US"/>
          </a:p>
        </p:txBody>
      </p:sp>
      <p:sp>
        <p:nvSpPr>
          <p:cNvPr id="76" name="Text 74"/>
          <p:cNvSpPr/>
          <p:nvPr/>
        </p:nvSpPr>
        <p:spPr>
          <a:xfrm>
            <a:off x="640080" y="5888736"/>
            <a:ext cx="365760" cy="384048"/>
          </a:xfrm>
          <a:prstGeom prst="rect">
            <a:avLst/>
          </a:prstGeom>
          <a:noFill/>
          <a:ln/>
        </p:spPr>
        <p:txBody>
          <a:bodyPr wrap="square" lIns="0" tIns="0" rIns="0" bIns="0" rtlCol="0" anchor="ctr"/>
          <a:lstStyle/>
          <a:p>
            <a:pPr marL="0" indent="0">
              <a:buNone/>
            </a:pPr>
            <a:r>
              <a:rPr lang="en-US" sz="900" b="1" dirty="0">
                <a:solidFill>
                  <a:srgbClr val="6B7280"/>
                </a:solidFill>
                <a:latin typeface="Pretendard" pitchFamily="34" charset="0"/>
                <a:ea typeface="Pretendard" pitchFamily="34" charset="-122"/>
                <a:cs typeface="Pretendard" pitchFamily="34" charset="-120"/>
              </a:rPr>
              <a:t>00</a:t>
            </a:r>
            <a:endParaRPr lang="en-US" sz="900" dirty="0"/>
          </a:p>
        </p:txBody>
      </p:sp>
      <p:sp>
        <p:nvSpPr>
          <p:cNvPr id="77" name="Text 75"/>
          <p:cNvSpPr/>
          <p:nvPr/>
        </p:nvSpPr>
        <p:spPr>
          <a:xfrm>
            <a:off x="1051560" y="5888736"/>
            <a:ext cx="777240" cy="384048"/>
          </a:xfrm>
          <a:prstGeom prst="rect">
            <a:avLst/>
          </a:prstGeom>
          <a:noFill/>
          <a:ln/>
        </p:spPr>
        <p:txBody>
          <a:bodyPr wrap="square" lIns="0" tIns="0" rIns="0" bIns="0" rtlCol="0" anchor="ctr"/>
          <a:lstStyle/>
          <a:p>
            <a:pPr marL="0" indent="0">
              <a:buNone/>
            </a:pPr>
            <a:r>
              <a:rPr lang="en-US" sz="1100" b="1" dirty="0">
                <a:solidFill>
                  <a:srgbClr val="1B2A41"/>
                </a:solidFill>
                <a:latin typeface="Pretendard" pitchFamily="34" charset="0"/>
                <a:ea typeface="Pretendard" pitchFamily="34" charset="-122"/>
                <a:cs typeface="Pretendard" pitchFamily="34" charset="-120"/>
              </a:rPr>
              <a:t>1.0.0</a:t>
            </a:r>
            <a:endParaRPr lang="en-US" sz="1100" dirty="0"/>
          </a:p>
        </p:txBody>
      </p:sp>
      <p:sp>
        <p:nvSpPr>
          <p:cNvPr id="78" name="Text 76"/>
          <p:cNvSpPr/>
          <p:nvPr/>
        </p:nvSpPr>
        <p:spPr>
          <a:xfrm>
            <a:off x="1874520" y="5888736"/>
            <a:ext cx="1005840" cy="384048"/>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2025.03.10</a:t>
            </a:r>
            <a:endParaRPr lang="en-US" sz="900" dirty="0"/>
          </a:p>
        </p:txBody>
      </p:sp>
      <p:sp>
        <p:nvSpPr>
          <p:cNvPr id="79" name="Shape 77"/>
          <p:cNvSpPr/>
          <p:nvPr/>
        </p:nvSpPr>
        <p:spPr>
          <a:xfrm>
            <a:off x="2926080" y="5980176"/>
            <a:ext cx="502920" cy="201168"/>
          </a:xfrm>
          <a:prstGeom prst="rect">
            <a:avLst/>
          </a:prstGeom>
          <a:solidFill>
            <a:srgbClr val="0F8554"/>
          </a:solidFill>
          <a:ln/>
        </p:spPr>
        <p:txBody>
          <a:bodyPr/>
          <a:lstStyle/>
          <a:p>
            <a:endParaRPr lang="ko-KR" altLang="en-US"/>
          </a:p>
        </p:txBody>
      </p:sp>
      <p:sp>
        <p:nvSpPr>
          <p:cNvPr id="80" name="Text 78"/>
          <p:cNvSpPr/>
          <p:nvPr/>
        </p:nvSpPr>
        <p:spPr>
          <a:xfrm>
            <a:off x="2926080" y="5980176"/>
            <a:ext cx="502920" cy="201168"/>
          </a:xfrm>
          <a:prstGeom prst="rect">
            <a:avLst/>
          </a:prstGeom>
          <a:noFill/>
          <a:ln/>
        </p:spPr>
        <p:txBody>
          <a:bodyPr wrap="square" lIns="0" tIns="0" rIns="0" bIns="0" rtlCol="0" anchor="ctr"/>
          <a:lstStyle/>
          <a:p>
            <a:pPr marL="0" indent="0" algn="ctr">
              <a:buNone/>
            </a:pPr>
            <a:r>
              <a:rPr lang="en-US" sz="800" b="1" kern="0" spc="200" dirty="0">
                <a:solidFill>
                  <a:srgbClr val="FFFFFF"/>
                </a:solidFill>
                <a:latin typeface="Pretendard" pitchFamily="34" charset="0"/>
                <a:ea typeface="Pretendard" pitchFamily="34" charset="-122"/>
                <a:cs typeface="Pretendard" pitchFamily="34" charset="-120"/>
              </a:rPr>
              <a:t>NEW</a:t>
            </a:r>
            <a:endParaRPr lang="en-US" sz="800" dirty="0"/>
          </a:p>
        </p:txBody>
      </p:sp>
      <p:sp>
        <p:nvSpPr>
          <p:cNvPr id="81" name="Text 79"/>
          <p:cNvSpPr/>
          <p:nvPr/>
        </p:nvSpPr>
        <p:spPr>
          <a:xfrm>
            <a:off x="3611880" y="5888736"/>
            <a:ext cx="2624328" cy="384048"/>
          </a:xfrm>
          <a:prstGeom prst="rect">
            <a:avLst/>
          </a:prstGeom>
          <a:noFill/>
          <a:ln/>
        </p:spPr>
        <p:txBody>
          <a:bodyPr wrap="square" lIns="0" tIns="0" rIns="0" bIns="0" rtlCol="0" anchor="ctr"/>
          <a:lstStyle/>
          <a:p>
            <a:pPr marL="0" indent="0">
              <a:buNone/>
            </a:pPr>
            <a:r>
              <a:rPr lang="en-US" sz="900" dirty="0">
                <a:solidFill>
                  <a:srgbClr val="1F2937"/>
                </a:solidFill>
                <a:latin typeface="Pretendard" pitchFamily="34" charset="0"/>
                <a:ea typeface="Pretendard" pitchFamily="34" charset="-122"/>
                <a:cs typeface="Pretendard" pitchFamily="34" charset="-120"/>
              </a:rPr>
              <a:t>初版发行 — 3205CT 用户手册</a:t>
            </a:r>
            <a:endParaRPr lang="en-US" sz="900" dirty="0"/>
          </a:p>
        </p:txBody>
      </p:sp>
      <p:sp>
        <p:nvSpPr>
          <p:cNvPr id="82" name="Text 80"/>
          <p:cNvSpPr/>
          <p:nvPr/>
        </p:nvSpPr>
        <p:spPr>
          <a:xfrm>
            <a:off x="6144768" y="5888736"/>
            <a:ext cx="731520" cy="384048"/>
          </a:xfrm>
          <a:prstGeom prst="rect">
            <a:avLst/>
          </a:prstGeom>
          <a:noFill/>
          <a:ln/>
        </p:spPr>
        <p:txBody>
          <a:bodyPr wrap="square" lIns="0" tIns="0" rIns="0" bIns="0" rtlCol="0" anchor="ctr"/>
          <a:lstStyle/>
          <a:p>
            <a:pPr marL="0" indent="0">
              <a:buNone/>
            </a:pPr>
            <a:endParaRPr lang="en-US" sz="900" dirty="0"/>
          </a:p>
        </p:txBody>
      </p:sp>
      <p:sp>
        <p:nvSpPr>
          <p:cNvPr id="83" name="Shape 81"/>
          <p:cNvSpPr/>
          <p:nvPr/>
        </p:nvSpPr>
        <p:spPr>
          <a:xfrm>
            <a:off x="548640" y="6501384"/>
            <a:ext cx="6464808" cy="777240"/>
          </a:xfrm>
          <a:prstGeom prst="rect">
            <a:avLst/>
          </a:prstGeom>
          <a:solidFill>
            <a:srgbClr val="F4F6F8"/>
          </a:solidFill>
          <a:ln w="12700">
            <a:solidFill>
              <a:srgbClr val="DDE3EA"/>
            </a:solidFill>
            <a:prstDash val="solid"/>
          </a:ln>
        </p:spPr>
        <p:txBody>
          <a:bodyPr/>
          <a:lstStyle/>
          <a:p>
            <a:endParaRPr lang="ko-KR" altLang="en-US"/>
          </a:p>
        </p:txBody>
      </p:sp>
      <p:sp>
        <p:nvSpPr>
          <p:cNvPr id="84" name="Shape 82"/>
          <p:cNvSpPr/>
          <p:nvPr/>
        </p:nvSpPr>
        <p:spPr>
          <a:xfrm>
            <a:off x="548640" y="6501384"/>
            <a:ext cx="54864" cy="777240"/>
          </a:xfrm>
          <a:prstGeom prst="rect">
            <a:avLst/>
          </a:prstGeom>
          <a:solidFill>
            <a:srgbClr val="4A6FA5"/>
          </a:solidFill>
          <a:ln/>
        </p:spPr>
        <p:txBody>
          <a:bodyPr/>
          <a:lstStyle/>
          <a:p>
            <a:endParaRPr lang="ko-KR" altLang="en-US"/>
          </a:p>
        </p:txBody>
      </p:sp>
      <p:sp>
        <p:nvSpPr>
          <p:cNvPr id="85" name="Text 83"/>
          <p:cNvSpPr/>
          <p:nvPr/>
        </p:nvSpPr>
        <p:spPr>
          <a:xfrm>
            <a:off x="731520" y="6592824"/>
            <a:ext cx="6190488" cy="228600"/>
          </a:xfrm>
          <a:prstGeom prst="rect">
            <a:avLst/>
          </a:prstGeom>
          <a:noFill/>
          <a:ln/>
        </p:spPr>
        <p:txBody>
          <a:bodyPr wrap="square" lIns="0" tIns="0" rIns="0" bIns="0" rtlCol="0" anchor="ctr"/>
          <a:lstStyle/>
          <a:p>
            <a:pPr marL="0" indent="0">
              <a:buNone/>
            </a:pPr>
            <a:r>
              <a:rPr lang="en-US" sz="1000" b="1" dirty="0">
                <a:solidFill>
                  <a:srgbClr val="1B2A41"/>
                </a:solidFill>
                <a:latin typeface="Pretendard" pitchFamily="34" charset="0"/>
                <a:ea typeface="Pretendard" pitchFamily="34" charset="-122"/>
                <a:cs typeface="Pretendard" pitchFamily="34" charset="-120"/>
              </a:rPr>
              <a:t>版本标记方式 (Version Naming Rule)</a:t>
            </a:r>
            <a:endParaRPr lang="en-US" sz="1000" dirty="0"/>
          </a:p>
        </p:txBody>
      </p:sp>
      <p:sp>
        <p:nvSpPr>
          <p:cNvPr id="86" name="Text 84"/>
          <p:cNvSpPr/>
          <p:nvPr/>
        </p:nvSpPr>
        <p:spPr>
          <a:xfrm>
            <a:off x="731520" y="6867144"/>
            <a:ext cx="6190488" cy="365760"/>
          </a:xfrm>
          <a:prstGeom prst="rect">
            <a:avLst/>
          </a:prstGeom>
          <a:noFill/>
          <a:ln/>
        </p:spPr>
        <p:txBody>
          <a:bodyPr wrap="square" lIns="0" tIns="0" rIns="0" bIns="0" rtlCol="0" anchor="ctr"/>
          <a:lstStyle/>
          <a:p>
            <a:pPr marL="0" indent="0">
              <a:buNone/>
            </a:pPr>
            <a:r>
              <a:rPr lang="en-US" sz="950" b="1" dirty="0">
                <a:solidFill>
                  <a:srgbClr val="C8102E"/>
                </a:solidFill>
                <a:latin typeface="Pretendard" pitchFamily="34" charset="0"/>
                <a:ea typeface="Pretendard" pitchFamily="34" charset="-122"/>
                <a:cs typeface="Pretendard" pitchFamily="34" charset="-120"/>
              </a:rPr>
              <a:t>A.B.C  —  A：布局或重大变更  |  B：型号或图纸变更  |  C：以下内容修改</a:t>
            </a:r>
            <a:endParaRPr lang="en-US" sz="950" dirty="0"/>
          </a:p>
        </p:txBody>
      </p:sp>
      <p:sp>
        <p:nvSpPr>
          <p:cNvPr id="87" name="Text 85"/>
          <p:cNvSpPr/>
          <p:nvPr/>
        </p:nvSpPr>
        <p:spPr>
          <a:xfrm>
            <a:off x="548640" y="7507224"/>
            <a:ext cx="6464808" cy="274320"/>
          </a:xfrm>
          <a:prstGeom prst="rect">
            <a:avLst/>
          </a:prstGeom>
          <a:noFill/>
          <a:ln/>
        </p:spPr>
        <p:txBody>
          <a:bodyPr wrap="square" lIns="0" tIns="0" rIns="0" bIns="0" rtlCol="0" anchor="ctr"/>
          <a:lstStyle/>
          <a:p>
            <a:pPr marL="0" indent="0">
              <a:buNone/>
            </a:pPr>
            <a:r>
              <a:rPr lang="en-US" sz="1000" b="1" kern="0" spc="400" dirty="0">
                <a:solidFill>
                  <a:srgbClr val="4A6FA5"/>
                </a:solidFill>
                <a:latin typeface="Pretendard" pitchFamily="34" charset="0"/>
                <a:ea typeface="Pretendard" pitchFamily="34" charset="-122"/>
                <a:cs typeface="Pretendard" pitchFamily="34" charset="-120"/>
              </a:rPr>
              <a:t>DOCUMENT CONTROL · 文件管理</a:t>
            </a:r>
            <a:endParaRPr lang="en-US" sz="1000" dirty="0"/>
          </a:p>
        </p:txBody>
      </p:sp>
      <p:sp>
        <p:nvSpPr>
          <p:cNvPr id="88" name="Shape 86"/>
          <p:cNvSpPr/>
          <p:nvPr/>
        </p:nvSpPr>
        <p:spPr>
          <a:xfrm>
            <a:off x="548640" y="7799832"/>
            <a:ext cx="914400" cy="27432"/>
          </a:xfrm>
          <a:prstGeom prst="rect">
            <a:avLst/>
          </a:prstGeom>
          <a:solidFill>
            <a:srgbClr val="1B2A41"/>
          </a:solidFill>
          <a:ln/>
        </p:spPr>
        <p:txBody>
          <a:bodyPr/>
          <a:lstStyle/>
          <a:p>
            <a:endParaRPr lang="ko-KR" altLang="en-US"/>
          </a:p>
        </p:txBody>
      </p:sp>
      <p:sp>
        <p:nvSpPr>
          <p:cNvPr id="89" name="Shape 87"/>
          <p:cNvSpPr/>
          <p:nvPr/>
        </p:nvSpPr>
        <p:spPr>
          <a:xfrm>
            <a:off x="548640" y="8010144"/>
            <a:ext cx="2063496" cy="1463040"/>
          </a:xfrm>
          <a:prstGeom prst="rect">
            <a:avLst/>
          </a:prstGeom>
          <a:solidFill>
            <a:srgbClr val="FFFFFF"/>
          </a:solidFill>
          <a:ln w="12700">
            <a:solidFill>
              <a:srgbClr val="DDE3EA"/>
            </a:solidFill>
            <a:prstDash val="solid"/>
          </a:ln>
        </p:spPr>
        <p:txBody>
          <a:bodyPr/>
          <a:lstStyle/>
          <a:p>
            <a:endParaRPr lang="ko-KR" altLang="en-US"/>
          </a:p>
        </p:txBody>
      </p:sp>
      <p:sp>
        <p:nvSpPr>
          <p:cNvPr id="90" name="Shape 88"/>
          <p:cNvSpPr/>
          <p:nvPr/>
        </p:nvSpPr>
        <p:spPr>
          <a:xfrm>
            <a:off x="548640" y="8010144"/>
            <a:ext cx="2063496" cy="292608"/>
          </a:xfrm>
          <a:prstGeom prst="rect">
            <a:avLst/>
          </a:prstGeom>
          <a:solidFill>
            <a:srgbClr val="F4F6F8"/>
          </a:solidFill>
          <a:ln/>
        </p:spPr>
        <p:txBody>
          <a:bodyPr/>
          <a:lstStyle/>
          <a:p>
            <a:endParaRPr lang="ko-KR" altLang="en-US"/>
          </a:p>
        </p:txBody>
      </p:sp>
      <p:sp>
        <p:nvSpPr>
          <p:cNvPr id="91" name="Text 89"/>
          <p:cNvSpPr/>
          <p:nvPr/>
        </p:nvSpPr>
        <p:spPr>
          <a:xfrm>
            <a:off x="713232" y="8010144"/>
            <a:ext cx="1789176" cy="292608"/>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编制</a:t>
            </a:r>
            <a:endParaRPr lang="en-US" sz="900" dirty="0"/>
          </a:p>
        </p:txBody>
      </p:sp>
      <p:sp>
        <p:nvSpPr>
          <p:cNvPr id="92" name="Text 90"/>
          <p:cNvSpPr/>
          <p:nvPr/>
        </p:nvSpPr>
        <p:spPr>
          <a:xfrm>
            <a:off x="713232" y="8010144"/>
            <a:ext cx="1789176" cy="292608"/>
          </a:xfrm>
          <a:prstGeom prst="rect">
            <a:avLst/>
          </a:prstGeom>
          <a:noFill/>
          <a:ln/>
        </p:spPr>
        <p:txBody>
          <a:bodyPr wrap="square" lIns="0" tIns="0" rIns="0" bIns="0" rtlCol="0" anchor="ctr"/>
          <a:lstStyle/>
          <a:p>
            <a:pPr marL="0" indent="0" algn="r">
              <a:buNone/>
            </a:pPr>
            <a:r>
              <a:rPr lang="en-US" sz="900" dirty="0">
                <a:solidFill>
                  <a:srgbClr val="6B7280"/>
                </a:solidFill>
                <a:latin typeface="Pretendard" pitchFamily="34" charset="0"/>
                <a:ea typeface="Pretendard" pitchFamily="34" charset="-122"/>
                <a:cs typeface="Pretendard" pitchFamily="34" charset="-120"/>
              </a:rPr>
              <a:t>编制</a:t>
            </a:r>
            <a:endParaRPr lang="en-US" sz="900" dirty="0"/>
          </a:p>
        </p:txBody>
      </p:sp>
      <p:sp>
        <p:nvSpPr>
          <p:cNvPr id="93" name="Shape 91"/>
          <p:cNvSpPr/>
          <p:nvPr/>
        </p:nvSpPr>
        <p:spPr>
          <a:xfrm>
            <a:off x="713232" y="8375904"/>
            <a:ext cx="1734312" cy="594360"/>
          </a:xfrm>
          <a:prstGeom prst="rect">
            <a:avLst/>
          </a:prstGeom>
          <a:solidFill>
            <a:srgbClr val="FAFBFC"/>
          </a:solidFill>
          <a:ln w="6350">
            <a:solidFill>
              <a:srgbClr val="DDE3EA"/>
            </a:solidFill>
            <a:prstDash val="solid"/>
          </a:ln>
        </p:spPr>
        <p:txBody>
          <a:bodyPr/>
          <a:lstStyle/>
          <a:p>
            <a:endParaRPr lang="ko-KR" altLang="en-US"/>
          </a:p>
        </p:txBody>
      </p:sp>
      <p:sp>
        <p:nvSpPr>
          <p:cNvPr id="94" name="Text 92"/>
          <p:cNvSpPr/>
          <p:nvPr/>
        </p:nvSpPr>
        <p:spPr>
          <a:xfrm>
            <a:off x="713232" y="8970264"/>
            <a:ext cx="1734312" cy="228600"/>
          </a:xfrm>
          <a:prstGeom prst="rect">
            <a:avLst/>
          </a:prstGeom>
          <a:noFill/>
          <a:ln/>
        </p:spPr>
        <p:txBody>
          <a:bodyPr wrap="square" lIns="0" tIns="0" rIns="0" bIns="0" rtlCol="0" anchor="ctr"/>
          <a:lstStyle/>
          <a:p>
            <a:pPr marL="0" indent="0">
              <a:buNone/>
            </a:pPr>
            <a:r>
              <a:rPr lang="ko-KR" altLang="en-US" sz="1200" b="1" dirty="0">
                <a:solidFill>
                  <a:srgbClr val="1B2A41"/>
                </a:solidFill>
                <a:latin typeface="Pretendard" pitchFamily="34" charset="0"/>
                <a:ea typeface="Pretendard" pitchFamily="34" charset="-122"/>
                <a:cs typeface="Pretendard" pitchFamily="34" charset="-120"/>
              </a:rPr>
              <a:t>姓名</a:t>
            </a:r>
            <a:endParaRPr lang="en-US" sz="1200" dirty="0"/>
          </a:p>
        </p:txBody>
      </p:sp>
      <p:sp>
        <p:nvSpPr>
          <p:cNvPr id="95" name="Text 93"/>
          <p:cNvSpPr/>
          <p:nvPr/>
        </p:nvSpPr>
        <p:spPr>
          <a:xfrm>
            <a:off x="713232" y="9180576"/>
            <a:ext cx="1734312" cy="182880"/>
          </a:xfrm>
          <a:prstGeom prst="rect">
            <a:avLst/>
          </a:prstGeom>
          <a:noFill/>
          <a:ln/>
        </p:spPr>
        <p:txBody>
          <a:bodyPr wrap="square" lIns="0" tIns="0" rIns="0" bIns="0" rtlCol="0" anchor="ctr"/>
          <a:lstStyle/>
          <a:p>
            <a:pPr marL="0" indent="0">
              <a:buNone/>
            </a:pPr>
            <a:r>
              <a:rPr lang="en-US" sz="850" dirty="0">
                <a:solidFill>
                  <a:srgbClr val="6B7280"/>
                </a:solidFill>
                <a:latin typeface="Pretendard" pitchFamily="34" charset="0"/>
                <a:ea typeface="Pretendard" pitchFamily="34" charset="-122"/>
                <a:cs typeface="Pretendard" pitchFamily="34" charset="-120"/>
              </a:rPr>
              <a:t>应用团队</a:t>
            </a:r>
            <a:endParaRPr lang="en-US" sz="850" dirty="0"/>
          </a:p>
        </p:txBody>
      </p:sp>
      <p:sp>
        <p:nvSpPr>
          <p:cNvPr id="96" name="Text 94"/>
          <p:cNvSpPr/>
          <p:nvPr/>
        </p:nvSpPr>
        <p:spPr>
          <a:xfrm>
            <a:off x="713232" y="9180576"/>
            <a:ext cx="1734312" cy="182880"/>
          </a:xfrm>
          <a:prstGeom prst="rect">
            <a:avLst/>
          </a:prstGeom>
          <a:noFill/>
          <a:ln/>
        </p:spPr>
        <p:txBody>
          <a:bodyPr wrap="square" lIns="0" tIns="0" rIns="0" bIns="0" rtlCol="0" anchor="ctr"/>
          <a:lstStyle/>
          <a:p>
            <a:pPr marL="0" indent="0" algn="r">
              <a:buNone/>
            </a:pPr>
            <a:r>
              <a:rPr lang="en-US" sz="850" i="1" dirty="0">
                <a:solidFill>
                  <a:srgbClr val="6B7280"/>
                </a:solidFill>
                <a:latin typeface="Pretendard" pitchFamily="34" charset="0"/>
                <a:ea typeface="Pretendard" pitchFamily="34" charset="-122"/>
                <a:cs typeface="Pretendard" pitchFamily="34" charset="-120"/>
              </a:rPr>
              <a:t>2025.12.20</a:t>
            </a:r>
            <a:endParaRPr lang="en-US" sz="850" dirty="0"/>
          </a:p>
        </p:txBody>
      </p:sp>
      <p:sp>
        <p:nvSpPr>
          <p:cNvPr id="97" name="Shape 95"/>
          <p:cNvSpPr/>
          <p:nvPr/>
        </p:nvSpPr>
        <p:spPr>
          <a:xfrm>
            <a:off x="2749296" y="8010144"/>
            <a:ext cx="2063496" cy="1463040"/>
          </a:xfrm>
          <a:prstGeom prst="rect">
            <a:avLst/>
          </a:prstGeom>
          <a:solidFill>
            <a:srgbClr val="FFFFFF"/>
          </a:solidFill>
          <a:ln w="12700">
            <a:solidFill>
              <a:srgbClr val="DDE3EA"/>
            </a:solidFill>
            <a:prstDash val="solid"/>
          </a:ln>
        </p:spPr>
        <p:txBody>
          <a:bodyPr/>
          <a:lstStyle/>
          <a:p>
            <a:endParaRPr lang="ko-KR" altLang="en-US"/>
          </a:p>
        </p:txBody>
      </p:sp>
      <p:sp>
        <p:nvSpPr>
          <p:cNvPr id="98" name="Shape 96"/>
          <p:cNvSpPr/>
          <p:nvPr/>
        </p:nvSpPr>
        <p:spPr>
          <a:xfrm>
            <a:off x="2749296" y="8010144"/>
            <a:ext cx="2063496" cy="292608"/>
          </a:xfrm>
          <a:prstGeom prst="rect">
            <a:avLst/>
          </a:prstGeom>
          <a:solidFill>
            <a:srgbClr val="F4F6F8"/>
          </a:solidFill>
          <a:ln/>
        </p:spPr>
        <p:txBody>
          <a:bodyPr/>
          <a:lstStyle/>
          <a:p>
            <a:endParaRPr lang="ko-KR" altLang="en-US"/>
          </a:p>
        </p:txBody>
      </p:sp>
      <p:sp>
        <p:nvSpPr>
          <p:cNvPr id="99" name="Text 97"/>
          <p:cNvSpPr/>
          <p:nvPr/>
        </p:nvSpPr>
        <p:spPr>
          <a:xfrm>
            <a:off x="2913888" y="8010144"/>
            <a:ext cx="1789176" cy="292608"/>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审核</a:t>
            </a:r>
            <a:endParaRPr lang="en-US" sz="900" dirty="0"/>
          </a:p>
        </p:txBody>
      </p:sp>
      <p:sp>
        <p:nvSpPr>
          <p:cNvPr id="100" name="Text 98"/>
          <p:cNvSpPr/>
          <p:nvPr/>
        </p:nvSpPr>
        <p:spPr>
          <a:xfrm>
            <a:off x="2913888" y="8010144"/>
            <a:ext cx="1789176" cy="292608"/>
          </a:xfrm>
          <a:prstGeom prst="rect">
            <a:avLst/>
          </a:prstGeom>
          <a:noFill/>
          <a:ln/>
        </p:spPr>
        <p:txBody>
          <a:bodyPr wrap="square" lIns="0" tIns="0" rIns="0" bIns="0" rtlCol="0" anchor="ctr"/>
          <a:lstStyle/>
          <a:p>
            <a:pPr marL="0" indent="0" algn="r">
              <a:buNone/>
            </a:pPr>
            <a:r>
              <a:rPr lang="en-US" sz="900" dirty="0">
                <a:solidFill>
                  <a:srgbClr val="6B7280"/>
                </a:solidFill>
                <a:latin typeface="Pretendard" pitchFamily="34" charset="0"/>
                <a:ea typeface="Pretendard" pitchFamily="34" charset="-122"/>
                <a:cs typeface="Pretendard" pitchFamily="34" charset="-120"/>
              </a:rPr>
              <a:t>审核</a:t>
            </a:r>
            <a:endParaRPr lang="en-US" sz="900" dirty="0"/>
          </a:p>
        </p:txBody>
      </p:sp>
      <p:sp>
        <p:nvSpPr>
          <p:cNvPr id="101" name="Shape 99"/>
          <p:cNvSpPr/>
          <p:nvPr/>
        </p:nvSpPr>
        <p:spPr>
          <a:xfrm>
            <a:off x="2913888" y="8375904"/>
            <a:ext cx="1734312" cy="594360"/>
          </a:xfrm>
          <a:prstGeom prst="rect">
            <a:avLst/>
          </a:prstGeom>
          <a:solidFill>
            <a:srgbClr val="FAFBFC"/>
          </a:solidFill>
          <a:ln w="6350">
            <a:solidFill>
              <a:srgbClr val="DDE3EA"/>
            </a:solidFill>
            <a:prstDash val="solid"/>
          </a:ln>
        </p:spPr>
        <p:txBody>
          <a:bodyPr/>
          <a:lstStyle/>
          <a:p>
            <a:endParaRPr lang="ko-KR" altLang="en-US"/>
          </a:p>
        </p:txBody>
      </p:sp>
      <p:sp>
        <p:nvSpPr>
          <p:cNvPr id="102" name="Text 100"/>
          <p:cNvSpPr/>
          <p:nvPr/>
        </p:nvSpPr>
        <p:spPr>
          <a:xfrm>
            <a:off x="2913888" y="8970264"/>
            <a:ext cx="1734312" cy="228600"/>
          </a:xfrm>
          <a:prstGeom prst="rect">
            <a:avLst/>
          </a:prstGeom>
          <a:noFill/>
          <a:ln/>
        </p:spPr>
        <p:txBody>
          <a:bodyPr wrap="square" lIns="0" tIns="0" rIns="0" bIns="0" rtlCol="0" anchor="ctr"/>
          <a:lstStyle/>
          <a:p>
            <a:pPr marL="0" indent="0">
              <a:buNone/>
            </a:pPr>
            <a:r>
              <a:rPr lang="ko-KR" altLang="en-US" sz="1200" b="1" dirty="0">
                <a:solidFill>
                  <a:srgbClr val="1B2A41"/>
                </a:solidFill>
                <a:latin typeface="Pretendard" pitchFamily="34" charset="0"/>
                <a:ea typeface="Pretendard" pitchFamily="34" charset="-122"/>
                <a:cs typeface="Pretendard" pitchFamily="34" charset="-120"/>
              </a:rPr>
              <a:t>姓名</a:t>
            </a:r>
            <a:endParaRPr lang="en-US" sz="1200" dirty="0"/>
          </a:p>
        </p:txBody>
      </p:sp>
      <p:sp>
        <p:nvSpPr>
          <p:cNvPr id="103" name="Text 101"/>
          <p:cNvSpPr/>
          <p:nvPr/>
        </p:nvSpPr>
        <p:spPr>
          <a:xfrm>
            <a:off x="2913888" y="9180576"/>
            <a:ext cx="1734312" cy="182880"/>
          </a:xfrm>
          <a:prstGeom prst="rect">
            <a:avLst/>
          </a:prstGeom>
          <a:noFill/>
          <a:ln/>
        </p:spPr>
        <p:txBody>
          <a:bodyPr wrap="square" lIns="0" tIns="0" rIns="0" bIns="0" rtlCol="0" anchor="ctr"/>
          <a:lstStyle/>
          <a:p>
            <a:pPr marL="0" indent="0">
              <a:buNone/>
            </a:pPr>
            <a:r>
              <a:rPr lang="en-US" sz="850" dirty="0">
                <a:solidFill>
                  <a:srgbClr val="6B7280"/>
                </a:solidFill>
                <a:latin typeface="Pretendard" pitchFamily="34" charset="0"/>
                <a:ea typeface="Pretendard" pitchFamily="34" charset="-122"/>
                <a:cs typeface="Pretendard" pitchFamily="34" charset="-120"/>
              </a:rPr>
              <a:t>工程团队</a:t>
            </a:r>
            <a:endParaRPr lang="en-US" sz="850" dirty="0"/>
          </a:p>
        </p:txBody>
      </p:sp>
      <p:sp>
        <p:nvSpPr>
          <p:cNvPr id="104" name="Text 102"/>
          <p:cNvSpPr/>
          <p:nvPr/>
        </p:nvSpPr>
        <p:spPr>
          <a:xfrm>
            <a:off x="2913888" y="9180576"/>
            <a:ext cx="1734312" cy="182880"/>
          </a:xfrm>
          <a:prstGeom prst="rect">
            <a:avLst/>
          </a:prstGeom>
          <a:noFill/>
          <a:ln/>
        </p:spPr>
        <p:txBody>
          <a:bodyPr wrap="square" lIns="0" tIns="0" rIns="0" bIns="0" rtlCol="0" anchor="ctr"/>
          <a:lstStyle/>
          <a:p>
            <a:pPr marL="0" indent="0" algn="r">
              <a:buNone/>
            </a:pPr>
            <a:r>
              <a:rPr lang="en-US" sz="850" i="1" dirty="0">
                <a:solidFill>
                  <a:srgbClr val="6B7280"/>
                </a:solidFill>
                <a:latin typeface="Pretendard" pitchFamily="34" charset="0"/>
                <a:ea typeface="Pretendard" pitchFamily="34" charset="-122"/>
                <a:cs typeface="Pretendard" pitchFamily="34" charset="-120"/>
              </a:rPr>
              <a:t>2025.12.25</a:t>
            </a:r>
            <a:endParaRPr lang="en-US" sz="850" dirty="0"/>
          </a:p>
        </p:txBody>
      </p:sp>
      <p:sp>
        <p:nvSpPr>
          <p:cNvPr id="105" name="Shape 103"/>
          <p:cNvSpPr/>
          <p:nvPr/>
        </p:nvSpPr>
        <p:spPr>
          <a:xfrm>
            <a:off x="4949952" y="8010144"/>
            <a:ext cx="2063496" cy="1463040"/>
          </a:xfrm>
          <a:prstGeom prst="rect">
            <a:avLst/>
          </a:prstGeom>
          <a:solidFill>
            <a:srgbClr val="FFFFFF"/>
          </a:solidFill>
          <a:ln w="12700">
            <a:solidFill>
              <a:srgbClr val="DDE3EA"/>
            </a:solidFill>
            <a:prstDash val="solid"/>
          </a:ln>
        </p:spPr>
        <p:txBody>
          <a:bodyPr/>
          <a:lstStyle/>
          <a:p>
            <a:endParaRPr lang="ko-KR" altLang="en-US"/>
          </a:p>
        </p:txBody>
      </p:sp>
      <p:sp>
        <p:nvSpPr>
          <p:cNvPr id="106" name="Shape 104"/>
          <p:cNvSpPr/>
          <p:nvPr/>
        </p:nvSpPr>
        <p:spPr>
          <a:xfrm>
            <a:off x="4949952" y="8010144"/>
            <a:ext cx="2063496" cy="292608"/>
          </a:xfrm>
          <a:prstGeom prst="rect">
            <a:avLst/>
          </a:prstGeom>
          <a:solidFill>
            <a:srgbClr val="F4F6F8"/>
          </a:solidFill>
          <a:ln/>
        </p:spPr>
        <p:txBody>
          <a:bodyPr/>
          <a:lstStyle/>
          <a:p>
            <a:endParaRPr lang="ko-KR" altLang="en-US"/>
          </a:p>
        </p:txBody>
      </p:sp>
      <p:sp>
        <p:nvSpPr>
          <p:cNvPr id="107" name="Text 105"/>
          <p:cNvSpPr/>
          <p:nvPr/>
        </p:nvSpPr>
        <p:spPr>
          <a:xfrm>
            <a:off x="5114544" y="8010144"/>
            <a:ext cx="1789176" cy="292608"/>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批准</a:t>
            </a:r>
            <a:endParaRPr lang="en-US" sz="900" dirty="0"/>
          </a:p>
        </p:txBody>
      </p:sp>
      <p:sp>
        <p:nvSpPr>
          <p:cNvPr id="108" name="Text 106"/>
          <p:cNvSpPr/>
          <p:nvPr/>
        </p:nvSpPr>
        <p:spPr>
          <a:xfrm>
            <a:off x="5114544" y="8010144"/>
            <a:ext cx="1789176" cy="292608"/>
          </a:xfrm>
          <a:prstGeom prst="rect">
            <a:avLst/>
          </a:prstGeom>
          <a:noFill/>
          <a:ln/>
        </p:spPr>
        <p:txBody>
          <a:bodyPr wrap="square" lIns="0" tIns="0" rIns="0" bIns="0" rtlCol="0" anchor="ctr"/>
          <a:lstStyle/>
          <a:p>
            <a:pPr marL="0" indent="0" algn="r">
              <a:buNone/>
            </a:pPr>
            <a:r>
              <a:rPr lang="en-US" sz="900" dirty="0">
                <a:solidFill>
                  <a:srgbClr val="6B7280"/>
                </a:solidFill>
                <a:latin typeface="Pretendard" pitchFamily="34" charset="0"/>
                <a:ea typeface="Pretendard" pitchFamily="34" charset="-122"/>
                <a:cs typeface="Pretendard" pitchFamily="34" charset="-120"/>
              </a:rPr>
              <a:t>批准</a:t>
            </a:r>
            <a:endParaRPr lang="en-US" sz="900" dirty="0"/>
          </a:p>
        </p:txBody>
      </p:sp>
      <p:sp>
        <p:nvSpPr>
          <p:cNvPr id="109" name="Shape 107"/>
          <p:cNvSpPr/>
          <p:nvPr/>
        </p:nvSpPr>
        <p:spPr>
          <a:xfrm>
            <a:off x="5114544" y="8375904"/>
            <a:ext cx="1734312" cy="594360"/>
          </a:xfrm>
          <a:prstGeom prst="rect">
            <a:avLst/>
          </a:prstGeom>
          <a:solidFill>
            <a:srgbClr val="FAFBFC"/>
          </a:solidFill>
          <a:ln w="6350">
            <a:solidFill>
              <a:srgbClr val="DDE3EA"/>
            </a:solidFill>
            <a:prstDash val="solid"/>
          </a:ln>
        </p:spPr>
        <p:txBody>
          <a:bodyPr/>
          <a:lstStyle/>
          <a:p>
            <a:endParaRPr lang="ko-KR" altLang="en-US"/>
          </a:p>
        </p:txBody>
      </p:sp>
      <p:sp>
        <p:nvSpPr>
          <p:cNvPr id="110" name="Text 108"/>
          <p:cNvSpPr/>
          <p:nvPr/>
        </p:nvSpPr>
        <p:spPr>
          <a:xfrm>
            <a:off x="5114544" y="8970264"/>
            <a:ext cx="1734312" cy="228600"/>
          </a:xfrm>
          <a:prstGeom prst="rect">
            <a:avLst/>
          </a:prstGeom>
          <a:noFill/>
          <a:ln/>
        </p:spPr>
        <p:txBody>
          <a:bodyPr wrap="square" lIns="0" tIns="0" rIns="0" bIns="0" rtlCol="0" anchor="ctr"/>
          <a:lstStyle/>
          <a:p>
            <a:pPr marL="0" indent="0">
              <a:buNone/>
            </a:pPr>
            <a:r>
              <a:rPr lang="ko-KR" altLang="en-US" sz="1200" b="1" dirty="0">
                <a:solidFill>
                  <a:srgbClr val="1B2A41"/>
                </a:solidFill>
                <a:latin typeface="Pretendard" pitchFamily="34" charset="0"/>
                <a:ea typeface="Pretendard" pitchFamily="34" charset="-122"/>
                <a:cs typeface="Pretendard" pitchFamily="34" charset="-120"/>
              </a:rPr>
              <a:t>姓名</a:t>
            </a:r>
            <a:endParaRPr lang="en-US" sz="1200" dirty="0"/>
          </a:p>
        </p:txBody>
      </p:sp>
      <p:sp>
        <p:nvSpPr>
          <p:cNvPr id="111" name="Text 109"/>
          <p:cNvSpPr/>
          <p:nvPr/>
        </p:nvSpPr>
        <p:spPr>
          <a:xfrm>
            <a:off x="5114544" y="9180576"/>
            <a:ext cx="1734312" cy="182880"/>
          </a:xfrm>
          <a:prstGeom prst="rect">
            <a:avLst/>
          </a:prstGeom>
          <a:noFill/>
          <a:ln/>
        </p:spPr>
        <p:txBody>
          <a:bodyPr wrap="square" lIns="0" tIns="0" rIns="0" bIns="0" rtlCol="0" anchor="ctr"/>
          <a:lstStyle/>
          <a:p>
            <a:pPr marL="0" indent="0">
              <a:buNone/>
            </a:pPr>
            <a:r>
              <a:rPr lang="en-US" sz="850" dirty="0">
                <a:solidFill>
                  <a:srgbClr val="6B7280"/>
                </a:solidFill>
                <a:latin typeface="Pretendard" pitchFamily="34" charset="0"/>
                <a:ea typeface="Pretendard" pitchFamily="34" charset="-122"/>
                <a:cs typeface="Pretendard" pitchFamily="34" charset="-120"/>
              </a:rPr>
              <a:t>质量保证</a:t>
            </a:r>
            <a:endParaRPr lang="en-US" sz="850" dirty="0"/>
          </a:p>
        </p:txBody>
      </p:sp>
      <p:sp>
        <p:nvSpPr>
          <p:cNvPr id="112" name="Text 110"/>
          <p:cNvSpPr/>
          <p:nvPr/>
        </p:nvSpPr>
        <p:spPr>
          <a:xfrm>
            <a:off x="5114544" y="9180576"/>
            <a:ext cx="1734312" cy="182880"/>
          </a:xfrm>
          <a:prstGeom prst="rect">
            <a:avLst/>
          </a:prstGeom>
          <a:noFill/>
          <a:ln/>
        </p:spPr>
        <p:txBody>
          <a:bodyPr wrap="square" lIns="0" tIns="0" rIns="0" bIns="0" rtlCol="0" anchor="ctr"/>
          <a:lstStyle/>
          <a:p>
            <a:pPr marL="0" indent="0" algn="r">
              <a:buNone/>
            </a:pPr>
            <a:r>
              <a:rPr lang="en-US" sz="850" i="1" dirty="0">
                <a:solidFill>
                  <a:srgbClr val="6B7280"/>
                </a:solidFill>
                <a:latin typeface="Pretendard" pitchFamily="34" charset="0"/>
                <a:ea typeface="Pretendard" pitchFamily="34" charset="-122"/>
                <a:cs typeface="Pretendard" pitchFamily="34" charset="-120"/>
              </a:rPr>
              <a:t>2025.12.31</a:t>
            </a:r>
            <a:endParaRPr lang="en-US" sz="850" dirty="0"/>
          </a:p>
        </p:txBody>
      </p:sp>
      <p:sp>
        <p:nvSpPr>
          <p:cNvPr id="113" name="Shape 49">
            <a:extLst>
              <a:ext uri="{FF2B5EF4-FFF2-40B4-BE49-F238E27FC236}">
                <a16:creationId xmlns:a16="http://schemas.microsoft.com/office/drawing/2014/main" id="{EE372866-6253-65D1-3EA3-39368E2F66A1}"/>
              </a:ext>
            </a:extLst>
          </p:cNvPr>
          <p:cNvSpPr/>
          <p:nvPr/>
        </p:nvSpPr>
        <p:spPr>
          <a:xfrm>
            <a:off x="548640" y="5120640"/>
            <a:ext cx="45720" cy="384048"/>
          </a:xfrm>
          <a:prstGeom prst="rect">
            <a:avLst/>
          </a:prstGeom>
          <a:solidFill>
            <a:srgbClr val="FF8200"/>
          </a:solidFill>
          <a:ln/>
        </p:spPr>
        <p:txBody>
          <a:bodyPr/>
          <a:lstStyle/>
          <a:p>
            <a:endParaRPr lang="ko-KR" altLang="en-US"/>
          </a:p>
        </p:txBody>
      </p:sp>
      <p:sp>
        <p:nvSpPr>
          <p:cNvPr id="114" name="Shape 49">
            <a:extLst>
              <a:ext uri="{FF2B5EF4-FFF2-40B4-BE49-F238E27FC236}">
                <a16:creationId xmlns:a16="http://schemas.microsoft.com/office/drawing/2014/main" id="{9B49058F-2B2B-AEB3-7172-11CA4AB4B352}"/>
              </a:ext>
            </a:extLst>
          </p:cNvPr>
          <p:cNvSpPr/>
          <p:nvPr/>
        </p:nvSpPr>
        <p:spPr>
          <a:xfrm>
            <a:off x="548640" y="5504688"/>
            <a:ext cx="45720" cy="384048"/>
          </a:xfrm>
          <a:prstGeom prst="rect">
            <a:avLst/>
          </a:prstGeom>
          <a:solidFill>
            <a:srgbClr val="005EB8"/>
          </a:solidFill>
          <a:ln/>
        </p:spPr>
        <p:txBody>
          <a:bodyPr/>
          <a:lstStyle/>
          <a:p>
            <a:endParaRPr lang="ko-KR" altLang="en-US"/>
          </a:p>
        </p:txBody>
      </p:sp>
      <p:sp>
        <p:nvSpPr>
          <p:cNvPr id="115" name="Shape 49">
            <a:extLst>
              <a:ext uri="{FF2B5EF4-FFF2-40B4-BE49-F238E27FC236}">
                <a16:creationId xmlns:a16="http://schemas.microsoft.com/office/drawing/2014/main" id="{BC09B654-1E1E-218C-8987-09C1C6592D59}"/>
              </a:ext>
            </a:extLst>
          </p:cNvPr>
          <p:cNvSpPr/>
          <p:nvPr/>
        </p:nvSpPr>
        <p:spPr>
          <a:xfrm>
            <a:off x="548640" y="5888736"/>
            <a:ext cx="45720" cy="384048"/>
          </a:xfrm>
          <a:prstGeom prst="rect">
            <a:avLst/>
          </a:prstGeom>
          <a:solidFill>
            <a:srgbClr val="0F8554"/>
          </a:solidFill>
          <a:ln/>
        </p:spPr>
        <p:txBody>
          <a:bodyPr/>
          <a:lstStyle/>
          <a:p>
            <a:endParaRPr lang="ko-KR" alt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17 · Revision History · 修订记录</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88</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17.1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Document Revisions — Continued · 修订记录（续）</a:t>
            </a:r>
            <a:endParaRPr lang="en-US" sz="1500" dirty="0"/>
          </a:p>
        </p:txBody>
      </p:sp>
      <p:sp>
        <p:nvSpPr>
          <p:cNvPr id="13" name="Text 11"/>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发生追加修订时，请使用下表。</a:t>
            </a:r>
            <a:endParaRPr lang="en-US" sz="1000" dirty="0"/>
          </a:p>
        </p:txBody>
      </p:sp>
      <p:sp>
        <p:nvSpPr>
          <p:cNvPr id="15" name="Text 13"/>
          <p:cNvSpPr/>
          <p:nvPr/>
        </p:nvSpPr>
        <p:spPr>
          <a:xfrm>
            <a:off x="640080" y="1920240"/>
            <a:ext cx="36576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编号</a:t>
            </a:r>
            <a:endParaRPr lang="en-US" sz="850" dirty="0"/>
          </a:p>
        </p:txBody>
      </p:sp>
      <p:sp>
        <p:nvSpPr>
          <p:cNvPr id="16" name="Text 14"/>
          <p:cNvSpPr/>
          <p:nvPr/>
        </p:nvSpPr>
        <p:spPr>
          <a:xfrm>
            <a:off x="1051560" y="1920240"/>
            <a:ext cx="77724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版本</a:t>
            </a:r>
            <a:endParaRPr lang="en-US" sz="850" dirty="0"/>
          </a:p>
        </p:txBody>
      </p:sp>
      <p:sp>
        <p:nvSpPr>
          <p:cNvPr id="17" name="Text 15"/>
          <p:cNvSpPr/>
          <p:nvPr/>
        </p:nvSpPr>
        <p:spPr>
          <a:xfrm>
            <a:off x="1874520" y="1920240"/>
            <a:ext cx="100584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日期</a:t>
            </a:r>
            <a:endParaRPr lang="en-US" sz="850" dirty="0"/>
          </a:p>
        </p:txBody>
      </p:sp>
      <p:sp>
        <p:nvSpPr>
          <p:cNvPr id="18" name="Text 16"/>
          <p:cNvSpPr/>
          <p:nvPr/>
        </p:nvSpPr>
        <p:spPr>
          <a:xfrm>
            <a:off x="2926080" y="1920240"/>
            <a:ext cx="64008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类型</a:t>
            </a:r>
            <a:endParaRPr lang="en-US" sz="850" dirty="0"/>
          </a:p>
        </p:txBody>
      </p:sp>
      <p:sp>
        <p:nvSpPr>
          <p:cNvPr id="19" name="Text 17"/>
          <p:cNvSpPr/>
          <p:nvPr/>
        </p:nvSpPr>
        <p:spPr>
          <a:xfrm>
            <a:off x="3611880" y="1920240"/>
            <a:ext cx="2624328"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说明</a:t>
            </a:r>
            <a:endParaRPr lang="en-US" sz="850" dirty="0"/>
          </a:p>
        </p:txBody>
      </p:sp>
      <p:sp>
        <p:nvSpPr>
          <p:cNvPr id="20" name="Text 18"/>
          <p:cNvSpPr/>
          <p:nvPr/>
        </p:nvSpPr>
        <p:spPr>
          <a:xfrm>
            <a:off x="6144768" y="1920240"/>
            <a:ext cx="731520" cy="347472"/>
          </a:xfrm>
          <a:prstGeom prst="rect">
            <a:avLst/>
          </a:prstGeom>
          <a:noFill/>
          <a:ln/>
        </p:spPr>
        <p:txBody>
          <a:bodyPr wrap="square" lIns="0" tIns="0" rIns="0" bIns="0" rtlCol="0" anchor="ctr"/>
          <a:lstStyle/>
          <a:p>
            <a:pPr marL="0" indent="0">
              <a:buNone/>
            </a:pPr>
            <a:r>
              <a:rPr lang="en-US" sz="850" b="1" kern="0" spc="200" dirty="0">
                <a:solidFill>
                  <a:srgbClr val="FFFFFF"/>
                </a:solidFill>
                <a:latin typeface="Pretendard" pitchFamily="34" charset="0"/>
                <a:ea typeface="Pretendard" pitchFamily="34" charset="-122"/>
                <a:cs typeface="Pretendard" pitchFamily="34" charset="-120"/>
              </a:rPr>
              <a:t>作者</a:t>
            </a:r>
            <a:endParaRPr lang="en-US" sz="850" dirty="0"/>
          </a:p>
        </p:txBody>
      </p:sp>
      <p:sp>
        <p:nvSpPr>
          <p:cNvPr id="44" name="Text 78">
            <a:extLst>
              <a:ext uri="{FF2B5EF4-FFF2-40B4-BE49-F238E27FC236}">
                <a16:creationId xmlns:a16="http://schemas.microsoft.com/office/drawing/2014/main" id="{AEFECBFC-2975-3AA1-1DD8-BCDF5CD5A8A1}"/>
              </a:ext>
            </a:extLst>
          </p:cNvPr>
          <p:cNvSpPr/>
          <p:nvPr/>
        </p:nvSpPr>
        <p:spPr>
          <a:xfrm>
            <a:off x="2967446" y="2358136"/>
            <a:ext cx="502920" cy="201168"/>
          </a:xfrm>
          <a:prstGeom prst="rect">
            <a:avLst/>
          </a:prstGeom>
          <a:noFill/>
          <a:ln/>
        </p:spPr>
        <p:txBody>
          <a:bodyPr wrap="square" lIns="0" tIns="0" rIns="0" bIns="0" rtlCol="0" anchor="ctr"/>
          <a:lstStyle/>
          <a:p>
            <a:pPr marL="0" indent="0" algn="ctr">
              <a:buNone/>
            </a:pPr>
            <a:r>
              <a:rPr lang="en-US" sz="800" b="1" kern="0" spc="200" dirty="0">
                <a:solidFill>
                  <a:srgbClr val="FFFFFF"/>
                </a:solidFill>
                <a:latin typeface="Pretendard" pitchFamily="34" charset="0"/>
                <a:ea typeface="Pretendard" pitchFamily="34" charset="-122"/>
                <a:cs typeface="Pretendard" pitchFamily="34" charset="-120"/>
              </a:rPr>
              <a:t>NEW</a:t>
            </a:r>
            <a:endParaRPr lang="en-US" sz="800" dirty="0"/>
          </a:p>
        </p:txBody>
      </p:sp>
      <p:graphicFrame>
        <p:nvGraphicFramePr>
          <p:cNvPr id="47" name="표 46">
            <a:extLst>
              <a:ext uri="{FF2B5EF4-FFF2-40B4-BE49-F238E27FC236}">
                <a16:creationId xmlns:a16="http://schemas.microsoft.com/office/drawing/2014/main" id="{364A0701-B0EB-C6E2-F024-75F3D22E081C}"/>
              </a:ext>
            </a:extLst>
          </p:cNvPr>
          <p:cNvGraphicFramePr>
            <a:graphicFrameLocks noGrp="1"/>
          </p:cNvGraphicFramePr>
          <p:nvPr>
            <p:extLst>
              <p:ext uri="{D42A27DB-BD31-4B8C-83A1-F6EECF244321}">
                <p14:modId xmlns:p14="http://schemas.microsoft.com/office/powerpoint/2010/main" val="3822802782"/>
              </p:ext>
            </p:extLst>
          </p:nvPr>
        </p:nvGraphicFramePr>
        <p:xfrm>
          <a:off x="547879" y="1920240"/>
          <a:ext cx="6465569" cy="8230613"/>
        </p:xfrm>
        <a:graphic>
          <a:graphicData uri="http://schemas.openxmlformats.org/drawingml/2006/table">
            <a:tbl>
              <a:tblPr firstRow="1" bandRow="1">
                <a:tableStyleId>{5C22544A-7EE6-4342-B048-85BDC9FD1C3A}</a:tableStyleId>
              </a:tblPr>
              <a:tblGrid>
                <a:gridCol w="473201">
                  <a:extLst>
                    <a:ext uri="{9D8B030D-6E8A-4147-A177-3AD203B41FA5}">
                      <a16:colId xmlns:a16="http://schemas.microsoft.com/office/drawing/2014/main" val="168152684"/>
                    </a:ext>
                  </a:extLst>
                </a:gridCol>
                <a:gridCol w="723139">
                  <a:extLst>
                    <a:ext uri="{9D8B030D-6E8A-4147-A177-3AD203B41FA5}">
                      <a16:colId xmlns:a16="http://schemas.microsoft.com/office/drawing/2014/main" val="2852963308"/>
                    </a:ext>
                  </a:extLst>
                </a:gridCol>
                <a:gridCol w="685800">
                  <a:extLst>
                    <a:ext uri="{9D8B030D-6E8A-4147-A177-3AD203B41FA5}">
                      <a16:colId xmlns:a16="http://schemas.microsoft.com/office/drawing/2014/main" val="3334425199"/>
                    </a:ext>
                  </a:extLst>
                </a:gridCol>
                <a:gridCol w="625697">
                  <a:extLst>
                    <a:ext uri="{9D8B030D-6E8A-4147-A177-3AD203B41FA5}">
                      <a16:colId xmlns:a16="http://schemas.microsoft.com/office/drawing/2014/main" val="1250754762"/>
                    </a:ext>
                  </a:extLst>
                </a:gridCol>
                <a:gridCol w="3031903">
                  <a:extLst>
                    <a:ext uri="{9D8B030D-6E8A-4147-A177-3AD203B41FA5}">
                      <a16:colId xmlns:a16="http://schemas.microsoft.com/office/drawing/2014/main" val="2810207594"/>
                    </a:ext>
                  </a:extLst>
                </a:gridCol>
                <a:gridCol w="925829">
                  <a:extLst>
                    <a:ext uri="{9D8B030D-6E8A-4147-A177-3AD203B41FA5}">
                      <a16:colId xmlns:a16="http://schemas.microsoft.com/office/drawing/2014/main" val="3786252143"/>
                    </a:ext>
                  </a:extLst>
                </a:gridCol>
              </a:tblGrid>
              <a:tr h="300229">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编号</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版本</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日期</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类型</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说明</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作者</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625913479"/>
                  </a:ext>
                </a:extLst>
              </a:tr>
              <a:tr h="360472">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1</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2.0.1</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26.05.22</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solidFill>
                            <a:srgbClr val="005EB8"/>
                          </a:solidFill>
                          <a:latin typeface="Pretendard" panose="02000503000000020004" pitchFamily="50" charset="-127"/>
                          <a:ea typeface="Pretendard" panose="02000503000000020004" pitchFamily="50" charset="-127"/>
                          <a:cs typeface="Pretendard" panose="02000503000000020004" pitchFamily="50" charset="-127"/>
                        </a:rPr>
                        <a:t>MOD</a:t>
                      </a:r>
                      <a:endParaRPr lang="ko-KR" altLang="en-US" sz="900" b="1" dirty="0">
                        <a:solidFill>
                          <a:srgbClr val="005EB8"/>
                        </a:solidFill>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ko-KR" altLang="en-US" sz="900" b="1" dirty="0">
                          <a:latin typeface="Pretendard" panose="02000503000000020004" pitchFamily="50" charset="-127"/>
                          <a:ea typeface="Pretendard" panose="02000503000000020004" pitchFamily="50" charset="-127"/>
                          <a:cs typeface="Pretendard" panose="02000503000000020004" pitchFamily="50" charset="-127"/>
                        </a:rPr>
                        <a:t>整体布局变更及内容修改</a:t>
                      </a: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C/S 1 组</a:t>
                      </a:r>
                    </a:p>
                  </a:txBody>
                  <a:tcPr anchor="ctr"/>
                </a:tc>
                <a:extLst>
                  <a:ext uri="{0D108BD9-81ED-4DB2-BD59-A6C34878D82A}">
                    <a16:rowId xmlns:a16="http://schemas.microsoft.com/office/drawing/2014/main" val="1882255084"/>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828340153"/>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799765867"/>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4065187313"/>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584365765"/>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071733099"/>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32702390"/>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758775541"/>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113979702"/>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879155011"/>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31100043"/>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496112277"/>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717844641"/>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798039487"/>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3333599649"/>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904136121"/>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3864447876"/>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449395807"/>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3458415180"/>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673081629"/>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4234763961"/>
                  </a:ext>
                </a:extLst>
              </a:tr>
              <a:tr h="360472">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3201074800"/>
                  </a:ext>
                </a:extLst>
              </a:tr>
            </a:tbl>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17 · Revision History · 修订记录</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89</a:t>
            </a:r>
            <a:endParaRPr lang="en-US" sz="1000" dirty="0"/>
          </a:p>
        </p:txBody>
      </p:sp>
      <p:sp>
        <p:nvSpPr>
          <p:cNvPr id="10" name="Shape 8"/>
          <p:cNvSpPr/>
          <p:nvPr/>
        </p:nvSpPr>
        <p:spPr>
          <a:xfrm>
            <a:off x="548640" y="777240"/>
            <a:ext cx="91440" cy="502920"/>
          </a:xfrm>
          <a:prstGeom prst="rect">
            <a:avLst/>
          </a:prstGeom>
          <a:solidFill>
            <a:srgbClr val="4A6FA5"/>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17.1</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500" b="1" dirty="0">
                <a:solidFill>
                  <a:srgbClr val="1B2A41"/>
                </a:solidFill>
                <a:latin typeface="Pretendard" pitchFamily="34" charset="0"/>
                <a:ea typeface="Pretendard" pitchFamily="34" charset="-122"/>
                <a:cs typeface="Pretendard" pitchFamily="34" charset="-120"/>
              </a:rPr>
              <a:t>Document Revisions — Continued · 修订记录（续）</a:t>
            </a:r>
            <a:endParaRPr lang="en-US" sz="1500" dirty="0"/>
          </a:p>
        </p:txBody>
      </p:sp>
      <p:sp>
        <p:nvSpPr>
          <p:cNvPr id="13" name="Text 11"/>
          <p:cNvSpPr/>
          <p:nvPr/>
        </p:nvSpPr>
        <p:spPr>
          <a:xfrm>
            <a:off x="548640" y="1417320"/>
            <a:ext cx="6464808" cy="36576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发生追加修订时，请使用下表。</a:t>
            </a:r>
            <a:endParaRPr lang="en-US" sz="1000" dirty="0"/>
          </a:p>
        </p:txBody>
      </p:sp>
      <p:sp>
        <p:nvSpPr>
          <p:cNvPr id="36" name="Text 34"/>
          <p:cNvSpPr/>
          <p:nvPr/>
        </p:nvSpPr>
        <p:spPr>
          <a:xfrm>
            <a:off x="548640" y="8147304"/>
            <a:ext cx="6464808" cy="320040"/>
          </a:xfrm>
          <a:prstGeom prst="rect">
            <a:avLst/>
          </a:prstGeom>
          <a:noFill/>
          <a:ln/>
        </p:spPr>
        <p:txBody>
          <a:bodyPr wrap="square" lIns="0" tIns="0" rIns="0" bIns="0" rtlCol="0" anchor="ctr"/>
          <a:lstStyle/>
          <a:p>
            <a:pPr marL="0" indent="0" algn="ctr">
              <a:buNone/>
            </a:pPr>
            <a:r>
              <a:rPr lang="en-US" sz="1100" b="1" kern="0" spc="600" dirty="0">
                <a:solidFill>
                  <a:srgbClr val="6B7280"/>
                </a:solidFill>
                <a:latin typeface="Pretendard" pitchFamily="34" charset="0"/>
                <a:ea typeface="Pretendard" pitchFamily="34" charset="-122"/>
                <a:cs typeface="Pretendard" pitchFamily="34" charset="-120"/>
              </a:rPr>
              <a:t>— 文件结束 —</a:t>
            </a:r>
            <a:endParaRPr lang="en-US" sz="1100" dirty="0"/>
          </a:p>
        </p:txBody>
      </p:sp>
      <p:sp>
        <p:nvSpPr>
          <p:cNvPr id="37" name="Text 35"/>
          <p:cNvSpPr/>
          <p:nvPr/>
        </p:nvSpPr>
        <p:spPr>
          <a:xfrm>
            <a:off x="548640" y="8513064"/>
            <a:ext cx="6464808" cy="256032"/>
          </a:xfrm>
          <a:prstGeom prst="rect">
            <a:avLst/>
          </a:prstGeom>
          <a:noFill/>
          <a:ln/>
        </p:spPr>
        <p:txBody>
          <a:bodyPr wrap="square" lIns="0" tIns="0" rIns="0" bIns="0" rtlCol="0" anchor="ctr"/>
          <a:lstStyle/>
          <a:p>
            <a:pPr marL="0" indent="0" algn="ctr">
              <a:buNone/>
            </a:pPr>
            <a:r>
              <a:rPr lang="en-US" sz="900" dirty="0">
                <a:solidFill>
                  <a:srgbClr val="9CA3AF"/>
                </a:solidFill>
                <a:latin typeface="Pretendard" pitchFamily="34" charset="0"/>
                <a:ea typeface="Pretendard" pitchFamily="34" charset="-122"/>
                <a:cs typeface="Pretendard" pitchFamily="34" charset="-120"/>
              </a:rPr>
              <a:t>3205CT 用户手册 · v2.0.1 · © 2025 TECHVALLEY Co., Ltd.</a:t>
            </a:r>
            <a:endParaRPr lang="en-US" sz="900" dirty="0"/>
          </a:p>
        </p:txBody>
      </p:sp>
      <p:sp>
        <p:nvSpPr>
          <p:cNvPr id="38" name="Shape 36"/>
          <p:cNvSpPr/>
          <p:nvPr/>
        </p:nvSpPr>
        <p:spPr>
          <a:xfrm>
            <a:off x="548640" y="8494776"/>
            <a:ext cx="6464808" cy="1645920"/>
          </a:xfrm>
          <a:prstGeom prst="rect">
            <a:avLst/>
          </a:prstGeom>
          <a:solidFill>
            <a:srgbClr val="1B2A41"/>
          </a:solidFill>
          <a:ln/>
        </p:spPr>
        <p:txBody>
          <a:bodyPr/>
          <a:lstStyle/>
          <a:p>
            <a:endParaRPr lang="ko-KR" altLang="en-US"/>
          </a:p>
        </p:txBody>
      </p:sp>
      <p:sp>
        <p:nvSpPr>
          <p:cNvPr id="39" name="Shape 37"/>
          <p:cNvSpPr/>
          <p:nvPr/>
        </p:nvSpPr>
        <p:spPr>
          <a:xfrm>
            <a:off x="548640" y="8494776"/>
            <a:ext cx="109728" cy="1645920"/>
          </a:xfrm>
          <a:prstGeom prst="rect">
            <a:avLst/>
          </a:prstGeom>
          <a:solidFill>
            <a:srgbClr val="4A6FA5"/>
          </a:solidFill>
          <a:ln/>
        </p:spPr>
        <p:txBody>
          <a:bodyPr/>
          <a:lstStyle/>
          <a:p>
            <a:endParaRPr lang="ko-KR" altLang="en-US"/>
          </a:p>
        </p:txBody>
      </p:sp>
      <p:sp>
        <p:nvSpPr>
          <p:cNvPr id="40" name="Text 38"/>
          <p:cNvSpPr/>
          <p:nvPr/>
        </p:nvSpPr>
        <p:spPr>
          <a:xfrm>
            <a:off x="822960" y="8677656"/>
            <a:ext cx="6099048" cy="365760"/>
          </a:xfrm>
          <a:prstGeom prst="rect">
            <a:avLst/>
          </a:prstGeom>
          <a:noFill/>
          <a:ln/>
        </p:spPr>
        <p:txBody>
          <a:bodyPr wrap="square" lIns="0" tIns="0" rIns="0" bIns="0" rtlCol="0" anchor="ctr"/>
          <a:lstStyle/>
          <a:p>
            <a:pPr marL="0" indent="0">
              <a:buNone/>
            </a:pPr>
            <a:r>
              <a:rPr lang="en-US" sz="1600" b="1" dirty="0">
                <a:solidFill>
                  <a:srgbClr val="FFFFFF"/>
                </a:solidFill>
                <a:latin typeface="Pretendard" pitchFamily="34" charset="0"/>
                <a:ea typeface="Pretendard" pitchFamily="34" charset="-122"/>
                <a:cs typeface="Pretendard" pitchFamily="34" charset="-120"/>
              </a:rPr>
              <a:t>TECHVALLEY Co., Ltd.</a:t>
            </a:r>
            <a:endParaRPr lang="en-US" sz="1600" dirty="0"/>
          </a:p>
        </p:txBody>
      </p:sp>
      <p:sp>
        <p:nvSpPr>
          <p:cNvPr id="41" name="Text 39"/>
          <p:cNvSpPr/>
          <p:nvPr/>
        </p:nvSpPr>
        <p:spPr>
          <a:xfrm>
            <a:off x="822960" y="9043416"/>
            <a:ext cx="6099048" cy="256032"/>
          </a:xfrm>
          <a:prstGeom prst="rect">
            <a:avLst/>
          </a:prstGeom>
          <a:noFill/>
          <a:ln/>
        </p:spPr>
        <p:txBody>
          <a:bodyPr wrap="square" lIns="0" tIns="0" rIns="0" bIns="0" rtlCol="0" anchor="ctr"/>
          <a:lstStyle/>
          <a:p>
            <a:pPr marL="0" indent="0">
              <a:buNone/>
            </a:pPr>
            <a:r>
              <a:rPr lang="en-US" sz="1000" dirty="0">
                <a:solidFill>
                  <a:srgbClr val="8AA9D1"/>
                </a:solidFill>
                <a:latin typeface="Pretendard" pitchFamily="34" charset="0"/>
                <a:ea typeface="Pretendard" pitchFamily="34" charset="-122"/>
                <a:cs typeface="Pretendard" pitchFamily="34" charset="-120"/>
              </a:rPr>
              <a:t>TECHVALLEY 株式会社  ·  We make it visible!</a:t>
            </a:r>
            <a:endParaRPr lang="en-US" sz="1000" dirty="0"/>
          </a:p>
        </p:txBody>
      </p:sp>
      <p:sp>
        <p:nvSpPr>
          <p:cNvPr id="42" name="Text 40"/>
          <p:cNvSpPr/>
          <p:nvPr/>
        </p:nvSpPr>
        <p:spPr>
          <a:xfrm>
            <a:off x="822960" y="9345168"/>
            <a:ext cx="6099048" cy="228600"/>
          </a:xfrm>
          <a:prstGeom prst="rect">
            <a:avLst/>
          </a:prstGeom>
          <a:noFill/>
          <a:ln/>
        </p:spPr>
        <p:txBody>
          <a:bodyPr wrap="square" lIns="0" tIns="0" rIns="0" bIns="0" rtlCol="0" anchor="ctr"/>
          <a:lstStyle/>
          <a:p>
            <a:pPr marL="0" indent="0">
              <a:buNone/>
            </a:pPr>
            <a:r>
              <a:rPr lang="ko-KR" altLang="en-US" sz="900" b="0" i="0" dirty="0">
                <a:solidFill>
                  <a:schemeClr val="accent1">
                    <a:lumMod val="60000"/>
                    <a:lumOff val="40000"/>
                  </a:schemeClr>
                </a:solidFill>
                <a:effectLst/>
                <a:latin typeface="Noto Sans KR" panose="020B0200000000000000" pitchFamily="50" charset="-127"/>
                <a:ea typeface="Noto Sans KR" panose="020B0200000000000000" pitchFamily="50" charset="-127"/>
              </a:rPr>
              <a:t>韩国京畿道城南市中院区葛麻峙路 215 A 栋 506 号（上大院洞，金刚 Penterium IT 大厦）</a:t>
            </a:r>
            <a:endParaRPr lang="en-US" sz="900" dirty="0">
              <a:solidFill>
                <a:schemeClr val="accent1">
                  <a:lumMod val="60000"/>
                  <a:lumOff val="40000"/>
                </a:schemeClr>
              </a:solidFill>
            </a:endParaRPr>
          </a:p>
        </p:txBody>
      </p:sp>
      <p:sp>
        <p:nvSpPr>
          <p:cNvPr id="43" name="Text 41"/>
          <p:cNvSpPr/>
          <p:nvPr/>
        </p:nvSpPr>
        <p:spPr>
          <a:xfrm>
            <a:off x="822960" y="9592056"/>
            <a:ext cx="6099048" cy="228600"/>
          </a:xfrm>
          <a:prstGeom prst="rect">
            <a:avLst/>
          </a:prstGeom>
          <a:noFill/>
          <a:ln/>
        </p:spPr>
        <p:txBody>
          <a:bodyPr wrap="square" lIns="0" tIns="0" rIns="0" bIns="0" rtlCol="0" anchor="ctr"/>
          <a:lstStyle/>
          <a:p>
            <a:pPr marL="0" indent="0">
              <a:buNone/>
            </a:pPr>
            <a:r>
              <a:rPr lang="en-US" sz="900" dirty="0">
                <a:solidFill>
                  <a:srgbClr val="8AA9D1"/>
                </a:solidFill>
                <a:latin typeface="Pretendard" pitchFamily="34" charset="0"/>
                <a:ea typeface="Pretendard" pitchFamily="34" charset="-122"/>
                <a:cs typeface="Pretendard" pitchFamily="34" charset="-120"/>
              </a:rPr>
              <a:t>电话：+82-31-730-0825  ·  传真：+82-31-730-0835  ·  sales@techvalley.co.kr  ·  www.techvalley.co.kr</a:t>
            </a:r>
            <a:endParaRPr lang="en-US" sz="900" dirty="0"/>
          </a:p>
        </p:txBody>
      </p:sp>
      <p:sp>
        <p:nvSpPr>
          <p:cNvPr id="44" name="Text 42"/>
          <p:cNvSpPr/>
          <p:nvPr/>
        </p:nvSpPr>
        <p:spPr>
          <a:xfrm>
            <a:off x="822960" y="9848088"/>
            <a:ext cx="6099048" cy="201168"/>
          </a:xfrm>
          <a:prstGeom prst="rect">
            <a:avLst/>
          </a:prstGeom>
          <a:noFill/>
          <a:ln/>
        </p:spPr>
        <p:txBody>
          <a:bodyPr wrap="square" lIns="0" tIns="0" rIns="0" bIns="0" rtlCol="0" anchor="ctr"/>
          <a:lstStyle/>
          <a:p>
            <a:pPr marL="0" indent="0">
              <a:buNone/>
            </a:pPr>
            <a:r>
              <a:rPr lang="en-US" sz="850" i="1" dirty="0">
                <a:solidFill>
                  <a:srgbClr val="9CA3AF"/>
                </a:solidFill>
                <a:latin typeface="Pretendard" pitchFamily="34" charset="0"/>
                <a:ea typeface="Pretendard" pitchFamily="34" charset="-122"/>
                <a:cs typeface="Pretendard" pitchFamily="34" charset="-120"/>
              </a:rPr>
              <a:t>© 2025 TECHVALLEY Co., Ltd. 版权所有。</a:t>
            </a:r>
            <a:endParaRPr lang="en-US" sz="850" dirty="0"/>
          </a:p>
        </p:txBody>
      </p:sp>
      <p:graphicFrame>
        <p:nvGraphicFramePr>
          <p:cNvPr id="45" name="표 44">
            <a:extLst>
              <a:ext uri="{FF2B5EF4-FFF2-40B4-BE49-F238E27FC236}">
                <a16:creationId xmlns:a16="http://schemas.microsoft.com/office/drawing/2014/main" id="{72760E03-31E0-5AF1-67FA-05AFA030CC72}"/>
              </a:ext>
            </a:extLst>
          </p:cNvPr>
          <p:cNvGraphicFramePr>
            <a:graphicFrameLocks noGrp="1"/>
          </p:cNvGraphicFramePr>
          <p:nvPr>
            <p:extLst>
              <p:ext uri="{D42A27DB-BD31-4B8C-83A1-F6EECF244321}">
                <p14:modId xmlns:p14="http://schemas.microsoft.com/office/powerpoint/2010/main" val="2055757508"/>
              </p:ext>
            </p:extLst>
          </p:nvPr>
        </p:nvGraphicFramePr>
        <p:xfrm>
          <a:off x="594360" y="1931301"/>
          <a:ext cx="6465569" cy="6179433"/>
        </p:xfrm>
        <a:graphic>
          <a:graphicData uri="http://schemas.openxmlformats.org/drawingml/2006/table">
            <a:tbl>
              <a:tblPr firstRow="1" bandRow="1">
                <a:tableStyleId>{5C22544A-7EE6-4342-B048-85BDC9FD1C3A}</a:tableStyleId>
              </a:tblPr>
              <a:tblGrid>
                <a:gridCol w="473201">
                  <a:extLst>
                    <a:ext uri="{9D8B030D-6E8A-4147-A177-3AD203B41FA5}">
                      <a16:colId xmlns:a16="http://schemas.microsoft.com/office/drawing/2014/main" val="168152684"/>
                    </a:ext>
                  </a:extLst>
                </a:gridCol>
                <a:gridCol w="723139">
                  <a:extLst>
                    <a:ext uri="{9D8B030D-6E8A-4147-A177-3AD203B41FA5}">
                      <a16:colId xmlns:a16="http://schemas.microsoft.com/office/drawing/2014/main" val="2852963308"/>
                    </a:ext>
                  </a:extLst>
                </a:gridCol>
                <a:gridCol w="685800">
                  <a:extLst>
                    <a:ext uri="{9D8B030D-6E8A-4147-A177-3AD203B41FA5}">
                      <a16:colId xmlns:a16="http://schemas.microsoft.com/office/drawing/2014/main" val="3334425199"/>
                    </a:ext>
                  </a:extLst>
                </a:gridCol>
                <a:gridCol w="625697">
                  <a:extLst>
                    <a:ext uri="{9D8B030D-6E8A-4147-A177-3AD203B41FA5}">
                      <a16:colId xmlns:a16="http://schemas.microsoft.com/office/drawing/2014/main" val="1250754762"/>
                    </a:ext>
                  </a:extLst>
                </a:gridCol>
                <a:gridCol w="3031903">
                  <a:extLst>
                    <a:ext uri="{9D8B030D-6E8A-4147-A177-3AD203B41FA5}">
                      <a16:colId xmlns:a16="http://schemas.microsoft.com/office/drawing/2014/main" val="2810207594"/>
                    </a:ext>
                  </a:extLst>
                </a:gridCol>
                <a:gridCol w="925829">
                  <a:extLst>
                    <a:ext uri="{9D8B030D-6E8A-4147-A177-3AD203B41FA5}">
                      <a16:colId xmlns:a16="http://schemas.microsoft.com/office/drawing/2014/main" val="3786252143"/>
                    </a:ext>
                  </a:extLst>
                </a:gridCol>
              </a:tblGrid>
              <a:tr h="305753">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编号</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版本</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日期</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类型</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说明</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r>
                        <a:rPr lang="en-US" altLang="ko-KR" sz="900" b="1" dirty="0">
                          <a:latin typeface="Pretendard" panose="02000503000000020004" pitchFamily="50" charset="-127"/>
                          <a:ea typeface="Pretendard" panose="02000503000000020004" pitchFamily="50" charset="-127"/>
                          <a:cs typeface="Pretendard" panose="02000503000000020004" pitchFamily="50" charset="-127"/>
                        </a:rPr>
                        <a:t>作者</a:t>
                      </a:r>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625913479"/>
                  </a:ext>
                </a:extLst>
              </a:tr>
              <a:tr h="367105">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solidFill>
                          <a:srgbClr val="005EB8"/>
                        </a:solidFill>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882255084"/>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828340153"/>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799765867"/>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4065187313"/>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584365765"/>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071733099"/>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32702390"/>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758775541"/>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113979702"/>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879155011"/>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31100043"/>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496112277"/>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717844641"/>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2798039487"/>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3333599649"/>
                  </a:ext>
                </a:extLst>
              </a:tr>
              <a:tr h="367105">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a:latin typeface="Pretendard" panose="02000503000000020004" pitchFamily="50" charset="-127"/>
                        <a:ea typeface="Pretendard" panose="02000503000000020004" pitchFamily="50" charset="-127"/>
                        <a:cs typeface="Pretendard" panose="02000503000000020004" pitchFamily="50" charset="-127"/>
                      </a:endParaRPr>
                    </a:p>
                  </a:txBody>
                  <a:tcPr anchor="ctr"/>
                </a:tc>
                <a:tc>
                  <a:txBody>
                    <a:bodyPr/>
                    <a:lstStyle/>
                    <a:p>
                      <a:pPr algn="ctr" latinLnBrk="1"/>
                      <a:endParaRPr lang="ko-KR" altLang="en-US" sz="900" b="1" dirty="0">
                        <a:latin typeface="Pretendard" panose="02000503000000020004" pitchFamily="50" charset="-127"/>
                        <a:ea typeface="Pretendard" panose="02000503000000020004" pitchFamily="50" charset="-127"/>
                        <a:cs typeface="Pretendard" panose="02000503000000020004" pitchFamily="50" charset="-127"/>
                      </a:endParaRPr>
                    </a:p>
                  </a:txBody>
                  <a:tcPr anchor="ctr"/>
                </a:tc>
                <a:extLst>
                  <a:ext uri="{0D108BD9-81ED-4DB2-BD59-A6C34878D82A}">
                    <a16:rowId xmlns:a16="http://schemas.microsoft.com/office/drawing/2014/main" val="190413612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a:effectLst/>
      </p:bgPr>
    </p:bg>
    <p:spTree>
      <p:nvGrpSpPr>
        <p:cNvPr id="1" name=""/>
        <p:cNvGrpSpPr/>
        <p:nvPr/>
      </p:nvGrpSpPr>
      <p:grpSpPr>
        <a:xfrm>
          <a:off x="0" y="0"/>
          <a:ext cx="0" cy="0"/>
          <a:chOff x="0" y="0"/>
          <a:chExt cx="0" cy="0"/>
        </a:xfrm>
      </p:grpSpPr>
      <p:sp>
        <p:nvSpPr>
          <p:cNvPr id="2" name="Shape 0"/>
          <p:cNvSpPr/>
          <p:nvPr/>
        </p:nvSpPr>
        <p:spPr>
          <a:xfrm>
            <a:off x="0" y="0"/>
            <a:ext cx="7562088" cy="36576"/>
          </a:xfrm>
          <a:prstGeom prst="rect">
            <a:avLst/>
          </a:prstGeom>
          <a:solidFill>
            <a:srgbClr val="1B2A41"/>
          </a:solidFill>
          <a:ln/>
        </p:spPr>
        <p:txBody>
          <a:bodyPr/>
          <a:lstStyle/>
          <a:p>
            <a:endParaRPr lang="ko-KR" altLang="en-US"/>
          </a:p>
        </p:txBody>
      </p:sp>
      <p:sp>
        <p:nvSpPr>
          <p:cNvPr id="3" name="Shape 1"/>
          <p:cNvSpPr/>
          <p:nvPr/>
        </p:nvSpPr>
        <p:spPr>
          <a:xfrm>
            <a:off x="0" y="36576"/>
            <a:ext cx="7562088" cy="411480"/>
          </a:xfrm>
          <a:prstGeom prst="rect">
            <a:avLst/>
          </a:prstGeom>
          <a:solidFill>
            <a:srgbClr val="F4F6F8"/>
          </a:solidFill>
          <a:ln/>
        </p:spPr>
        <p:txBody>
          <a:bodyPr/>
          <a:lstStyle/>
          <a:p>
            <a:endParaRPr lang="ko-KR" altLang="en-US"/>
          </a:p>
        </p:txBody>
      </p:sp>
      <p:sp>
        <p:nvSpPr>
          <p:cNvPr id="4" name="Text 2"/>
          <p:cNvSpPr/>
          <p:nvPr/>
        </p:nvSpPr>
        <p:spPr>
          <a:xfrm>
            <a:off x="548640" y="36576"/>
            <a:ext cx="1828800" cy="411480"/>
          </a:xfrm>
          <a:prstGeom prst="rect">
            <a:avLst/>
          </a:prstGeom>
          <a:noFill/>
          <a:ln/>
        </p:spPr>
        <p:txBody>
          <a:bodyPr wrap="square" lIns="0" tIns="0" rIns="0" bIns="0" rtlCol="0" anchor="ctr"/>
          <a:lstStyle/>
          <a:p>
            <a:pPr marL="0" indent="0">
              <a:buNone/>
            </a:pPr>
            <a:r>
              <a:rPr lang="en-US" sz="900" b="1" kern="0" spc="300" dirty="0">
                <a:solidFill>
                  <a:srgbClr val="1B2A41"/>
                </a:solidFill>
                <a:latin typeface="Pretendard" pitchFamily="34" charset="0"/>
                <a:ea typeface="Pretendard" pitchFamily="34" charset="-122"/>
                <a:cs typeface="Pretendard" pitchFamily="34" charset="-120"/>
              </a:rPr>
              <a:t>TECHVALLEY</a:t>
            </a:r>
            <a:endParaRPr lang="en-US" sz="900" dirty="0"/>
          </a:p>
        </p:txBody>
      </p:sp>
      <p:sp>
        <p:nvSpPr>
          <p:cNvPr id="5" name="Text 3"/>
          <p:cNvSpPr/>
          <p:nvPr/>
        </p:nvSpPr>
        <p:spPr>
          <a:xfrm>
            <a:off x="1984248" y="36576"/>
            <a:ext cx="5029200" cy="411480"/>
          </a:xfrm>
          <a:prstGeom prst="rect">
            <a:avLst/>
          </a:prstGeom>
          <a:noFill/>
          <a:ln/>
        </p:spPr>
        <p:txBody>
          <a:bodyPr wrap="square" lIns="0" tIns="0" rIns="0" bIns="0" rtlCol="0" anchor="ctr"/>
          <a:lstStyle/>
          <a:p>
            <a:pPr marL="0" indent="0" algn="r">
              <a:buNone/>
            </a:pPr>
            <a:r>
              <a:rPr lang="en-US" sz="850" b="1" kern="0" spc="100" dirty="0">
                <a:solidFill>
                  <a:srgbClr val="1B2A41"/>
                </a:solidFill>
                <a:latin typeface="Pretendard" pitchFamily="34" charset="0"/>
                <a:ea typeface="Pretendard" pitchFamily="34" charset="-122"/>
                <a:cs typeface="Pretendard" pitchFamily="34" charset="-120"/>
              </a:rPr>
              <a:t>CHAPTER 02 · Safety Precautions · 安全注意事项</a:t>
            </a:r>
            <a:endParaRPr lang="en-US" sz="850" dirty="0"/>
          </a:p>
        </p:txBody>
      </p:sp>
      <p:sp>
        <p:nvSpPr>
          <p:cNvPr id="6" name="Shape 4"/>
          <p:cNvSpPr/>
          <p:nvPr/>
        </p:nvSpPr>
        <p:spPr>
          <a:xfrm>
            <a:off x="548640" y="10277856"/>
            <a:ext cx="6464808" cy="9144"/>
          </a:xfrm>
          <a:prstGeom prst="rect">
            <a:avLst/>
          </a:prstGeom>
          <a:solidFill>
            <a:srgbClr val="DDE3EA"/>
          </a:solidFill>
          <a:ln/>
        </p:spPr>
        <p:txBody>
          <a:bodyPr/>
          <a:lstStyle/>
          <a:p>
            <a:endParaRPr lang="ko-KR" altLang="en-US"/>
          </a:p>
        </p:txBody>
      </p:sp>
      <p:sp>
        <p:nvSpPr>
          <p:cNvPr id="7" name="Text 5"/>
          <p:cNvSpPr/>
          <p:nvPr/>
        </p:nvSpPr>
        <p:spPr>
          <a:xfrm>
            <a:off x="548640" y="10323576"/>
            <a:ext cx="2743200" cy="274320"/>
          </a:xfrm>
          <a:prstGeom prst="rect">
            <a:avLst/>
          </a:prstGeom>
          <a:noFill/>
          <a:ln/>
        </p:spPr>
        <p:txBody>
          <a:bodyPr wrap="square" lIns="0" tIns="0" rIns="0" bIns="0" rtlCol="0" anchor="ctr"/>
          <a:lstStyle/>
          <a:p>
            <a:pPr marL="0" indent="0">
              <a:buNone/>
            </a:pPr>
            <a:r>
              <a:rPr lang="en-US" sz="750" dirty="0">
                <a:solidFill>
                  <a:srgbClr val="6B7280"/>
                </a:solidFill>
                <a:latin typeface="Pretendard" pitchFamily="34" charset="0"/>
                <a:ea typeface="Pretendard" pitchFamily="34" charset="-122"/>
                <a:cs typeface="Pretendard" pitchFamily="34" charset="-120"/>
              </a:rPr>
              <a:t>© 2025 TECHVALLEY Co., Ltd.</a:t>
            </a:r>
            <a:endParaRPr lang="en-US" sz="750" dirty="0"/>
          </a:p>
        </p:txBody>
      </p:sp>
      <p:sp>
        <p:nvSpPr>
          <p:cNvPr id="8" name="Text 6"/>
          <p:cNvSpPr/>
          <p:nvPr/>
        </p:nvSpPr>
        <p:spPr>
          <a:xfrm>
            <a:off x="2377440" y="10323576"/>
            <a:ext cx="3721608" cy="274320"/>
          </a:xfrm>
          <a:prstGeom prst="rect">
            <a:avLst/>
          </a:prstGeom>
          <a:noFill/>
          <a:ln/>
        </p:spPr>
        <p:txBody>
          <a:bodyPr wrap="square" lIns="0" tIns="0" rIns="0" bIns="0" rtlCol="0" anchor="ctr"/>
          <a:lstStyle/>
          <a:p>
            <a:pPr marL="0" indent="0" algn="ctr">
              <a:buNone/>
            </a:pPr>
            <a:r>
              <a:rPr lang="en-US" sz="750" dirty="0">
                <a:solidFill>
                  <a:srgbClr val="6B7280"/>
                </a:solidFill>
                <a:latin typeface="Pretendard" pitchFamily="34" charset="0"/>
                <a:ea typeface="Pretendard" pitchFamily="34" charset="-122"/>
                <a:cs typeface="Pretendard" pitchFamily="34" charset="-120"/>
              </a:rPr>
              <a:t>3205CT 用户手册 · v2.0.1</a:t>
            </a:r>
            <a:endParaRPr lang="en-US" sz="750" dirty="0"/>
          </a:p>
        </p:txBody>
      </p:sp>
      <p:sp>
        <p:nvSpPr>
          <p:cNvPr id="9" name="Text 7"/>
          <p:cNvSpPr/>
          <p:nvPr/>
        </p:nvSpPr>
        <p:spPr>
          <a:xfrm>
            <a:off x="6373368" y="10277856"/>
            <a:ext cx="640080" cy="320040"/>
          </a:xfrm>
          <a:prstGeom prst="rect">
            <a:avLst/>
          </a:prstGeom>
          <a:noFill/>
          <a:ln/>
        </p:spPr>
        <p:txBody>
          <a:bodyPr wrap="square" lIns="0" tIns="0" rIns="0" bIns="0" rtlCol="0" anchor="ctr"/>
          <a:lstStyle/>
          <a:p>
            <a:pPr marL="0" indent="0" algn="r">
              <a:buNone/>
            </a:pPr>
            <a:r>
              <a:rPr lang="en-US" sz="1000" b="1" dirty="0">
                <a:solidFill>
                  <a:srgbClr val="1B2A41"/>
                </a:solidFill>
                <a:latin typeface="Pretendard" pitchFamily="34" charset="0"/>
                <a:ea typeface="Pretendard" pitchFamily="34" charset="-122"/>
                <a:cs typeface="Pretendard" pitchFamily="34" charset="-120"/>
              </a:rPr>
              <a:t>09</a:t>
            </a:r>
            <a:endParaRPr lang="en-US" sz="1000" dirty="0"/>
          </a:p>
        </p:txBody>
      </p:sp>
      <p:sp>
        <p:nvSpPr>
          <p:cNvPr id="10" name="Shape 8"/>
          <p:cNvSpPr/>
          <p:nvPr/>
        </p:nvSpPr>
        <p:spPr>
          <a:xfrm>
            <a:off x="548640" y="777240"/>
            <a:ext cx="91440" cy="502920"/>
          </a:xfrm>
          <a:prstGeom prst="rect">
            <a:avLst/>
          </a:prstGeom>
          <a:solidFill>
            <a:srgbClr val="C8102E"/>
          </a:solidFill>
          <a:ln/>
        </p:spPr>
        <p:txBody>
          <a:bodyPr/>
          <a:lstStyle/>
          <a:p>
            <a:endParaRPr lang="ko-KR" altLang="en-US"/>
          </a:p>
        </p:txBody>
      </p:sp>
      <p:sp>
        <p:nvSpPr>
          <p:cNvPr id="11" name="Text 9"/>
          <p:cNvSpPr/>
          <p:nvPr/>
        </p:nvSpPr>
        <p:spPr>
          <a:xfrm>
            <a:off x="731520" y="777240"/>
            <a:ext cx="640080" cy="228600"/>
          </a:xfrm>
          <a:prstGeom prst="rect">
            <a:avLst/>
          </a:prstGeom>
          <a:noFill/>
          <a:ln/>
        </p:spPr>
        <p:txBody>
          <a:bodyPr wrap="square" lIns="0" tIns="0" rIns="0" bIns="0" rtlCol="0" anchor="b"/>
          <a:lstStyle/>
          <a:p>
            <a:pPr marL="0" indent="0">
              <a:buNone/>
            </a:pPr>
            <a:r>
              <a:rPr lang="en-US" sz="900" b="1" kern="0" spc="200" dirty="0">
                <a:solidFill>
                  <a:srgbClr val="6B7280"/>
                </a:solidFill>
                <a:latin typeface="Pretendard" pitchFamily="34" charset="0"/>
                <a:ea typeface="Pretendard" pitchFamily="34" charset="-122"/>
                <a:cs typeface="Pretendard" pitchFamily="34" charset="-120"/>
              </a:rPr>
              <a:t>2.2</a:t>
            </a:r>
            <a:endParaRPr lang="en-US" sz="900" dirty="0"/>
          </a:p>
        </p:txBody>
      </p:sp>
      <p:sp>
        <p:nvSpPr>
          <p:cNvPr id="12" name="Text 10"/>
          <p:cNvSpPr/>
          <p:nvPr/>
        </p:nvSpPr>
        <p:spPr>
          <a:xfrm>
            <a:off x="731520" y="960120"/>
            <a:ext cx="4636008" cy="320040"/>
          </a:xfrm>
          <a:prstGeom prst="rect">
            <a:avLst/>
          </a:prstGeom>
          <a:noFill/>
          <a:ln/>
        </p:spPr>
        <p:txBody>
          <a:bodyPr wrap="square" lIns="0" tIns="0" rIns="0" bIns="0" rtlCol="0" anchor="ctr"/>
          <a:lstStyle/>
          <a:p>
            <a:pPr marL="0" indent="0">
              <a:buNone/>
            </a:pPr>
            <a:r>
              <a:rPr lang="en-US" sz="1800" b="1" dirty="0">
                <a:solidFill>
                  <a:srgbClr val="1B2A41"/>
                </a:solidFill>
                <a:latin typeface="Pretendard" pitchFamily="34" charset="0"/>
                <a:ea typeface="Pretendard" pitchFamily="34" charset="-122"/>
                <a:cs typeface="Pretendard" pitchFamily="34" charset="-120"/>
              </a:rPr>
              <a:t>Danger · 危险事项</a:t>
            </a:r>
            <a:endParaRPr lang="en-US" sz="1800" dirty="0"/>
          </a:p>
        </p:txBody>
      </p:sp>
      <p:sp>
        <p:nvSpPr>
          <p:cNvPr id="13" name="Text 11"/>
          <p:cNvSpPr/>
          <p:nvPr/>
        </p:nvSpPr>
        <p:spPr>
          <a:xfrm>
            <a:off x="3813048" y="978408"/>
            <a:ext cx="3200400" cy="292608"/>
          </a:xfrm>
          <a:prstGeom prst="rect">
            <a:avLst/>
          </a:prstGeom>
          <a:noFill/>
          <a:ln/>
        </p:spPr>
        <p:txBody>
          <a:bodyPr wrap="square" lIns="0" tIns="0" rIns="0" bIns="0" rtlCol="0" anchor="ctr"/>
          <a:lstStyle/>
          <a:p>
            <a:pPr marL="0" indent="0" algn="r">
              <a:buNone/>
            </a:pPr>
            <a:r>
              <a:rPr lang="en-US" sz="1000" i="1" dirty="0">
                <a:solidFill>
                  <a:srgbClr val="6B7280"/>
                </a:solidFill>
                <a:latin typeface="Pretendard" pitchFamily="34" charset="0"/>
                <a:ea typeface="Pretendard" pitchFamily="34" charset="-122"/>
                <a:cs typeface="Pretendard" pitchFamily="34" charset="-120"/>
              </a:rPr>
              <a:t>X 射线暴露 · 铍 · 高电压</a:t>
            </a:r>
            <a:endParaRPr lang="en-US" sz="1000" dirty="0"/>
          </a:p>
        </p:txBody>
      </p:sp>
      <p:sp>
        <p:nvSpPr>
          <p:cNvPr id="14" name="Text 12"/>
          <p:cNvSpPr/>
          <p:nvPr/>
        </p:nvSpPr>
        <p:spPr>
          <a:xfrm>
            <a:off x="548640" y="1417320"/>
            <a:ext cx="6464808" cy="457200"/>
          </a:xfrm>
          <a:prstGeom prst="rect">
            <a:avLst/>
          </a:prstGeom>
          <a:noFill/>
          <a:ln/>
        </p:spPr>
        <p:txBody>
          <a:bodyPr wrap="square" lIns="0" tIns="0" rIns="0" bIns="0" rtlCol="0" anchor="t"/>
          <a:lstStyle/>
          <a:p>
            <a:pPr marL="0" indent="0">
              <a:buNone/>
            </a:pPr>
            <a:r>
              <a:rPr lang="en-US" sz="1000" dirty="0">
                <a:solidFill>
                  <a:srgbClr val="6B7280"/>
                </a:solidFill>
                <a:latin typeface="Pretendard" pitchFamily="34" charset="0"/>
                <a:ea typeface="Pretendard" pitchFamily="34" charset="-122"/>
                <a:cs typeface="Pretendard" pitchFamily="34" charset="-120"/>
              </a:rPr>
              <a:t>以下是操作本设备时必须遵守的危险等级安全规则。违反时可能导致用户或维修人员严重受伤或死亡。</a:t>
            </a:r>
            <a:endParaRPr lang="en-US" sz="1000" dirty="0"/>
          </a:p>
        </p:txBody>
      </p:sp>
      <p:sp>
        <p:nvSpPr>
          <p:cNvPr id="15" name="Shape 13"/>
          <p:cNvSpPr/>
          <p:nvPr/>
        </p:nvSpPr>
        <p:spPr>
          <a:xfrm>
            <a:off x="548640" y="2057400"/>
            <a:ext cx="6464808" cy="1828800"/>
          </a:xfrm>
          <a:prstGeom prst="rect">
            <a:avLst/>
          </a:prstGeom>
          <a:solidFill>
            <a:srgbClr val="FFFFFF"/>
          </a:solidFill>
          <a:ln w="12700">
            <a:solidFill>
              <a:srgbClr val="DDE3EA"/>
            </a:solidFill>
            <a:prstDash val="solid"/>
          </a:ln>
          <a:effectLst>
            <a:outerShdw blurRad="76200" dist="12700" dir="5400000" algn="bl" rotWithShape="0">
              <a:srgbClr val="000000">
                <a:alpha val="6000"/>
              </a:srgbClr>
            </a:outerShdw>
          </a:effectLst>
        </p:spPr>
        <p:txBody>
          <a:bodyPr/>
          <a:lstStyle/>
          <a:p>
            <a:endParaRPr lang="ko-KR" altLang="en-US"/>
          </a:p>
        </p:txBody>
      </p:sp>
      <p:sp>
        <p:nvSpPr>
          <p:cNvPr id="16" name="Shape 14"/>
          <p:cNvSpPr/>
          <p:nvPr/>
        </p:nvSpPr>
        <p:spPr>
          <a:xfrm>
            <a:off x="548640" y="2057400"/>
            <a:ext cx="411480" cy="1828800"/>
          </a:xfrm>
          <a:prstGeom prst="rect">
            <a:avLst/>
          </a:prstGeom>
          <a:solidFill>
            <a:srgbClr val="C8102E"/>
          </a:solidFill>
          <a:ln/>
        </p:spPr>
        <p:txBody>
          <a:bodyPr/>
          <a:lstStyle/>
          <a:p>
            <a:endParaRPr lang="ko-KR" altLang="en-US"/>
          </a:p>
        </p:txBody>
      </p:sp>
      <p:pic>
        <p:nvPicPr>
          <p:cNvPr id="17" name="Image 0" descr="preencoded.png"/>
          <p:cNvPicPr>
            <a:picLocks noChangeAspect="1"/>
          </p:cNvPicPr>
          <p:nvPr/>
        </p:nvPicPr>
        <p:blipFill>
          <a:blip r:embed="rId3"/>
          <a:stretch>
            <a:fillRect/>
          </a:stretch>
        </p:blipFill>
        <p:spPr>
          <a:xfrm>
            <a:off x="612648" y="2830068"/>
            <a:ext cx="283464" cy="283464"/>
          </a:xfrm>
          <a:prstGeom prst="rect">
            <a:avLst/>
          </a:prstGeom>
        </p:spPr>
      </p:pic>
      <p:sp>
        <p:nvSpPr>
          <p:cNvPr id="18" name="Shape 15"/>
          <p:cNvSpPr/>
          <p:nvPr/>
        </p:nvSpPr>
        <p:spPr>
          <a:xfrm>
            <a:off x="1097280" y="2240280"/>
            <a:ext cx="914400" cy="246888"/>
          </a:xfrm>
          <a:prstGeom prst="rect">
            <a:avLst/>
          </a:prstGeom>
          <a:solidFill>
            <a:srgbClr val="C8102E"/>
          </a:solidFill>
          <a:ln/>
        </p:spPr>
        <p:txBody>
          <a:bodyPr/>
          <a:lstStyle/>
          <a:p>
            <a:endParaRPr lang="ko-KR" altLang="en-US"/>
          </a:p>
        </p:txBody>
      </p:sp>
      <p:sp>
        <p:nvSpPr>
          <p:cNvPr id="19" name="Text 16"/>
          <p:cNvSpPr/>
          <p:nvPr/>
        </p:nvSpPr>
        <p:spPr>
          <a:xfrm>
            <a:off x="1097280" y="2240280"/>
            <a:ext cx="914400" cy="246888"/>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DANGER</a:t>
            </a:r>
            <a:endParaRPr lang="en-US" sz="950" dirty="0"/>
          </a:p>
        </p:txBody>
      </p:sp>
      <p:sp>
        <p:nvSpPr>
          <p:cNvPr id="20" name="Text 17"/>
          <p:cNvSpPr/>
          <p:nvPr/>
        </p:nvSpPr>
        <p:spPr>
          <a:xfrm>
            <a:off x="2103120" y="2221992"/>
            <a:ext cx="477316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X 射线暴露 (X-Ray Radiation Exposure)</a:t>
            </a:r>
            <a:endParaRPr lang="en-US" sz="1200" dirty="0"/>
          </a:p>
        </p:txBody>
      </p:sp>
      <p:sp>
        <p:nvSpPr>
          <p:cNvPr id="21" name="Text 18"/>
          <p:cNvSpPr/>
          <p:nvPr/>
        </p:nvSpPr>
        <p:spPr>
          <a:xfrm>
            <a:off x="1097280" y="2560320"/>
            <a:ext cx="5779008" cy="54864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本设备包含产生对人体有害 X 射线的 X 射线管装置。操作设备时请充分注意，避免直接或间接暴露于 X 射线。</a:t>
            </a:r>
            <a:endParaRPr lang="en-US" sz="1000" dirty="0"/>
          </a:p>
        </p:txBody>
      </p:sp>
      <p:sp>
        <p:nvSpPr>
          <p:cNvPr id="22" name="Text 19"/>
          <p:cNvSpPr/>
          <p:nvPr/>
        </p:nvSpPr>
        <p:spPr>
          <a:xfrm>
            <a:off x="1097280" y="3108960"/>
            <a:ext cx="5779008" cy="731520"/>
          </a:xfrm>
          <a:prstGeom prst="rect">
            <a:avLst/>
          </a:prstGeom>
          <a:noFill/>
          <a:ln/>
        </p:spPr>
        <p:txBody>
          <a:bodyPr wrap="square" lIns="0" tIns="0" rIns="0" bIns="0" rtlCol="0" anchor="t"/>
          <a:lstStyle/>
          <a:p>
            <a:pPr marL="0" indent="0">
              <a:spcAft>
                <a:spcPts val="200"/>
              </a:spcAft>
              <a:buNone/>
            </a:pPr>
            <a:r>
              <a:rPr lang="en-US" sz="950" b="1" dirty="0">
                <a:solidFill>
                  <a:srgbClr val="C8102E"/>
                </a:solidFill>
                <a:latin typeface="Pretendard" pitchFamily="34" charset="0"/>
                <a:ea typeface="Pretendard" pitchFamily="34" charset="-122"/>
                <a:cs typeface="Pretendard" pitchFamily="34" charset="-120"/>
              </a:rPr>
              <a:t>▸  X 射线管装置安装于 X 射线屏蔽机柜内，并配备用于防止意外暴露的联锁安全装置。</a:t>
            </a:r>
            <a:endParaRPr lang="en-US" sz="950" dirty="0"/>
          </a:p>
          <a:p>
            <a:pPr marL="0" indent="0">
              <a:spcAft>
                <a:spcPts val="200"/>
              </a:spcAft>
              <a:buNone/>
            </a:pPr>
            <a:r>
              <a:rPr lang="en-US" sz="950" b="1" dirty="0">
                <a:solidFill>
                  <a:srgbClr val="C8102E"/>
                </a:solidFill>
                <a:latin typeface="Pretendard" pitchFamily="34" charset="0"/>
                <a:ea typeface="Pretendard" pitchFamily="34" charset="-122"/>
                <a:cs typeface="Pretendard" pitchFamily="34" charset="-120"/>
              </a:rPr>
              <a:t>▸  X 射线屏蔽机柜的泄漏 X 射线剂量：1 μSv/h（0.1 mR/h）以下 — 符合韩国原子能安全委员会规定。</a:t>
            </a:r>
            <a:endParaRPr lang="en-US" sz="950" dirty="0"/>
          </a:p>
        </p:txBody>
      </p:sp>
      <p:sp>
        <p:nvSpPr>
          <p:cNvPr id="23" name="Shape 20"/>
          <p:cNvSpPr/>
          <p:nvPr/>
        </p:nvSpPr>
        <p:spPr>
          <a:xfrm>
            <a:off x="548640" y="4069080"/>
            <a:ext cx="6464808" cy="1828800"/>
          </a:xfrm>
          <a:prstGeom prst="rect">
            <a:avLst/>
          </a:prstGeom>
          <a:solidFill>
            <a:srgbClr val="FFFFFF"/>
          </a:solidFill>
          <a:ln w="12700">
            <a:solidFill>
              <a:srgbClr val="DDE3EA"/>
            </a:solidFill>
            <a:prstDash val="solid"/>
          </a:ln>
          <a:effectLst>
            <a:outerShdw blurRad="76200" dist="12700" dir="5400000" algn="bl" rotWithShape="0">
              <a:srgbClr val="000000">
                <a:alpha val="6000"/>
              </a:srgbClr>
            </a:outerShdw>
          </a:effectLst>
        </p:spPr>
        <p:txBody>
          <a:bodyPr/>
          <a:lstStyle/>
          <a:p>
            <a:endParaRPr lang="ko-KR" altLang="en-US"/>
          </a:p>
        </p:txBody>
      </p:sp>
      <p:sp>
        <p:nvSpPr>
          <p:cNvPr id="24" name="Shape 21"/>
          <p:cNvSpPr/>
          <p:nvPr/>
        </p:nvSpPr>
        <p:spPr>
          <a:xfrm>
            <a:off x="548640" y="4069080"/>
            <a:ext cx="411480" cy="1828800"/>
          </a:xfrm>
          <a:prstGeom prst="rect">
            <a:avLst/>
          </a:prstGeom>
          <a:solidFill>
            <a:srgbClr val="C8102E"/>
          </a:solidFill>
          <a:ln/>
        </p:spPr>
        <p:txBody>
          <a:bodyPr/>
          <a:lstStyle/>
          <a:p>
            <a:endParaRPr lang="ko-KR" altLang="en-US"/>
          </a:p>
        </p:txBody>
      </p:sp>
      <p:pic>
        <p:nvPicPr>
          <p:cNvPr id="25" name="Image 1" descr="preencoded.png"/>
          <p:cNvPicPr>
            <a:picLocks noChangeAspect="1"/>
          </p:cNvPicPr>
          <p:nvPr/>
        </p:nvPicPr>
        <p:blipFill>
          <a:blip r:embed="rId4"/>
          <a:stretch>
            <a:fillRect/>
          </a:stretch>
        </p:blipFill>
        <p:spPr>
          <a:xfrm>
            <a:off x="612648" y="4841748"/>
            <a:ext cx="283464" cy="283464"/>
          </a:xfrm>
          <a:prstGeom prst="rect">
            <a:avLst/>
          </a:prstGeom>
        </p:spPr>
      </p:pic>
      <p:sp>
        <p:nvSpPr>
          <p:cNvPr id="26" name="Shape 22"/>
          <p:cNvSpPr/>
          <p:nvPr/>
        </p:nvSpPr>
        <p:spPr>
          <a:xfrm>
            <a:off x="1097280" y="4251960"/>
            <a:ext cx="914400" cy="246888"/>
          </a:xfrm>
          <a:prstGeom prst="rect">
            <a:avLst/>
          </a:prstGeom>
          <a:solidFill>
            <a:srgbClr val="C8102E"/>
          </a:solidFill>
          <a:ln/>
        </p:spPr>
        <p:txBody>
          <a:bodyPr/>
          <a:lstStyle/>
          <a:p>
            <a:endParaRPr lang="ko-KR" altLang="en-US"/>
          </a:p>
        </p:txBody>
      </p:sp>
      <p:sp>
        <p:nvSpPr>
          <p:cNvPr id="27" name="Text 23"/>
          <p:cNvSpPr/>
          <p:nvPr/>
        </p:nvSpPr>
        <p:spPr>
          <a:xfrm>
            <a:off x="1097280" y="4251960"/>
            <a:ext cx="914400" cy="246888"/>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DANGER</a:t>
            </a:r>
            <a:endParaRPr lang="en-US" sz="950" dirty="0"/>
          </a:p>
        </p:txBody>
      </p:sp>
      <p:sp>
        <p:nvSpPr>
          <p:cNvPr id="28" name="Text 24"/>
          <p:cNvSpPr/>
          <p:nvPr/>
        </p:nvSpPr>
        <p:spPr>
          <a:xfrm>
            <a:off x="2103120" y="4233672"/>
            <a:ext cx="477316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铍危害 (Beryllium Hazard)</a:t>
            </a:r>
            <a:endParaRPr lang="en-US" sz="1200" dirty="0"/>
          </a:p>
        </p:txBody>
      </p:sp>
      <p:sp>
        <p:nvSpPr>
          <p:cNvPr id="29" name="Text 25"/>
          <p:cNvSpPr/>
          <p:nvPr/>
        </p:nvSpPr>
        <p:spPr>
          <a:xfrm>
            <a:off x="1097280" y="4572000"/>
            <a:ext cx="5779008" cy="54864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X 射线管的输出窗由铍箔制成。损坏或破裂时，请立即切断电源并联系本公司服务中心。</a:t>
            </a:r>
            <a:endParaRPr lang="en-US" sz="1000" dirty="0"/>
          </a:p>
        </p:txBody>
      </p:sp>
      <p:sp>
        <p:nvSpPr>
          <p:cNvPr id="30" name="Text 26"/>
          <p:cNvSpPr/>
          <p:nvPr/>
        </p:nvSpPr>
        <p:spPr>
          <a:xfrm>
            <a:off x="1097280" y="5120640"/>
            <a:ext cx="5779008" cy="731520"/>
          </a:xfrm>
          <a:prstGeom prst="rect">
            <a:avLst/>
          </a:prstGeom>
          <a:noFill/>
          <a:ln/>
        </p:spPr>
        <p:txBody>
          <a:bodyPr wrap="square" lIns="0" tIns="0" rIns="0" bIns="0" rtlCol="0" anchor="t"/>
          <a:lstStyle/>
          <a:p>
            <a:pPr marL="0" indent="0">
              <a:spcAft>
                <a:spcPts val="200"/>
              </a:spcAft>
              <a:buNone/>
            </a:pPr>
            <a:r>
              <a:rPr lang="en-US" sz="950" b="1" dirty="0">
                <a:solidFill>
                  <a:srgbClr val="C8102E"/>
                </a:solidFill>
                <a:latin typeface="Pretendard" pitchFamily="34" charset="0"/>
                <a:ea typeface="Pretendard" pitchFamily="34" charset="-122"/>
                <a:cs typeface="Pretendard" pitchFamily="34" charset="-120"/>
              </a:rPr>
              <a:t>▸  铍碎片及粉末吸入时可能引发呼吸系统疾病，请务必注意切勿吸入。</a:t>
            </a:r>
            <a:endParaRPr lang="en-US" sz="950" dirty="0"/>
          </a:p>
          <a:p>
            <a:pPr marL="0" indent="0">
              <a:spcAft>
                <a:spcPts val="200"/>
              </a:spcAft>
              <a:buNone/>
            </a:pPr>
            <a:r>
              <a:rPr lang="en-US" sz="950" b="1" dirty="0">
                <a:solidFill>
                  <a:srgbClr val="C8102E"/>
                </a:solidFill>
                <a:latin typeface="Pretendard" pitchFamily="34" charset="0"/>
                <a:ea typeface="Pretendard" pitchFamily="34" charset="-122"/>
                <a:cs typeface="Pretendard" pitchFamily="34" charset="-120"/>
              </a:rPr>
              <a:t>▸  废弃 X 射线管时，务必按照本公司服务中心的指导以适当的废弃方法处理。</a:t>
            </a:r>
            <a:endParaRPr lang="en-US" sz="950" dirty="0"/>
          </a:p>
        </p:txBody>
      </p:sp>
      <p:sp>
        <p:nvSpPr>
          <p:cNvPr id="31" name="Shape 27"/>
          <p:cNvSpPr/>
          <p:nvPr/>
        </p:nvSpPr>
        <p:spPr>
          <a:xfrm>
            <a:off x="548640" y="6080760"/>
            <a:ext cx="6464808" cy="1828800"/>
          </a:xfrm>
          <a:prstGeom prst="rect">
            <a:avLst/>
          </a:prstGeom>
          <a:solidFill>
            <a:srgbClr val="FFFFFF"/>
          </a:solidFill>
          <a:ln w="12700">
            <a:solidFill>
              <a:srgbClr val="DDE3EA"/>
            </a:solidFill>
            <a:prstDash val="solid"/>
          </a:ln>
          <a:effectLst>
            <a:outerShdw blurRad="76200" dist="12700" dir="5400000" algn="bl" rotWithShape="0">
              <a:srgbClr val="000000">
                <a:alpha val="6000"/>
              </a:srgbClr>
            </a:outerShdw>
          </a:effectLst>
        </p:spPr>
        <p:txBody>
          <a:bodyPr/>
          <a:lstStyle/>
          <a:p>
            <a:endParaRPr lang="ko-KR" altLang="en-US"/>
          </a:p>
        </p:txBody>
      </p:sp>
      <p:sp>
        <p:nvSpPr>
          <p:cNvPr id="32" name="Shape 28"/>
          <p:cNvSpPr/>
          <p:nvPr/>
        </p:nvSpPr>
        <p:spPr>
          <a:xfrm>
            <a:off x="548640" y="6080760"/>
            <a:ext cx="411480" cy="1828800"/>
          </a:xfrm>
          <a:prstGeom prst="rect">
            <a:avLst/>
          </a:prstGeom>
          <a:solidFill>
            <a:srgbClr val="C8102E"/>
          </a:solidFill>
          <a:ln/>
        </p:spPr>
        <p:txBody>
          <a:bodyPr/>
          <a:lstStyle/>
          <a:p>
            <a:endParaRPr lang="ko-KR" altLang="en-US"/>
          </a:p>
        </p:txBody>
      </p:sp>
      <p:pic>
        <p:nvPicPr>
          <p:cNvPr id="33" name="Image 2" descr="preencoded.png"/>
          <p:cNvPicPr>
            <a:picLocks noChangeAspect="1"/>
          </p:cNvPicPr>
          <p:nvPr/>
        </p:nvPicPr>
        <p:blipFill>
          <a:blip r:embed="rId5"/>
          <a:stretch>
            <a:fillRect/>
          </a:stretch>
        </p:blipFill>
        <p:spPr>
          <a:xfrm>
            <a:off x="612648" y="6853428"/>
            <a:ext cx="283464" cy="283464"/>
          </a:xfrm>
          <a:prstGeom prst="rect">
            <a:avLst/>
          </a:prstGeom>
        </p:spPr>
      </p:pic>
      <p:sp>
        <p:nvSpPr>
          <p:cNvPr id="34" name="Shape 29"/>
          <p:cNvSpPr/>
          <p:nvPr/>
        </p:nvSpPr>
        <p:spPr>
          <a:xfrm>
            <a:off x="1097280" y="6263640"/>
            <a:ext cx="914400" cy="246888"/>
          </a:xfrm>
          <a:prstGeom prst="rect">
            <a:avLst/>
          </a:prstGeom>
          <a:solidFill>
            <a:srgbClr val="C8102E"/>
          </a:solidFill>
          <a:ln/>
        </p:spPr>
        <p:txBody>
          <a:bodyPr/>
          <a:lstStyle/>
          <a:p>
            <a:endParaRPr lang="ko-KR" altLang="en-US"/>
          </a:p>
        </p:txBody>
      </p:sp>
      <p:sp>
        <p:nvSpPr>
          <p:cNvPr id="35" name="Text 30"/>
          <p:cNvSpPr/>
          <p:nvPr/>
        </p:nvSpPr>
        <p:spPr>
          <a:xfrm>
            <a:off x="1097280" y="6263640"/>
            <a:ext cx="914400" cy="246888"/>
          </a:xfrm>
          <a:prstGeom prst="rect">
            <a:avLst/>
          </a:prstGeom>
          <a:noFill/>
          <a:ln/>
        </p:spPr>
        <p:txBody>
          <a:bodyPr wrap="square" lIns="0" tIns="0" rIns="0" bIns="0" rtlCol="0" anchor="ctr"/>
          <a:lstStyle/>
          <a:p>
            <a:pPr marL="0" indent="0" algn="ctr">
              <a:buNone/>
            </a:pPr>
            <a:r>
              <a:rPr lang="en-US" sz="950" b="1" kern="0" spc="300" dirty="0">
                <a:solidFill>
                  <a:srgbClr val="FFFFFF"/>
                </a:solidFill>
                <a:latin typeface="Pretendard" pitchFamily="34" charset="0"/>
                <a:ea typeface="Pretendard" pitchFamily="34" charset="-122"/>
                <a:cs typeface="Pretendard" pitchFamily="34" charset="-120"/>
              </a:rPr>
              <a:t>DANGER</a:t>
            </a:r>
            <a:endParaRPr lang="en-US" sz="950" dirty="0"/>
          </a:p>
        </p:txBody>
      </p:sp>
      <p:sp>
        <p:nvSpPr>
          <p:cNvPr id="36" name="Text 31"/>
          <p:cNvSpPr/>
          <p:nvPr/>
        </p:nvSpPr>
        <p:spPr>
          <a:xfrm>
            <a:off x="2103120" y="6245352"/>
            <a:ext cx="477316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高电压 (High Voltage — Max 160 kV)</a:t>
            </a:r>
            <a:endParaRPr lang="en-US" sz="1200" dirty="0"/>
          </a:p>
        </p:txBody>
      </p:sp>
      <p:sp>
        <p:nvSpPr>
          <p:cNvPr id="37" name="Text 32"/>
          <p:cNvSpPr/>
          <p:nvPr/>
        </p:nvSpPr>
        <p:spPr>
          <a:xfrm>
            <a:off x="1097280" y="6583680"/>
            <a:ext cx="5779008" cy="548640"/>
          </a:xfrm>
          <a:prstGeom prst="rect">
            <a:avLst/>
          </a:prstGeom>
          <a:noFill/>
          <a:ln/>
        </p:spPr>
        <p:txBody>
          <a:bodyPr wrap="square" lIns="0" tIns="0" rIns="0" bIns="0" rtlCol="0" anchor="t"/>
          <a:lstStyle/>
          <a:p>
            <a:pPr marL="0" indent="0">
              <a:buNone/>
            </a:pPr>
            <a:r>
              <a:rPr lang="en-US" sz="1000" dirty="0">
                <a:solidFill>
                  <a:srgbClr val="1F2937"/>
                </a:solidFill>
                <a:latin typeface="Pretendard" pitchFamily="34" charset="0"/>
                <a:ea typeface="Pretendard" pitchFamily="34" charset="-122"/>
                <a:cs typeface="Pretendard" pitchFamily="34" charset="-120"/>
              </a:rPr>
              <a:t>本设备使用最高 160 kV 的极高电压。为防止触电或操作错误，请遵守以下事项。</a:t>
            </a:r>
            <a:endParaRPr lang="en-US" sz="1000" dirty="0"/>
          </a:p>
        </p:txBody>
      </p:sp>
      <p:sp>
        <p:nvSpPr>
          <p:cNvPr id="38" name="Text 33"/>
          <p:cNvSpPr/>
          <p:nvPr/>
        </p:nvSpPr>
        <p:spPr>
          <a:xfrm>
            <a:off x="1097280" y="7132320"/>
            <a:ext cx="5779008" cy="731520"/>
          </a:xfrm>
          <a:prstGeom prst="rect">
            <a:avLst/>
          </a:prstGeom>
          <a:noFill/>
          <a:ln/>
        </p:spPr>
        <p:txBody>
          <a:bodyPr wrap="square" lIns="0" tIns="0" rIns="0" bIns="0" rtlCol="0" anchor="t"/>
          <a:lstStyle/>
          <a:p>
            <a:pPr marL="0" indent="0">
              <a:spcAft>
                <a:spcPts val="200"/>
              </a:spcAft>
              <a:buNone/>
            </a:pPr>
            <a:r>
              <a:rPr lang="en-US" sz="950" b="1" dirty="0">
                <a:solidFill>
                  <a:srgbClr val="C8102E"/>
                </a:solidFill>
                <a:latin typeface="Pretendard" pitchFamily="34" charset="0"/>
                <a:ea typeface="Pretendard" pitchFamily="34" charset="-122"/>
                <a:cs typeface="Pretendard" pitchFamily="34" charset="-120"/>
              </a:rPr>
              <a:t>▸  切勿拆除设备的面板或盖板。</a:t>
            </a:r>
            <a:endParaRPr lang="en-US" sz="950" dirty="0"/>
          </a:p>
          <a:p>
            <a:pPr marL="0" indent="0">
              <a:spcAft>
                <a:spcPts val="200"/>
              </a:spcAft>
              <a:buNone/>
            </a:pPr>
            <a:r>
              <a:rPr lang="en-US" sz="950" b="1" dirty="0">
                <a:solidFill>
                  <a:srgbClr val="C8102E"/>
                </a:solidFill>
                <a:latin typeface="Pretendard" pitchFamily="34" charset="0"/>
                <a:ea typeface="Pretendard" pitchFamily="34" charset="-122"/>
                <a:cs typeface="Pretendard" pitchFamily="34" charset="-120"/>
              </a:rPr>
              <a:t>▸  请勿擅自拆解或改造设备。否则可能导致内部电路损坏及无法产生 X 射线。</a:t>
            </a:r>
            <a:endParaRPr lang="en-US" sz="950" dirty="0"/>
          </a:p>
        </p:txBody>
      </p:sp>
      <p:sp>
        <p:nvSpPr>
          <p:cNvPr id="39" name="Shape 34"/>
          <p:cNvSpPr/>
          <p:nvPr/>
        </p:nvSpPr>
        <p:spPr>
          <a:xfrm>
            <a:off x="548640" y="8092440"/>
            <a:ext cx="6464808" cy="2002536"/>
          </a:xfrm>
          <a:prstGeom prst="rect">
            <a:avLst/>
          </a:prstGeom>
          <a:solidFill>
            <a:srgbClr val="F4F6F8"/>
          </a:solidFill>
          <a:ln w="12700">
            <a:solidFill>
              <a:srgbClr val="DDE3EA"/>
            </a:solidFill>
            <a:prstDash val="solid"/>
          </a:ln>
        </p:spPr>
        <p:txBody>
          <a:bodyPr/>
          <a:lstStyle/>
          <a:p>
            <a:endParaRPr lang="ko-KR" altLang="en-US"/>
          </a:p>
        </p:txBody>
      </p:sp>
      <p:sp>
        <p:nvSpPr>
          <p:cNvPr id="40" name="Shape 35"/>
          <p:cNvSpPr/>
          <p:nvPr/>
        </p:nvSpPr>
        <p:spPr>
          <a:xfrm>
            <a:off x="548640" y="8092440"/>
            <a:ext cx="73152" cy="2002536"/>
          </a:xfrm>
          <a:prstGeom prst="rect">
            <a:avLst/>
          </a:prstGeom>
          <a:solidFill>
            <a:srgbClr val="005EB8"/>
          </a:solidFill>
          <a:ln/>
        </p:spPr>
        <p:txBody>
          <a:bodyPr/>
          <a:lstStyle/>
          <a:p>
            <a:endParaRPr lang="ko-KR" altLang="en-US"/>
          </a:p>
        </p:txBody>
      </p:sp>
      <p:pic>
        <p:nvPicPr>
          <p:cNvPr id="41" name="Image 3" descr="preencoded.png"/>
          <p:cNvPicPr>
            <a:picLocks noChangeAspect="1"/>
          </p:cNvPicPr>
          <p:nvPr/>
        </p:nvPicPr>
        <p:blipFill>
          <a:blip r:embed="rId6"/>
          <a:stretch>
            <a:fillRect/>
          </a:stretch>
        </p:blipFill>
        <p:spPr>
          <a:xfrm>
            <a:off x="777240" y="8275320"/>
            <a:ext cx="292608" cy="292608"/>
          </a:xfrm>
          <a:prstGeom prst="rect">
            <a:avLst/>
          </a:prstGeom>
        </p:spPr>
      </p:pic>
      <p:sp>
        <p:nvSpPr>
          <p:cNvPr id="42" name="Text 36"/>
          <p:cNvSpPr/>
          <p:nvPr/>
        </p:nvSpPr>
        <p:spPr>
          <a:xfrm>
            <a:off x="1188720" y="8229600"/>
            <a:ext cx="3657600" cy="274320"/>
          </a:xfrm>
          <a:prstGeom prst="rect">
            <a:avLst/>
          </a:prstGeom>
          <a:noFill/>
          <a:ln/>
        </p:spPr>
        <p:txBody>
          <a:bodyPr wrap="square" lIns="0" tIns="0" rIns="0" bIns="0" rtlCol="0" anchor="ctr"/>
          <a:lstStyle/>
          <a:p>
            <a:pPr marL="0" indent="0">
              <a:buNone/>
            </a:pPr>
            <a:r>
              <a:rPr lang="en-US" sz="900" b="1" kern="0" spc="400" dirty="0">
                <a:solidFill>
                  <a:srgbClr val="005EB8"/>
                </a:solidFill>
                <a:latin typeface="Pretendard" pitchFamily="34" charset="0"/>
                <a:ea typeface="Pretendard" pitchFamily="34" charset="-122"/>
                <a:cs typeface="Pretendard" pitchFamily="34" charset="-120"/>
              </a:rPr>
              <a:t>NOTICE · 相关信息</a:t>
            </a:r>
            <a:endParaRPr lang="en-US" sz="900" dirty="0"/>
          </a:p>
        </p:txBody>
      </p:sp>
      <p:sp>
        <p:nvSpPr>
          <p:cNvPr id="43" name="Text 37"/>
          <p:cNvSpPr/>
          <p:nvPr/>
        </p:nvSpPr>
        <p:spPr>
          <a:xfrm>
            <a:off x="1188720" y="8458200"/>
            <a:ext cx="5687568" cy="274320"/>
          </a:xfrm>
          <a:prstGeom prst="rect">
            <a:avLst/>
          </a:prstGeom>
          <a:noFill/>
          <a:ln/>
        </p:spPr>
        <p:txBody>
          <a:bodyPr wrap="square" lIns="0" tIns="0" rIns="0" bIns="0" rtlCol="0" anchor="ctr"/>
          <a:lstStyle/>
          <a:p>
            <a:pPr marL="0" indent="0">
              <a:buNone/>
            </a:pPr>
            <a:r>
              <a:rPr lang="en-US" sz="1200" b="1" dirty="0">
                <a:solidFill>
                  <a:srgbClr val="1B2A41"/>
                </a:solidFill>
                <a:latin typeface="Pretendard" pitchFamily="34" charset="0"/>
                <a:ea typeface="Pretendard" pitchFamily="34" charset="-122"/>
                <a:cs typeface="Pretendard" pitchFamily="34" charset="-120"/>
              </a:rPr>
              <a:t>法律合规事项及参考文件</a:t>
            </a:r>
            <a:endParaRPr lang="en-US" sz="1200" dirty="0"/>
          </a:p>
        </p:txBody>
      </p:sp>
      <p:sp>
        <p:nvSpPr>
          <p:cNvPr id="44" name="Text 38"/>
          <p:cNvSpPr/>
          <p:nvPr/>
        </p:nvSpPr>
        <p:spPr>
          <a:xfrm>
            <a:off x="1188720" y="8750808"/>
            <a:ext cx="5687568" cy="1271016"/>
          </a:xfrm>
          <a:prstGeom prst="rect">
            <a:avLst/>
          </a:prstGeom>
          <a:noFill/>
          <a:ln/>
        </p:spPr>
        <p:txBody>
          <a:bodyPr wrap="square" lIns="0" tIns="0" rIns="0" bIns="0" rtlCol="0" anchor="t"/>
          <a:lstStyle/>
          <a:p>
            <a:pPr marL="0" indent="0">
              <a:spcAft>
                <a:spcPts val="200"/>
              </a:spcAft>
              <a:buNone/>
            </a:pPr>
            <a:r>
              <a:rPr lang="en-US" sz="950" dirty="0">
                <a:solidFill>
                  <a:srgbClr val="1F2937"/>
                </a:solidFill>
                <a:latin typeface="Pretendard" pitchFamily="34" charset="0"/>
                <a:ea typeface="Pretendard" pitchFamily="34" charset="-122"/>
                <a:cs typeface="Pretendard" pitchFamily="34" charset="-120"/>
              </a:rPr>
              <a:t>用户必须遵守有关电离辐射的国际及国内法律。本设备符合 X 射线泄漏相关的法定安全标准（1 μSv/h，韩国原子能安全委员会规定）。相关程序请参阅第 3 章紧急停止及第 4 章警告标识。</a:t>
            </a:r>
            <a:endParaRPr lang="en-US" sz="9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7219</Words>
  <Application>Microsoft Office PowerPoint</Application>
  <PresentationFormat>사용자 지정</PresentationFormat>
  <Paragraphs>2167</Paragraphs>
  <Slides>88</Slides>
  <Notes>88</Notes>
  <HiddenSlides>0</HiddenSlides>
  <MMClips>0</MMClips>
  <ScaleCrop>false</ScaleCrop>
  <HeadingPairs>
    <vt:vector size="6" baseType="variant">
      <vt:variant>
        <vt:lpstr>사용한 글꼴</vt:lpstr>
      </vt:variant>
      <vt:variant>
        <vt:i4>3</vt:i4>
      </vt:variant>
      <vt:variant>
        <vt:lpstr>테마</vt:lpstr>
      </vt:variant>
      <vt:variant>
        <vt:i4>1</vt:i4>
      </vt:variant>
      <vt:variant>
        <vt:lpstr>슬라이드 제목</vt:lpstr>
      </vt:variant>
      <vt:variant>
        <vt:i4>88</vt:i4>
      </vt:variant>
    </vt:vector>
  </HeadingPairs>
  <TitlesOfParts>
    <vt:vector size="92" baseType="lpstr">
      <vt:lpstr>Noto Sans KR</vt:lpstr>
      <vt:lpstr>Pretendard</vt:lpstr>
      <vt:lpstr>Arial</vt:lpstr>
      <vt:lpstr>Office Theme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TVX-IMT160CT User Manual</dc:title>
  <dc:subject>PptxGenJS Presentation</dc:subject>
  <dc:creator>TECHVALLEY Co., Ltd.</dc:creator>
  <cp:lastModifiedBy>민준 김</cp:lastModifiedBy>
  <cp:revision>36</cp:revision>
  <dcterms:created xsi:type="dcterms:W3CDTF">2026-05-17T23:55:54Z</dcterms:created>
  <dcterms:modified xsi:type="dcterms:W3CDTF">2026-06-04T09:34:02Z</dcterms:modified>
</cp:coreProperties>
</file>